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70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5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Как вы относитесь к компьютерному сленгу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'Лист1'!$A$2:$A$4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Никак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59</c:v>
                </c:pt>
                <c:pt idx="1">
                  <c:v>8</c:v>
                </c:pt>
                <c:pt idx="2">
                  <c:v>33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Откуда вы получаете «запас» компьютерного  сленга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Откуда вы получаете «запас» компьютерного  сленга</c:v>
                </c:pt>
              </c:strCache>
            </c:strRef>
          </c:tx>
          <c:dLbls>
            <c:showVal val="1"/>
            <c:showLeaderLines val="1"/>
          </c:dLbls>
          <c:cat>
            <c:strRef>
              <c:f>'Лист1'!$A$2:$A$4</c:f>
              <c:strCache>
                <c:ptCount val="3"/>
                <c:pt idx="0">
                  <c:v>Интернет</c:v>
                </c:pt>
                <c:pt idx="1">
                  <c:v>От друзей</c:v>
                </c:pt>
                <c:pt idx="2">
                  <c:v>Другое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55</c:v>
                </c:pt>
                <c:pt idx="1">
                  <c:v>33</c:v>
                </c:pt>
                <c:pt idx="2">
                  <c:v>12</c:v>
                </c:pt>
              </c:numCache>
            </c:numRef>
          </c:val>
        </c:ser>
        <c:dLbls/>
      </c:pie3DChart>
    </c:plotArea>
    <c:legend>
      <c:legendPos val="b"/>
      <c:layout/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Как часто вы используете компьютерный сленг?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Как часто вы используете компьютерный сленг?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'Лист1'!$A$2:$A$4</c:f>
              <c:strCache>
                <c:ptCount val="3"/>
                <c:pt idx="0">
                  <c:v>Часто</c:v>
                </c:pt>
                <c:pt idx="1">
                  <c:v>Редко</c:v>
                </c:pt>
                <c:pt idx="2">
                  <c:v>Иногда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20</c:v>
                </c:pt>
                <c:pt idx="1">
                  <c:v>28</c:v>
                </c:pt>
                <c:pt idx="2">
                  <c:v>52</c:v>
                </c:pt>
              </c:numCache>
            </c:numRef>
          </c:val>
        </c:ser>
        <c:dLbls/>
      </c:pie3DChart>
    </c:plotArea>
    <c:legend>
      <c:legendPos val="b"/>
      <c:layout/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Пользуетесь ли вы в обыденной речи компьютерным сленгом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Пользуетесь ли вы в обычной жизни компьютерным сленгом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'Лист1'!$A$2:$A$4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По ситуации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34</c:v>
                </c:pt>
                <c:pt idx="1">
                  <c:v>11</c:v>
                </c:pt>
                <c:pt idx="2">
                  <c:v>55</c:v>
                </c:pt>
              </c:numCache>
            </c:numRef>
          </c:val>
        </c:ser>
        <c:dLbls/>
      </c:pie3DChart>
    </c:plotArea>
    <c:legend>
      <c:legendPos val="b"/>
      <c:layout/>
    </c:legend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200" dirty="0"/>
              <a:t>Считаете ли вы, что  компьютерный слег «засоряет» русский язык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'Лист1'!$B$1</c:f>
              <c:strCache>
                <c:ptCount val="1"/>
                <c:pt idx="0">
                  <c:v>Считаете ли вы, что  компьютерный слег «засоряет» русский язык</c:v>
                </c:pt>
              </c:strCache>
            </c:strRef>
          </c:tx>
          <c:explosion val="60"/>
          <c:dLbls>
            <c:showVal val="1"/>
            <c:showLeaderLines val="1"/>
          </c:dLbls>
          <c:cat>
            <c:strRef>
              <c:f>'Лист1'!$A$2:$A$4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'Лист1'!$B$2:$B$4</c:f>
              <c:numCache>
                <c:formatCode>General</c:formatCode>
                <c:ptCount val="3"/>
                <c:pt idx="0">
                  <c:v>41</c:v>
                </c:pt>
                <c:pt idx="1">
                  <c:v>29</c:v>
                </c:pt>
                <c:pt idx="2">
                  <c:v>30</c:v>
                </c:pt>
              </c:numCache>
            </c:numRef>
          </c:val>
        </c:ser>
        <c:dLbls/>
      </c:pie3DChart>
    </c:plotArea>
    <c:legend>
      <c:legendPos val="b"/>
      <c:layout>
        <c:manualLayout>
          <c:xMode val="edge"/>
          <c:yMode val="edge"/>
          <c:x val="0.36902285651793532"/>
          <c:y val="0.90443288338957661"/>
          <c:w val="0.31056539807524103"/>
          <c:h val="7.1757592800899883E-2"/>
        </c:manualLayout>
      </c:layout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43608" y="1052736"/>
            <a:ext cx="7776864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7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Компьютерный</a:t>
            </a:r>
            <a:r>
              <a:rPr kumimoji="0" lang="ru-RU" sz="60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сленг: </a:t>
            </a:r>
          </a:p>
          <a:p>
            <a:pPr marL="0" marR="0" lvl="0" indent="0" algn="ctr" defTabSz="914400" rtl="0" eaLnBrk="1" fontAlgn="auto" latinLnBrk="0" hangingPunct="1">
              <a:lnSpc>
                <a:spcPts val="7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возникновение и </a:t>
            </a:r>
          </a:p>
          <a:p>
            <a:pPr marL="0" marR="0" lvl="0" indent="0" algn="ctr" defTabSz="914400" rtl="0" eaLnBrk="1" fontAlgn="auto" latinLnBrk="0" hangingPunct="1">
              <a:lnSpc>
                <a:spcPts val="7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существование</a:t>
            </a: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653136"/>
            <a:ext cx="3992488" cy="17526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Волков Егор Игоревич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7 А класса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СОШ № 84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Екатеринбурга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1196" y="631767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Социологическое исследование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2048281"/>
            <a:ext cx="79928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Респонденты: </a:t>
            </a:r>
            <a:r>
              <a:rPr lang="ru-RU" sz="2400" dirty="0" smtClean="0"/>
              <a:t>учащиеся 5,7,10 классов МБОУ СОШ № 84</a:t>
            </a:r>
          </a:p>
          <a:p>
            <a:endParaRPr lang="ru-RU" sz="2400" dirty="0"/>
          </a:p>
          <a:p>
            <a:r>
              <a:rPr lang="ru-RU" sz="2400" b="1" i="1" dirty="0" smtClean="0"/>
              <a:t>Вопросы: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Как </a:t>
            </a:r>
            <a:r>
              <a:rPr lang="ru-RU" sz="2400" dirty="0"/>
              <a:t>вы относитесь к компьютерному </a:t>
            </a:r>
            <a:r>
              <a:rPr lang="ru-RU" sz="2400" dirty="0" smtClean="0"/>
              <a:t>сленгу</a:t>
            </a:r>
          </a:p>
          <a:p>
            <a:pPr marL="457200" indent="-457200">
              <a:buAutoNum type="arabicPeriod"/>
            </a:pPr>
            <a:r>
              <a:rPr lang="ru-RU" sz="2400" dirty="0"/>
              <a:t>Как часто вы используете компьютерный сленг</a:t>
            </a:r>
            <a:r>
              <a:rPr lang="ru-RU" sz="2400" dirty="0" smtClean="0"/>
              <a:t>?</a:t>
            </a:r>
          </a:p>
          <a:p>
            <a:pPr marL="457200" indent="-457200">
              <a:buAutoNum type="arabicPeriod"/>
            </a:pPr>
            <a:r>
              <a:rPr lang="ru-RU" sz="2400" dirty="0"/>
              <a:t>Пользуетесь ли вы в обыденной речи компьютерным </a:t>
            </a:r>
            <a:r>
              <a:rPr lang="ru-RU" sz="2400" dirty="0" smtClean="0"/>
              <a:t>сленгом</a:t>
            </a:r>
          </a:p>
          <a:p>
            <a:pPr marL="457200" indent="-457200">
              <a:buAutoNum type="arabicPeriod"/>
            </a:pPr>
            <a:r>
              <a:rPr lang="ru-RU" sz="2400" dirty="0"/>
              <a:t>Считаете ли вы, что  компьютерный слег «засоряет» русский </a:t>
            </a:r>
            <a:r>
              <a:rPr lang="ru-RU" sz="2400" dirty="0" smtClean="0"/>
              <a:t>язык</a:t>
            </a:r>
          </a:p>
          <a:p>
            <a:pPr marL="457200" indent="-457200">
              <a:buAutoNum type="arabicPeriod"/>
            </a:pPr>
            <a:r>
              <a:rPr lang="ru-RU" sz="2400" dirty="0"/>
              <a:t>Откуда вы получаете «запас» компьютерного  </a:t>
            </a:r>
            <a:r>
              <a:rPr lang="ru-RU" sz="2400" dirty="0" smtClean="0"/>
              <a:t>сленга</a:t>
            </a:r>
          </a:p>
          <a:p>
            <a:pPr marL="457200" indent="-457200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372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467544" y="908720"/>
            <a:ext cx="81369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400" dirty="0" smtClean="0"/>
              <a:t> </a:t>
            </a:r>
            <a:r>
              <a:rPr lang="ru-RU" sz="2400" dirty="0"/>
              <a:t>если в русском языке появляется новое слово, то в разных возрастных группах оно адаптируется по-разному в зависимости от того, как его воспринимают носители </a:t>
            </a:r>
            <a:r>
              <a:rPr lang="ru-RU" sz="2400" dirty="0" smtClean="0"/>
              <a:t>языка.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411760" y="3284984"/>
          <a:ext cx="4481698" cy="2624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3980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17206" y="1772816"/>
            <a:ext cx="8136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/>
              <a:t>	</a:t>
            </a:r>
            <a:endParaRPr lang="ru-RU" sz="24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582309665"/>
              </p:ext>
            </p:extLst>
          </p:nvPr>
        </p:nvGraphicFramePr>
        <p:xfrm>
          <a:off x="517206" y="585366"/>
          <a:ext cx="3478730" cy="2339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00982371"/>
              </p:ext>
            </p:extLst>
          </p:nvPr>
        </p:nvGraphicFramePr>
        <p:xfrm>
          <a:off x="4716016" y="692696"/>
          <a:ext cx="393809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695471146"/>
              </p:ext>
            </p:extLst>
          </p:nvPr>
        </p:nvGraphicFramePr>
        <p:xfrm>
          <a:off x="971600" y="3429000"/>
          <a:ext cx="361405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2544084767"/>
              </p:ext>
            </p:extLst>
          </p:nvPr>
        </p:nvGraphicFramePr>
        <p:xfrm>
          <a:off x="4355976" y="3284984"/>
          <a:ext cx="4159379" cy="2665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43980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17206" y="1772816"/>
            <a:ext cx="8136904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	</a:t>
            </a:r>
            <a:r>
              <a:rPr lang="ru-RU" sz="2400" dirty="0"/>
              <a:t>Думаю, что компьютерный сленг должен стать объектом пристального внимания ученых-языковедов, ведь, как показывают примеры других жаргонных систем, специальная лексика иногда проникает в литературный язык и закрепляется там на долгие годы. </a:t>
            </a:r>
            <a:endParaRPr lang="ru-RU" sz="2400" dirty="0" smtClean="0"/>
          </a:p>
          <a:p>
            <a:r>
              <a:rPr lang="ru-RU" sz="2400" dirty="0"/>
              <a:t>	</a:t>
            </a:r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421196" y="631767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Заключение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132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628800"/>
            <a:ext cx="8208912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000" dirty="0" smtClean="0"/>
              <a:t>Википедия</a:t>
            </a:r>
            <a:r>
              <a:rPr lang="ru-RU" sz="2000" dirty="0"/>
              <a:t>( https://ru.wikipedia.org/wiki/Компьютерный_сленг 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err="1"/>
              <a:t>Лихолитов</a:t>
            </a:r>
            <a:r>
              <a:rPr lang="ru-RU" sz="2000" dirty="0"/>
              <a:t> П.В. Компьютерный жаргон. // Русская речь - 1997 №3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 err="1"/>
              <a:t>Мечковская</a:t>
            </a:r>
            <a:r>
              <a:rPr lang="ru-RU" sz="2000" dirty="0"/>
              <a:t> Н.  Социальная лингвистика. Изд. 2-е. М., 1996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/>
              <a:t>Сайт – (http://www.philology.ru/linguistics2/vinogradova-01.htm)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/>
              <a:t>Сайт - ( http://www.bestreferat.ru/referat-19287.html 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/>
              <a:t>Словарь(  http://www.kostroma.net/~kivok/slov.htm  ) Сайт – (http://kontur.ucoz.net/blog/kompjuternyj_sleng_zhargon_ili_chto_k_chemu/2010-02-10-45)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/>
              <a:t> Ричард A. </a:t>
            </a:r>
            <a:r>
              <a:rPr lang="ru-RU" sz="2000" dirty="0" err="1"/>
              <a:t>Спиерс</a:t>
            </a:r>
            <a:r>
              <a:rPr lang="ru-RU" sz="2000" dirty="0"/>
              <a:t>. Словарь американского сленга. - М.: Рус. Яз., 1991. 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/>
              <a:t>Розенталь Д.Э. Голуб И.Б. Теленкова М.А. Современный русский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/>
              <a:t>язык- М.:1995</a:t>
            </a:r>
          </a:p>
          <a:p>
            <a:pPr algn="ctr"/>
            <a:endParaRPr lang="ru-RU" sz="700" i="1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92696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Times New Roman" pitchFamily="18" charset="0"/>
              </a:rPr>
              <a:t>Список литературы и электронные ресурсы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67544" y="2708920"/>
            <a:ext cx="8064896" cy="151216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Monotype Corsiva" panose="03010101010201010101" pitchFamily="66" charset="0"/>
                <a:ea typeface="+mj-ea"/>
                <a:cs typeface="Times New Roman" pitchFamily="18" charset="0"/>
              </a:rPr>
              <a:t>Спасибо за внимание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Monotype Corsiva" panose="03010101010201010101" pitchFamily="66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1124744"/>
            <a:ext cx="813690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Цель: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2800" dirty="0"/>
              <a:t>исследовать в компьютерном сленге варианты его  </a:t>
            </a:r>
            <a:r>
              <a:rPr lang="ru-RU" sz="2800" dirty="0" smtClean="0"/>
              <a:t>словообразования</a:t>
            </a:r>
          </a:p>
          <a:p>
            <a:pPr>
              <a:lnSpc>
                <a:spcPct val="125000"/>
              </a:lnSpc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ru-RU" sz="2800" dirty="0"/>
              <a:t> моего проекта: </a:t>
            </a:r>
            <a:endParaRPr lang="ru-RU" sz="2800" dirty="0" smtClean="0"/>
          </a:p>
          <a:p>
            <a:pPr>
              <a:lnSpc>
                <a:spcPct val="125000"/>
              </a:lnSpc>
            </a:pPr>
            <a:r>
              <a:rPr lang="ru-RU" sz="2800" dirty="0" smtClean="0"/>
              <a:t>1)объединить </a:t>
            </a:r>
            <a:r>
              <a:rPr lang="ru-RU" sz="2800" dirty="0"/>
              <a:t>в один общий словарь слова компьютерного сленга, </a:t>
            </a:r>
            <a:endParaRPr lang="ru-RU" sz="2800" dirty="0" smtClean="0"/>
          </a:p>
          <a:p>
            <a:pPr>
              <a:lnSpc>
                <a:spcPct val="125000"/>
              </a:lnSpc>
            </a:pPr>
            <a:r>
              <a:rPr lang="ru-RU" sz="2800" dirty="0" smtClean="0"/>
              <a:t>2)проанализировать </a:t>
            </a:r>
            <a:r>
              <a:rPr lang="ru-RU" sz="2800" dirty="0"/>
              <a:t>уровень «засоренности» разговорного языка моего окружения: младших ребят, моих ровесников и старшеклассников.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484784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Объектом</a:t>
            </a:r>
            <a:r>
              <a:rPr lang="ru-RU" sz="2400" dirty="0"/>
              <a:t> моего исследования стал компьютерный сленг.</a:t>
            </a:r>
          </a:p>
          <a:p>
            <a:pPr>
              <a:lnSpc>
                <a:spcPct val="150000"/>
              </a:lnSpc>
            </a:pP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Предметом</a:t>
            </a:r>
            <a:r>
              <a:rPr lang="ru-RU" sz="2400" b="1" dirty="0"/>
              <a:t> </a:t>
            </a:r>
            <a:r>
              <a:rPr lang="ru-RU" sz="2400" dirty="0"/>
              <a:t>- адаптация компьютерного сленга в подростковой среде.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Мною была выдвинута следующая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гипотеза:</a:t>
            </a:r>
            <a:r>
              <a:rPr lang="ru-RU" sz="2400" dirty="0"/>
              <a:t> если в русском языке появляется новое слово, то в разных возрастных группах оно адаптируется по-разному в зависимости от того, как его воспринимают носители языка.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548680"/>
            <a:ext cx="81369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Причины бурного образования компьютерного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сленга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95597" y="2132856"/>
            <a:ext cx="81369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/>
              <a:t>Новые </a:t>
            </a:r>
            <a:r>
              <a:rPr lang="ru-RU" sz="2400" dirty="0"/>
              <a:t>термины из закрытого лексикона программистов и разработчиков компьютерной техники стали переходить в разряд </a:t>
            </a:r>
            <a:r>
              <a:rPr lang="ru-RU" sz="2400" dirty="0" smtClean="0"/>
              <a:t>общеупотребительных.</a:t>
            </a:r>
          </a:p>
          <a:p>
            <a:pPr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/>
              <a:t>Бурный процесс образование </a:t>
            </a:r>
            <a:r>
              <a:rPr lang="ru-RU" sz="2400" dirty="0"/>
              <a:t>специфического компьютерного сленга. </a:t>
            </a:r>
            <a:endParaRPr lang="ru-RU" sz="2400" dirty="0" smtClean="0"/>
          </a:p>
          <a:p>
            <a:pPr lvl="0" indent="-342900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sz="2400" dirty="0" smtClean="0"/>
              <a:t>Другой </a:t>
            </a:r>
            <a:r>
              <a:rPr lang="ru-RU" sz="2400" dirty="0"/>
              <a:t>важной особенностью компьютерного жаргона, отличающей его от жаргонов и других социальных диалектов, является тенденция к </a:t>
            </a:r>
            <a:r>
              <a:rPr lang="ru-RU" sz="2400" dirty="0" err="1"/>
              <a:t>полифункциональности</a:t>
            </a:r>
            <a:r>
              <a:rPr lang="ru-RU" sz="2400" dirty="0"/>
              <a:t> его лексических единиц.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042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1196" y="63176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Место компьютерного сленга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русском языке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2048281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Можно сказать, компьютерный язык играет ведущую роль в осмыслении и освоении виртуальной реальности, порожденной самими компьютерами. На компьютерном языке создаются художественные тексты (можно говорить, вероятно, даже о целом направлении интернет-литературы), которые хранятся затем в электронных библиотеках.</a:t>
            </a:r>
          </a:p>
        </p:txBody>
      </p:sp>
    </p:spTree>
    <p:extLst>
      <p:ext uri="{BB962C8B-B14F-4D97-AF65-F5344CB8AC3E}">
        <p14:creationId xmlns:p14="http://schemas.microsoft.com/office/powerpoint/2010/main" xmlns="" val="164459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836712"/>
            <a:ext cx="8136904" cy="466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	Большинство непрофессиональных </a:t>
            </a:r>
            <a:r>
              <a:rPr lang="ru-RU" sz="2400" dirty="0" smtClean="0"/>
              <a:t>пользователей не владеют достаточным уровнем английского </a:t>
            </a:r>
            <a:r>
              <a:rPr lang="ru-RU" sz="2400" dirty="0" smtClean="0"/>
              <a:t>языка, но им </a:t>
            </a:r>
            <a:r>
              <a:rPr lang="ru-RU" sz="2400" dirty="0" smtClean="0"/>
              <a:t>все равно приходится пользоваться новой английской терминологией, и зачастую происходит неправильное прочтение английского слова и возникающие таким образом слова порой прочно оседают в их словарных запасах. </a:t>
            </a:r>
            <a:endParaRPr lang="ru-RU" sz="2400" dirty="0" smtClean="0"/>
          </a:p>
          <a:p>
            <a:pPr lvl="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	</a:t>
            </a:r>
            <a:r>
              <a:rPr lang="ru-RU" sz="2400" dirty="0" smtClean="0"/>
              <a:t>Так</a:t>
            </a:r>
            <a:r>
              <a:rPr lang="ru-RU" sz="2400" dirty="0" smtClean="0"/>
              <a:t>, например, от неправильного прочтения сообщения “NO CARRIER” в сленге появилось выражение: “НО КАРЬЕР” - означает отсутствие соединения при связи по модему.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5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404664"/>
            <a:ext cx="81369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	Владение </a:t>
            </a:r>
            <a:r>
              <a:rPr lang="ru-RU" sz="2400" dirty="0"/>
              <a:t>компьютерным языком становится  престижным в социальном плане, усвоение той его части, которая граничит с компьютерными технологиями, является весьма трудоемким и доступно немногим. </a:t>
            </a:r>
            <a:endParaRPr lang="ru-RU" sz="2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/>
              <a:t>	Очень </a:t>
            </a:r>
            <a:r>
              <a:rPr lang="ru-RU" sz="2400" dirty="0"/>
              <a:t>часто в компьютерный язык включается слово, обозначающее новую реалию компьютерной действительности и не имеющее аналогов в литературном языке. </a:t>
            </a:r>
            <a:endParaRPr lang="ru-RU" sz="2400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	</a:t>
            </a:r>
            <a:r>
              <a:rPr lang="ru-RU" sz="2400" dirty="0" smtClean="0"/>
              <a:t>В </a:t>
            </a:r>
            <a:r>
              <a:rPr lang="ru-RU" sz="2400" dirty="0"/>
              <a:t>качестве примера приведем лексему ‘</a:t>
            </a:r>
            <a:r>
              <a:rPr lang="ru-RU" sz="2400" i="1" dirty="0"/>
              <a:t>Аська</a:t>
            </a:r>
            <a:r>
              <a:rPr lang="ru-RU" sz="2400" dirty="0"/>
              <a:t>’ (компьютерная программа “ICQ”, позволяющая вести одновременный </a:t>
            </a:r>
            <a:r>
              <a:rPr lang="ru-RU" sz="2400" dirty="0" err="1"/>
              <a:t>полилог</a:t>
            </a:r>
            <a:r>
              <a:rPr lang="ru-RU" sz="2400" dirty="0"/>
              <a:t> в Интернете). В данном случае заимствованный из английского акроним ICQ, фонетически аналогичный фразе “I </a:t>
            </a:r>
            <a:r>
              <a:rPr lang="ru-RU" sz="2400" dirty="0" err="1"/>
              <a:t>seek</a:t>
            </a:r>
            <a:r>
              <a:rPr lang="ru-RU" sz="2400" dirty="0"/>
              <a:t> </a:t>
            </a:r>
            <a:r>
              <a:rPr lang="ru-RU" sz="2400" dirty="0" err="1"/>
              <a:t>you</a:t>
            </a:r>
            <a:r>
              <a:rPr lang="ru-RU" sz="2400" dirty="0"/>
              <a:t>” , по ассоциации с русским женским именем трансформировался носителями компьютерного жаргона в ‘Аську’.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35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1196" y="631767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Варианты существования сленга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2048281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/>
              <a:t>	Одним </a:t>
            </a:r>
            <a:r>
              <a:rPr lang="ru-RU" sz="2400" dirty="0"/>
              <a:t>из способов заимствования является </a:t>
            </a:r>
            <a:r>
              <a:rPr lang="ru-RU" sz="2400" b="1" dirty="0"/>
              <a:t>калькирование</a:t>
            </a:r>
            <a:r>
              <a:rPr lang="ru-RU" sz="2400" dirty="0"/>
              <a:t> – построение лексических единиц по образцу  соответствующих слов иностранного языка путем точного перевода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217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9552" y="836712"/>
            <a:ext cx="813690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</a:pPr>
            <a:r>
              <a:rPr lang="ru-RU" sz="2400" dirty="0" smtClean="0"/>
              <a:t>	</a:t>
            </a:r>
            <a:r>
              <a:rPr lang="ru-RU" sz="2400" b="1" dirty="0"/>
              <a:t>Лексические кальки </a:t>
            </a:r>
            <a:r>
              <a:rPr lang="ru-RU" sz="2400" dirty="0"/>
              <a:t>возникают в результате буквального перевода на русский язык  иностранного слова по </a:t>
            </a:r>
            <a:r>
              <a:rPr lang="ru-RU" sz="2400" dirty="0" smtClean="0"/>
              <a:t>частям.</a:t>
            </a:r>
            <a:r>
              <a:rPr lang="ru-RU" sz="2400" dirty="0" smtClean="0"/>
              <a:t> </a:t>
            </a:r>
          </a:p>
          <a:p>
            <a:pPr>
              <a:lnSpc>
                <a:spcPct val="125000"/>
              </a:lnSpc>
            </a:pPr>
            <a:r>
              <a:rPr lang="ru-RU" sz="2400" dirty="0" smtClean="0"/>
              <a:t>Например</a:t>
            </a:r>
            <a:r>
              <a:rPr lang="ru-RU" sz="2400" dirty="0" smtClean="0"/>
              <a:t>, </a:t>
            </a:r>
            <a:r>
              <a:rPr lang="ru-RU" sz="2400" dirty="0" err="1" smtClean="0"/>
              <a:t>админ</a:t>
            </a:r>
            <a:r>
              <a:rPr lang="ru-RU" sz="2400" dirty="0" smtClean="0"/>
              <a:t> ( </a:t>
            </a:r>
            <a:r>
              <a:rPr lang="en-US" sz="2400" dirty="0" smtClean="0"/>
              <a:t>administration </a:t>
            </a:r>
            <a:r>
              <a:rPr lang="ru-RU" sz="2400" dirty="0" smtClean="0"/>
              <a:t>(сокращ.)+ </a:t>
            </a:r>
            <a:r>
              <a:rPr lang="en-US" sz="2400" dirty="0" smtClean="0"/>
              <a:t>men</a:t>
            </a:r>
            <a:r>
              <a:rPr lang="ru-RU" sz="2400" dirty="0" smtClean="0"/>
              <a:t>)</a:t>
            </a:r>
            <a:endParaRPr lang="ru-RU" sz="2400" dirty="0" smtClean="0"/>
          </a:p>
          <a:p>
            <a:pPr>
              <a:lnSpc>
                <a:spcPct val="125000"/>
              </a:lnSpc>
            </a:pPr>
            <a:r>
              <a:rPr lang="ru-RU" sz="2400" b="1" dirty="0"/>
              <a:t>	</a:t>
            </a:r>
            <a:r>
              <a:rPr lang="ru-RU" sz="2400" b="1" dirty="0" smtClean="0"/>
              <a:t>Семантические </a:t>
            </a:r>
            <a:r>
              <a:rPr lang="ru-RU" sz="2400" b="1" dirty="0"/>
              <a:t>кальки </a:t>
            </a:r>
            <a:r>
              <a:rPr lang="ru-RU" sz="2400" dirty="0"/>
              <a:t>это исконные слова, получающие  новые значения под влиянием другого языка. </a:t>
            </a:r>
            <a:endParaRPr lang="ru-RU" sz="2400" dirty="0" smtClean="0"/>
          </a:p>
          <a:p>
            <a:pPr>
              <a:lnSpc>
                <a:spcPct val="125000"/>
              </a:lnSpc>
            </a:pPr>
            <a:r>
              <a:rPr lang="ru-RU" sz="2400" dirty="0" smtClean="0"/>
              <a:t>		Например, </a:t>
            </a:r>
            <a:r>
              <a:rPr lang="ru-RU" sz="2400" dirty="0" smtClean="0"/>
              <a:t>бацилла( вирус)</a:t>
            </a:r>
            <a:endParaRPr lang="ru-RU" sz="2400" dirty="0" smtClean="0"/>
          </a:p>
          <a:p>
            <a:pPr>
              <a:lnSpc>
                <a:spcPct val="125000"/>
              </a:lnSpc>
            </a:pPr>
            <a:r>
              <a:rPr lang="ru-RU" sz="2400" dirty="0" smtClean="0"/>
              <a:t>	</a:t>
            </a:r>
            <a:r>
              <a:rPr lang="ru-RU" sz="2400" b="1" dirty="0" smtClean="0"/>
              <a:t>Лексические </a:t>
            </a:r>
            <a:r>
              <a:rPr lang="ru-RU" sz="2400" b="1" dirty="0"/>
              <a:t>полукальки</a:t>
            </a:r>
            <a:r>
              <a:rPr lang="ru-RU" sz="2400" dirty="0"/>
              <a:t> – слова, в которых объединены дословно переведенные иноязычные и русские словообразовательные элементы. </a:t>
            </a:r>
            <a:endParaRPr lang="ru-RU" sz="2400" dirty="0" smtClean="0"/>
          </a:p>
          <a:p>
            <a:pPr>
              <a:lnSpc>
                <a:spcPct val="125000"/>
              </a:lnSpc>
            </a:pPr>
            <a:r>
              <a:rPr lang="ru-RU" sz="2400" dirty="0" smtClean="0"/>
              <a:t>		Например, </a:t>
            </a:r>
            <a:r>
              <a:rPr lang="ru-RU" sz="2400" dirty="0" err="1" smtClean="0"/>
              <a:t>Виндовс</a:t>
            </a:r>
            <a:r>
              <a:rPr lang="ru-RU" sz="2400" dirty="0" smtClean="0"/>
              <a:t>( </a:t>
            </a:r>
            <a:r>
              <a:rPr lang="en-US" sz="2400" dirty="0" smtClean="0"/>
              <a:t>windows</a:t>
            </a:r>
            <a:r>
              <a:rPr lang="ru-RU" sz="2400" dirty="0" smtClean="0"/>
              <a:t> + в)</a:t>
            </a:r>
          </a:p>
          <a:p>
            <a:pPr>
              <a:lnSpc>
                <a:spcPct val="125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38222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438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Место компьютерного сленга  в русском языке</vt:lpstr>
      <vt:lpstr>Слайд 6</vt:lpstr>
      <vt:lpstr>Слайд 7</vt:lpstr>
      <vt:lpstr>Варианты существования сленга </vt:lpstr>
      <vt:lpstr>Слайд 9</vt:lpstr>
      <vt:lpstr>Социологическое исследование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Komp1</cp:lastModifiedBy>
  <cp:revision>16</cp:revision>
  <dcterms:created xsi:type="dcterms:W3CDTF">2013-08-20T23:50:31Z</dcterms:created>
  <dcterms:modified xsi:type="dcterms:W3CDTF">2015-02-05T06:27:35Z</dcterms:modified>
</cp:coreProperties>
</file>