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7401891-BB03-48A2-941D-01F79112EB63}" type="datetimeFigureOut">
              <a:rPr lang="ru-RU" smtClean="0"/>
              <a:t>01.01.2005</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8E5D91A-14FE-41E4-A7A2-0EA32B8CADA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7401891-BB03-48A2-941D-01F79112EB63}" type="datetimeFigureOut">
              <a:rPr lang="ru-RU" smtClean="0"/>
              <a:t>01.01.2005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7401891-BB03-48A2-941D-01F79112EB63}" type="datetimeFigureOut">
              <a:rPr lang="ru-RU" smtClean="0"/>
              <a:t>01.01.2005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7401891-BB03-48A2-941D-01F79112EB63}" type="datetimeFigureOut">
              <a:rPr lang="ru-RU" smtClean="0"/>
              <a:t>01.01.2005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7401891-BB03-48A2-941D-01F79112EB63}" type="datetimeFigureOut">
              <a:rPr lang="ru-RU" smtClean="0"/>
              <a:t>01.01.2005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8E5D91A-14FE-41E4-A7A2-0EA32B8CADA8}"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7401891-BB03-48A2-941D-01F79112EB63}" type="datetimeFigureOut">
              <a:rPr lang="ru-RU" smtClean="0"/>
              <a:t>01.01.2005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7401891-BB03-48A2-941D-01F79112EB63}" type="datetimeFigureOut">
              <a:rPr lang="ru-RU" smtClean="0"/>
              <a:t>01.01.2005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87401891-BB03-48A2-941D-01F79112EB63}" type="datetimeFigureOut">
              <a:rPr lang="ru-RU" smtClean="0"/>
              <a:t>01.01.2005</a:t>
            </a:fld>
            <a:endParaRPr lang="ru-RU"/>
          </a:p>
        </p:txBody>
      </p:sp>
      <p:sp>
        <p:nvSpPr>
          <p:cNvPr id="8" name="Номер слайда 7"/>
          <p:cNvSpPr>
            <a:spLocks noGrp="1"/>
          </p:cNvSpPr>
          <p:nvPr>
            <p:ph type="sldNum" sz="quarter" idx="11"/>
          </p:nvPr>
        </p:nvSpPr>
        <p:spPr/>
        <p:txBody>
          <a:bodyPr/>
          <a:lstStyle/>
          <a:p>
            <a:fld id="{98E5D91A-14FE-41E4-A7A2-0EA32B8CADA8}" type="slidenum">
              <a:rPr lang="ru-RU" smtClean="0"/>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7401891-BB03-48A2-941D-01F79112EB63}" type="datetimeFigureOut">
              <a:rPr lang="ru-RU" smtClean="0"/>
              <a:t>01.01.2005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7401891-BB03-48A2-941D-01F79112EB63}" type="datetimeFigureOut">
              <a:rPr lang="ru-RU" smtClean="0"/>
              <a:t>01.01.2005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98E5D91A-14FE-41E4-A7A2-0EA32B8CADA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87401891-BB03-48A2-941D-01F79112EB63}" type="datetimeFigureOut">
              <a:rPr lang="ru-RU" smtClean="0"/>
              <a:t>01.01.2005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8E5D91A-14FE-41E4-A7A2-0EA32B8CADA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7401891-BB03-48A2-941D-01F79112EB63}" type="datetimeFigureOut">
              <a:rPr lang="ru-RU" smtClean="0"/>
              <a:t>01.01.2005</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8E5D91A-14FE-41E4-A7A2-0EA32B8CADA8}"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692696"/>
            <a:ext cx="6480048" cy="2301240"/>
          </a:xfrm>
        </p:spPr>
        <p:txBody>
          <a:bodyPr/>
          <a:lstStyle/>
          <a:p>
            <a:pPr algn="l"/>
            <a:r>
              <a:rPr lang="en-US" dirty="0" smtClean="0"/>
              <a:t>    </a:t>
            </a:r>
            <a:r>
              <a:rPr lang="ru-RU" dirty="0" smtClean="0"/>
              <a:t>Моя любимая группа</a:t>
            </a:r>
            <a:r>
              <a:rPr lang="en-US" dirty="0" smtClean="0"/>
              <a:t> -</a:t>
            </a:r>
            <a:r>
              <a:rPr lang="ru-RU" dirty="0" smtClean="0"/>
              <a:t/>
            </a:r>
            <a:br>
              <a:rPr lang="ru-RU" dirty="0" smtClean="0"/>
            </a:br>
            <a:r>
              <a:rPr lang="en-US" dirty="0" smtClean="0"/>
              <a:t>             One Direction   </a:t>
            </a:r>
            <a:endParaRPr lang="ru-RU" dirty="0"/>
          </a:p>
        </p:txBody>
      </p:sp>
      <p:sp>
        <p:nvSpPr>
          <p:cNvPr id="3" name="Подзаголовок 2"/>
          <p:cNvSpPr>
            <a:spLocks noGrp="1"/>
          </p:cNvSpPr>
          <p:nvPr>
            <p:ph type="subTitle" idx="1"/>
          </p:nvPr>
        </p:nvSpPr>
        <p:spPr>
          <a:xfrm rot="10800000" flipV="1">
            <a:off x="1763688" y="2996952"/>
            <a:ext cx="6480048" cy="2304256"/>
          </a:xfrm>
        </p:spPr>
        <p:txBody>
          <a:bodyPr/>
          <a:lstStyle/>
          <a:p>
            <a:r>
              <a:rPr lang="ru-RU" dirty="0" smtClean="0"/>
              <a:t>Ученицы 7-го класса</a:t>
            </a:r>
          </a:p>
          <a:p>
            <a:r>
              <a:rPr lang="ru-RU" dirty="0" smtClean="0"/>
              <a:t>Средне школы №474</a:t>
            </a:r>
          </a:p>
          <a:p>
            <a:r>
              <a:rPr lang="ru-RU" dirty="0" smtClean="0"/>
              <a:t>Репкиной </a:t>
            </a:r>
            <a:r>
              <a:rPr lang="ru-RU" dirty="0"/>
              <a:t>К</a:t>
            </a:r>
            <a:r>
              <a:rPr lang="ru-RU" dirty="0" smtClean="0"/>
              <a:t>сении</a:t>
            </a:r>
            <a:endParaRPr lang="ru-RU" dirty="0"/>
          </a:p>
        </p:txBody>
      </p:sp>
    </p:spTree>
    <p:extLst>
      <p:ext uri="{BB962C8B-B14F-4D97-AF65-F5344CB8AC3E}">
        <p14:creationId xmlns:p14="http://schemas.microsoft.com/office/powerpoint/2010/main" val="3666811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7030A0"/>
                </a:solidFill>
              </a:rPr>
              <a:t>Участники группы</a:t>
            </a:r>
            <a:endParaRPr lang="ru-RU" dirty="0">
              <a:solidFill>
                <a:srgbClr val="7030A0"/>
              </a:solidFill>
            </a:endParaRPr>
          </a:p>
        </p:txBody>
      </p:sp>
      <p:sp>
        <p:nvSpPr>
          <p:cNvPr id="3" name="Объект 2"/>
          <p:cNvSpPr>
            <a:spLocks noGrp="1"/>
          </p:cNvSpPr>
          <p:nvPr>
            <p:ph idx="1"/>
          </p:nvPr>
        </p:nvSpPr>
        <p:spPr>
          <a:xfrm>
            <a:off x="457200" y="1600200"/>
            <a:ext cx="8363272" cy="4525963"/>
          </a:xfrm>
        </p:spPr>
        <p:txBody>
          <a:bodyPr/>
          <a:lstStyle/>
          <a:p>
            <a:pPr marL="36576" indent="0">
              <a:buNone/>
            </a:pPr>
            <a:endParaRPr lang="ru-RU" b="1" dirty="0" smtClean="0"/>
          </a:p>
          <a:p>
            <a:pPr marL="36576" indent="0">
              <a:buNone/>
            </a:pPr>
            <a:endParaRPr lang="ru-RU" b="1" dirty="0"/>
          </a:p>
          <a:p>
            <a:pPr marL="36576" indent="0">
              <a:buNone/>
            </a:pPr>
            <a:endParaRPr lang="ru-RU" b="1" dirty="0" smtClean="0"/>
          </a:p>
          <a:p>
            <a:pPr marL="36576" indent="0">
              <a:buNone/>
            </a:pPr>
            <a:endParaRPr lang="ru-RU" b="1" dirty="0"/>
          </a:p>
          <a:p>
            <a:pPr marL="36576" indent="0">
              <a:buNone/>
            </a:pPr>
            <a:endParaRPr lang="ru-RU" b="1" dirty="0" smtClean="0"/>
          </a:p>
          <a:p>
            <a:pPr marL="36576" indent="0">
              <a:buNone/>
            </a:pPr>
            <a:endParaRPr lang="ru-RU" b="1" dirty="0"/>
          </a:p>
          <a:p>
            <a:pPr marL="36576" indent="0">
              <a:buNone/>
            </a:pPr>
            <a:endParaRPr lang="ru-RU" b="1" dirty="0" smtClean="0"/>
          </a:p>
          <a:p>
            <a:pPr marL="36576" indent="0">
              <a:buNone/>
            </a:pPr>
            <a:r>
              <a:rPr lang="ru-RU" sz="2000" b="1" dirty="0" smtClean="0"/>
              <a:t>      Лиам </a:t>
            </a:r>
            <a:r>
              <a:rPr lang="ru-RU" sz="2000" b="1" dirty="0"/>
              <a:t>Джеймс Пейн</a:t>
            </a:r>
            <a:r>
              <a:rPr lang="ru-RU" sz="2000" dirty="0"/>
              <a:t> </a:t>
            </a:r>
            <a:r>
              <a:rPr lang="ru-RU" sz="2000" dirty="0" smtClean="0"/>
              <a:t>                               </a:t>
            </a:r>
            <a:r>
              <a:rPr lang="ru-RU" sz="2000" b="1" dirty="0" smtClean="0"/>
              <a:t>Найл </a:t>
            </a:r>
            <a:r>
              <a:rPr lang="ru-RU" sz="2000" b="1" dirty="0"/>
              <a:t>Джеймс Хоран</a:t>
            </a:r>
            <a:r>
              <a:rPr lang="ru-RU" sz="2000" dirty="0"/>
              <a:t> </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72816"/>
            <a:ext cx="399644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2120" y="1412776"/>
            <a:ext cx="2592288" cy="3907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100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7030A0"/>
                </a:solidFill>
              </a:rPr>
              <a:t>Участники группы</a:t>
            </a:r>
            <a:endParaRPr lang="ru-RU" dirty="0"/>
          </a:p>
        </p:txBody>
      </p:sp>
      <p:sp>
        <p:nvSpPr>
          <p:cNvPr id="3" name="Объект 2"/>
          <p:cNvSpPr>
            <a:spLocks noGrp="1"/>
          </p:cNvSpPr>
          <p:nvPr>
            <p:ph idx="1"/>
          </p:nvPr>
        </p:nvSpPr>
        <p:spPr>
          <a:xfrm>
            <a:off x="457200" y="1600200"/>
            <a:ext cx="8147248" cy="4525963"/>
          </a:xfrm>
        </p:spPr>
        <p:txBody>
          <a:bodyPr>
            <a:normAutofit lnSpcReduction="10000"/>
          </a:bodyPr>
          <a:lstStyle/>
          <a:p>
            <a:endParaRPr lang="ru-RU" dirty="0" smtClean="0"/>
          </a:p>
          <a:p>
            <a:pPr marL="36576" indent="0">
              <a:buNone/>
            </a:pPr>
            <a:endParaRPr lang="ru-RU" sz="2000" b="1" dirty="0" smtClean="0"/>
          </a:p>
          <a:p>
            <a:pPr marL="36576" indent="0">
              <a:buNone/>
            </a:pPr>
            <a:endParaRPr lang="ru-RU" sz="2000" b="1" dirty="0"/>
          </a:p>
          <a:p>
            <a:pPr marL="36576" indent="0">
              <a:buNone/>
            </a:pPr>
            <a:endParaRPr lang="ru-RU" sz="2000" b="1" dirty="0" smtClean="0"/>
          </a:p>
          <a:p>
            <a:pPr marL="36576" indent="0">
              <a:buNone/>
            </a:pPr>
            <a:endParaRPr lang="ru-RU" sz="2000" b="1" dirty="0"/>
          </a:p>
          <a:p>
            <a:pPr marL="36576" indent="0">
              <a:buNone/>
            </a:pPr>
            <a:endParaRPr lang="ru-RU" sz="2000" b="1" dirty="0" smtClean="0"/>
          </a:p>
          <a:p>
            <a:pPr marL="36576" indent="0">
              <a:buNone/>
            </a:pPr>
            <a:endParaRPr lang="ru-RU" sz="2000" b="1" dirty="0"/>
          </a:p>
          <a:p>
            <a:pPr marL="36576" indent="0">
              <a:buNone/>
            </a:pPr>
            <a:endParaRPr lang="ru-RU" sz="2000" b="1" dirty="0" smtClean="0"/>
          </a:p>
          <a:p>
            <a:pPr marL="36576" indent="0">
              <a:buNone/>
            </a:pPr>
            <a:endParaRPr lang="ru-RU" sz="2000" b="1" dirty="0"/>
          </a:p>
          <a:p>
            <a:pPr marL="36576" indent="0">
              <a:buNone/>
            </a:pPr>
            <a:endParaRPr lang="ru-RU" sz="2000" b="1" dirty="0" smtClean="0"/>
          </a:p>
          <a:p>
            <a:pPr marL="36576" indent="0">
              <a:buNone/>
            </a:pPr>
            <a:endParaRPr lang="ru-RU" sz="2000" b="1" dirty="0"/>
          </a:p>
          <a:p>
            <a:pPr marL="36576" indent="0">
              <a:buNone/>
            </a:pPr>
            <a:r>
              <a:rPr lang="ru-RU" sz="2000" b="1" dirty="0" smtClean="0"/>
              <a:t>Луи </a:t>
            </a:r>
            <a:r>
              <a:rPr lang="ru-RU" sz="2000" b="1" dirty="0"/>
              <a:t>Уильям Томлинсон</a:t>
            </a:r>
            <a:r>
              <a:rPr lang="ru-RU" sz="2000" dirty="0"/>
              <a:t> </a:t>
            </a:r>
            <a:r>
              <a:rPr lang="ru-RU" sz="2000" dirty="0" smtClean="0"/>
              <a:t>                    </a:t>
            </a:r>
            <a:r>
              <a:rPr lang="ru-RU" sz="2000" b="1" dirty="0" smtClean="0"/>
              <a:t>Гарри Эдвард Стайлс</a:t>
            </a:r>
            <a:r>
              <a:rPr lang="ru-RU" sz="2000" dirty="0" smtClean="0"/>
              <a:t>      </a:t>
            </a:r>
            <a:endParaRPr lang="ru-RU" sz="20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410979"/>
            <a:ext cx="2880320" cy="3936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916832"/>
            <a:ext cx="4010999"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8691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solidFill>
                  <a:srgbClr val="7030A0"/>
                </a:solidFill>
              </a:rPr>
              <a:t>Участники группы</a:t>
            </a:r>
            <a:endParaRPr lang="ru-RU" dirty="0"/>
          </a:p>
        </p:txBody>
      </p:sp>
      <p:sp>
        <p:nvSpPr>
          <p:cNvPr id="3" name="Объект 2"/>
          <p:cNvSpPr>
            <a:spLocks noGrp="1"/>
          </p:cNvSpPr>
          <p:nvPr>
            <p:ph idx="1"/>
          </p:nvPr>
        </p:nvSpPr>
        <p:spPr/>
        <p:txBody>
          <a:bodyPr/>
          <a:lstStyle/>
          <a:p>
            <a:pPr marL="36576" indent="0">
              <a:buNone/>
            </a:pPr>
            <a:endParaRPr lang="ru-RU" b="1" dirty="0" smtClean="0"/>
          </a:p>
          <a:p>
            <a:pPr marL="36576" indent="0">
              <a:buNone/>
            </a:pPr>
            <a:endParaRPr lang="ru-RU" b="1" dirty="0"/>
          </a:p>
          <a:p>
            <a:pPr marL="36576" indent="0">
              <a:buNone/>
            </a:pPr>
            <a:endParaRPr lang="ru-RU" b="1" dirty="0" smtClean="0"/>
          </a:p>
          <a:p>
            <a:pPr marL="36576" indent="0">
              <a:buNone/>
            </a:pPr>
            <a:endParaRPr lang="ru-RU" b="1" dirty="0"/>
          </a:p>
          <a:p>
            <a:pPr marL="36576" indent="0">
              <a:buNone/>
            </a:pPr>
            <a:endParaRPr lang="ru-RU" b="1" dirty="0" smtClean="0"/>
          </a:p>
          <a:p>
            <a:pPr marL="36576" indent="0">
              <a:buNone/>
            </a:pPr>
            <a:endParaRPr lang="ru-RU" b="1" dirty="0"/>
          </a:p>
          <a:p>
            <a:pPr marL="36576" indent="0">
              <a:buNone/>
            </a:pPr>
            <a:endParaRPr lang="ru-RU" b="1" dirty="0" smtClean="0"/>
          </a:p>
          <a:p>
            <a:pPr marL="36576" indent="0" algn="just">
              <a:buNone/>
            </a:pPr>
            <a:r>
              <a:rPr lang="ru-RU" sz="2400" b="1" dirty="0" smtClean="0"/>
              <a:t>              Зейн </a:t>
            </a:r>
            <a:r>
              <a:rPr lang="ru-RU" sz="2400" b="1" dirty="0"/>
              <a:t>Джавад Малик</a:t>
            </a:r>
            <a:endParaRPr lang="ru-RU"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916832"/>
            <a:ext cx="324036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6145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117993"/>
            <a:ext cx="7467600" cy="1143000"/>
          </a:xfrm>
        </p:spPr>
        <p:txBody>
          <a:bodyPr/>
          <a:lstStyle/>
          <a:p>
            <a:endParaRPr lang="ru-RU" dirty="0"/>
          </a:p>
        </p:txBody>
      </p:sp>
      <p:sp>
        <p:nvSpPr>
          <p:cNvPr id="3" name="Объект 2"/>
          <p:cNvSpPr>
            <a:spLocks noGrp="1"/>
          </p:cNvSpPr>
          <p:nvPr>
            <p:ph idx="1"/>
          </p:nvPr>
        </p:nvSpPr>
        <p:spPr>
          <a:xfrm>
            <a:off x="26513" y="6858000"/>
            <a:ext cx="7467600" cy="4525963"/>
          </a:xfrm>
        </p:spPr>
        <p:txBody>
          <a:bodyPr/>
          <a:lstStyle/>
          <a:p>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5" y="200024"/>
            <a:ext cx="3903907" cy="294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9482" y="203423"/>
            <a:ext cx="4080453"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9482" y="2651695"/>
            <a:ext cx="405045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0576" y="3146162"/>
            <a:ext cx="3903907" cy="3123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92124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Зейн Малик покинул группу One </a:t>
            </a:r>
            <a:r>
              <a:rPr lang="ru-RU" b="1" dirty="0" smtClean="0"/>
              <a:t>Direction 25.03.2015</a:t>
            </a:r>
            <a:endParaRPr lang="ru-RU" dirty="0"/>
          </a:p>
        </p:txBody>
      </p:sp>
      <p:sp>
        <p:nvSpPr>
          <p:cNvPr id="3" name="Объект 2"/>
          <p:cNvSpPr>
            <a:spLocks noGrp="1"/>
          </p:cNvSpPr>
          <p:nvPr>
            <p:ph idx="1"/>
          </p:nvPr>
        </p:nvSpPr>
        <p:spPr>
          <a:xfrm>
            <a:off x="539552" y="1628800"/>
            <a:ext cx="7467600" cy="4525963"/>
          </a:xfrm>
        </p:spPr>
        <p:txBody>
          <a:bodyPr>
            <a:normAutofit fontScale="62500" lnSpcReduction="20000"/>
          </a:bodyPr>
          <a:lstStyle/>
          <a:p>
            <a:pPr marL="36576" indent="0" algn="ctr">
              <a:buNone/>
            </a:pPr>
            <a:r>
              <a:rPr lang="ru-RU" dirty="0"/>
              <a:t>На своей странице в </a:t>
            </a:r>
            <a:r>
              <a:rPr lang="ru-RU" dirty="0" err="1"/>
              <a:t>в</a:t>
            </a:r>
            <a:r>
              <a:rPr lang="ru-RU" dirty="0"/>
              <a:t> социальной сети </a:t>
            </a:r>
            <a:r>
              <a:rPr lang="ru-RU" dirty="0" err="1"/>
              <a:t>Facebook</a:t>
            </a:r>
            <a:r>
              <a:rPr lang="ru-RU" dirty="0"/>
              <a:t> Зейн Малик извинился перед фанатами и отметил, что «Я просто хочу быть обычным 22-летним парнем».</a:t>
            </a:r>
          </a:p>
          <a:p>
            <a:pPr marL="36576" indent="0" algn="ctr">
              <a:buNone/>
            </a:pPr>
            <a:r>
              <a:rPr lang="ru-RU" dirty="0"/>
              <a:t>Сообщение об уходе музыканта появилось в официальной группе One Direction в «</a:t>
            </a:r>
            <a:r>
              <a:rPr lang="ru-RU" dirty="0" err="1"/>
              <a:t>Фейсбуке</a:t>
            </a:r>
            <a:r>
              <a:rPr lang="ru-RU" dirty="0"/>
              <a:t>»: «После пяти невероятных лет Зейн Малик решил уйти из One Direction». На прошлой неделе покинувший коллектив участник уже отказался от участия в остальных шоу мирового тура, в котором сейчас находится One Direction. «В этом году, к тому же, выйдет и пятый альбом группы» — говорится в заявлении. Но, спустя пять лет, я чувствую, что настало правильное время покинуть группу. При этом певец признался, что обрел четырех друзей на всю жизнь. А в мире просто очень много завистливых придурков, которых мне просто жаль.</a:t>
            </a:r>
          </a:p>
          <a:p>
            <a:pPr marL="36576" indent="0" algn="ctr">
              <a:buNone/>
            </a:pPr>
            <a:r>
              <a:rPr lang="ru-RU" dirty="0"/>
              <a:t>Благодаря всемирной популярности вокруг </a:t>
            </a:r>
            <a:r>
              <a:rPr lang="ru-RU" dirty="0" err="1"/>
              <a:t>бойз-бенда</a:t>
            </a:r>
            <a:r>
              <a:rPr lang="ru-RU" dirty="0"/>
              <a:t> возник обширный </a:t>
            </a:r>
            <a:r>
              <a:rPr lang="ru-RU" dirty="0" err="1"/>
              <a:t>фандом</a:t>
            </a:r>
            <a:r>
              <a:rPr lang="ru-RU" dirty="0"/>
              <a:t>, для которого, кстати, уход </a:t>
            </a:r>
            <a:r>
              <a:rPr lang="ru-RU" dirty="0" err="1"/>
              <a:t>Зейна</a:t>
            </a:r>
            <a:r>
              <a:rPr lang="ru-RU" dirty="0"/>
              <a:t> стал настоящим ударом.</a:t>
            </a:r>
          </a:p>
          <a:p>
            <a:endParaRPr lang="ru-RU" dirty="0"/>
          </a:p>
        </p:txBody>
      </p:sp>
    </p:spTree>
    <p:extLst>
      <p:ext uri="{BB962C8B-B14F-4D97-AF65-F5344CB8AC3E}">
        <p14:creationId xmlns:p14="http://schemas.microsoft.com/office/powerpoint/2010/main" val="3987791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07504"/>
            <a:ext cx="7467600" cy="1143000"/>
          </a:xfrm>
        </p:spPr>
        <p:txBody>
          <a:bodyPr/>
          <a:lstStyle/>
          <a:p>
            <a:endParaRPr lang="ru-RU" dirty="0"/>
          </a:p>
        </p:txBody>
      </p:sp>
      <p:sp>
        <p:nvSpPr>
          <p:cNvPr id="3" name="Объект 2"/>
          <p:cNvSpPr>
            <a:spLocks noGrp="1"/>
          </p:cNvSpPr>
          <p:nvPr>
            <p:ph idx="1"/>
          </p:nvPr>
        </p:nvSpPr>
        <p:spPr>
          <a:xfrm>
            <a:off x="486788" y="5335584"/>
            <a:ext cx="7467600" cy="4525963"/>
          </a:xfrm>
        </p:spPr>
        <p:txBody>
          <a:bodyPr/>
          <a:lstStyle/>
          <a:p>
            <a:pPr marL="36576" indent="0" algn="ctr">
              <a:buNone/>
            </a:pPr>
            <a:r>
              <a:rPr lang="en-US" dirty="0" smtClean="0"/>
              <a:t>One Direction</a:t>
            </a:r>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260648"/>
            <a:ext cx="4762500" cy="461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44462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B050"/>
                </a:solidFill>
              </a:rPr>
              <a:t>Музыка – наша жизнь</a:t>
            </a:r>
            <a:endParaRPr lang="ru-RU" dirty="0">
              <a:solidFill>
                <a:srgbClr val="00B050"/>
              </a:solidFill>
            </a:endParaRPr>
          </a:p>
        </p:txBody>
      </p:sp>
      <p:sp>
        <p:nvSpPr>
          <p:cNvPr id="3" name="Объект 2"/>
          <p:cNvSpPr>
            <a:spLocks noGrp="1"/>
          </p:cNvSpPr>
          <p:nvPr>
            <p:ph idx="1"/>
          </p:nvPr>
        </p:nvSpPr>
        <p:spPr/>
        <p:txBody>
          <a:bodyPr>
            <a:normAutofit fontScale="70000" lnSpcReduction="20000"/>
          </a:bodyPr>
          <a:lstStyle/>
          <a:p>
            <a:pPr marL="36576" indent="0" algn="ctr">
              <a:buNone/>
            </a:pPr>
            <a:r>
              <a:rPr lang="ru-RU" dirty="0"/>
              <a:t>В нашей жизни так много музыкальных стилей. Например, рэп и поп музыка, рок и альтернативная музыка, индустриальная и диско музыка, драм-энд-</a:t>
            </a:r>
            <a:r>
              <a:rPr lang="ru-RU" dirty="0" err="1"/>
              <a:t>бэйс</a:t>
            </a:r>
            <a:r>
              <a:rPr lang="ru-RU" dirty="0"/>
              <a:t> и техно музыка, и, конечно же, классическая музыка. Разным людям нравится разная музыка. Ученые говорят, что могут определить ваш характер, если они будут знать какая музыка вам нравится. Например, они предполагают, что люди которые слушают рок очень умные и рассудительные. Британские ученые подтверждают, что большинство молодых людей слушают агрессивную музыку, такую как металл и рок. Ученые говорят, что эти люди хорошие студенты из-за их характера и старательности. Я согласна с этим утверждением, потому что я думаю, что музыка показывает душу и натуру.</a:t>
            </a:r>
            <a:br>
              <a:rPr lang="ru-RU" dirty="0"/>
            </a:br>
            <a:endParaRPr lang="ru-RU" dirty="0"/>
          </a:p>
        </p:txBody>
      </p:sp>
    </p:spTree>
    <p:extLst>
      <p:ext uri="{BB962C8B-B14F-4D97-AF65-F5344CB8AC3E}">
        <p14:creationId xmlns:p14="http://schemas.microsoft.com/office/powerpoint/2010/main" val="14648846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16632"/>
            <a:ext cx="7467600" cy="1143000"/>
          </a:xfrm>
        </p:spPr>
        <p:txBody>
          <a:bodyPr/>
          <a:lstStyle/>
          <a:p>
            <a:pPr algn="ctr"/>
            <a:r>
              <a:rPr lang="ru-RU" dirty="0">
                <a:solidFill>
                  <a:srgbClr val="7030A0"/>
                </a:solidFill>
              </a:rPr>
              <a:t>Музыка – наша жизнь</a:t>
            </a:r>
          </a:p>
        </p:txBody>
      </p:sp>
      <p:sp>
        <p:nvSpPr>
          <p:cNvPr id="3" name="Объект 2"/>
          <p:cNvSpPr>
            <a:spLocks noGrp="1"/>
          </p:cNvSpPr>
          <p:nvPr>
            <p:ph idx="1"/>
          </p:nvPr>
        </p:nvSpPr>
        <p:spPr>
          <a:xfrm>
            <a:off x="467544" y="1340768"/>
            <a:ext cx="7467600" cy="4525963"/>
          </a:xfrm>
        </p:spPr>
        <p:txBody>
          <a:bodyPr>
            <a:normAutofit/>
          </a:bodyPr>
          <a:lstStyle/>
          <a:p>
            <a:pPr marL="36576" indent="0">
              <a:buNone/>
            </a:pPr>
            <a:r>
              <a:rPr lang="ru-RU" sz="2400" dirty="0"/>
              <a:t>Мой любимый музыкальный стиль - это альтернативный рок. Я могу слушать его как громко, так и как фон. Эта музыка делает меня весёлой, но иногда даже грустной. Раньше я думала, что альтернативный рок включает только тяжёлую и громкую музыку, но это была не совсем правда. Альтернативный рок может быть медленным и очень красивым.</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3956459"/>
            <a:ext cx="2857500"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6096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0"/>
            <a:ext cx="7467600" cy="1143000"/>
          </a:xfrm>
        </p:spPr>
        <p:txBody>
          <a:bodyPr/>
          <a:lstStyle/>
          <a:p>
            <a:pPr algn="ctr"/>
            <a:r>
              <a:rPr lang="ru-RU" dirty="0">
                <a:solidFill>
                  <a:srgbClr val="FFC000"/>
                </a:solidFill>
              </a:rPr>
              <a:t>Музыка – наша жизнь</a:t>
            </a:r>
          </a:p>
        </p:txBody>
      </p:sp>
      <p:sp>
        <p:nvSpPr>
          <p:cNvPr id="3" name="Объект 2"/>
          <p:cNvSpPr>
            <a:spLocks noGrp="1"/>
          </p:cNvSpPr>
          <p:nvPr>
            <p:ph idx="1"/>
          </p:nvPr>
        </p:nvSpPr>
        <p:spPr>
          <a:xfrm>
            <a:off x="467544" y="980728"/>
            <a:ext cx="4464496" cy="5616624"/>
          </a:xfrm>
        </p:spPr>
        <p:txBody>
          <a:bodyPr>
            <a:normAutofit fontScale="92500" lnSpcReduction="10000"/>
          </a:bodyPr>
          <a:lstStyle/>
          <a:p>
            <a:pPr marL="36576" indent="0">
              <a:buNone/>
            </a:pPr>
            <a:r>
              <a:rPr lang="ru-RU" sz="2400" dirty="0"/>
              <a:t>Моя любимая группа - One Direction. Я думаю, она фантастическая. Это популярная британская группа. Она играет оригинальный и интересный альтернативный рок. One Direction - очень успешная группа. Их концерты всегда посещаются многими людьми, и в концертных залах практически нет свободного места. Её песни трогательны и наполнены смыслом. Её гитарист иногда играет очень сильные и сложные партии на гитаре</a:t>
            </a:r>
            <a:br>
              <a:rPr lang="ru-RU" sz="2400" dirty="0"/>
            </a:br>
            <a:endParaRPr lang="ru-RU" sz="2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1052736"/>
            <a:ext cx="3456384" cy="2430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3509117"/>
            <a:ext cx="3456384"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7617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00B0F0"/>
                </a:solidFill>
              </a:rPr>
              <a:t>История группы.</a:t>
            </a:r>
            <a:endParaRPr lang="ru-RU" dirty="0">
              <a:solidFill>
                <a:srgbClr val="00B0F0"/>
              </a:solidFill>
            </a:endParaRPr>
          </a:p>
        </p:txBody>
      </p:sp>
      <p:sp>
        <p:nvSpPr>
          <p:cNvPr id="3" name="Объект 2"/>
          <p:cNvSpPr>
            <a:spLocks noGrp="1"/>
          </p:cNvSpPr>
          <p:nvPr>
            <p:ph idx="1"/>
          </p:nvPr>
        </p:nvSpPr>
        <p:spPr>
          <a:xfrm>
            <a:off x="251520" y="1196752"/>
            <a:ext cx="8280920" cy="5256584"/>
          </a:xfrm>
        </p:spPr>
        <p:txBody>
          <a:bodyPr>
            <a:noAutofit/>
          </a:bodyPr>
          <a:lstStyle/>
          <a:p>
            <a:pPr marL="36576" indent="0" algn="just">
              <a:buNone/>
            </a:pPr>
            <a:r>
              <a:rPr lang="ru-RU" sz="1400" b="1" dirty="0"/>
              <a:t>One Direction</a:t>
            </a:r>
            <a:r>
              <a:rPr lang="ru-RU" sz="1400" dirty="0"/>
              <a:t> — англо-ирландский </a:t>
            </a:r>
            <a:r>
              <a:rPr lang="ru-RU" sz="1400" dirty="0" smtClean="0"/>
              <a:t>бой-</a:t>
            </a:r>
            <a:r>
              <a:rPr lang="ru-RU" sz="1400" dirty="0" err="1" smtClean="0"/>
              <a:t>бэнд</a:t>
            </a:r>
            <a:r>
              <a:rPr lang="ru-RU" sz="1400" dirty="0"/>
              <a:t>, основанный в Лондоне в 2010 году, в состав которого входят пятеро молодых людей: Гарри Стайлс, Луи Томлинсон, Найл Хоран, </a:t>
            </a:r>
            <a:r>
              <a:rPr lang="ru-RU" sz="1400" dirty="0" smtClean="0"/>
              <a:t>Зейн </a:t>
            </a:r>
            <a:r>
              <a:rPr lang="ru-RU" sz="1400" dirty="0"/>
              <a:t>Малик и Лиам Пейн. Они подписали контракт со звукозаписывающей компанией Саймона Коуэлла, Syco Records, после своего участия в шоу </a:t>
            </a:r>
            <a:r>
              <a:rPr lang="ru-RU" sz="1400" i="1" dirty="0"/>
              <a:t>The X Factor</a:t>
            </a:r>
            <a:r>
              <a:rPr lang="ru-RU" sz="1400" dirty="0"/>
              <a:t>. В Северной Америке ими был подписан контракт с Columbia Records.</a:t>
            </a:r>
          </a:p>
          <a:p>
            <a:pPr marL="36576" indent="0" algn="just">
              <a:buNone/>
            </a:pPr>
            <a:r>
              <a:rPr lang="ru-RU" sz="1400" dirty="0"/>
              <a:t>One Direction стали всемирно известными после релиза своего дебютного альбома </a:t>
            </a:r>
            <a:r>
              <a:rPr lang="ru-RU" sz="1400" i="1" dirty="0"/>
              <a:t>Up All Night</a:t>
            </a:r>
            <a:r>
              <a:rPr lang="ru-RU" sz="1400" dirty="0"/>
              <a:t> в начале 2012 года. Сингл «What Makes You Beautiful» возглавил мировые чарты, а альбом группы занял первое место в US </a:t>
            </a:r>
            <a:r>
              <a:rPr lang="ru-RU" sz="1400" i="1" dirty="0"/>
              <a:t>Billboard</a:t>
            </a:r>
            <a:r>
              <a:rPr lang="ru-RU" sz="1400" dirty="0"/>
              <a:t> 200. Впервые дебютный альбом британской группы занял такую высокую позицию в американском чарте, что это было отмечено в Книге </a:t>
            </a:r>
            <a:r>
              <a:rPr lang="ru-RU" sz="1400" dirty="0" smtClean="0"/>
              <a:t>рекордов </a:t>
            </a:r>
            <a:r>
              <a:rPr lang="ru-RU" sz="1400" dirty="0"/>
              <a:t>Гиннесса. Выход нового альбома </a:t>
            </a:r>
            <a:r>
              <a:rPr lang="ru-RU" sz="1400" i="1" dirty="0"/>
              <a:t>Take Me Home</a:t>
            </a:r>
            <a:r>
              <a:rPr lang="ru-RU" sz="1400" dirty="0"/>
              <a:t> состоялся 12 ноября 2012 года. Последующий мировой тур состоялся в 2013 году и собрал более 15 миллионов долларов только в Австралии и Новой Зеландии. Кроме музыкальной деятельности, One Direction поддерживает благотворительные организации и фонды, и имеет соглашения о рекламе с </a:t>
            </a:r>
            <a:r>
              <a:rPr lang="ru-RU" sz="1400" dirty="0" smtClean="0"/>
              <a:t>Pokémon, </a:t>
            </a:r>
            <a:r>
              <a:rPr lang="ru-RU" sz="1400" dirty="0"/>
              <a:t>Nokia, HarperCollins и Hasbro.</a:t>
            </a:r>
          </a:p>
          <a:p>
            <a:pPr marL="36576" indent="0" algn="just">
              <a:buNone/>
            </a:pPr>
            <a:r>
              <a:rPr lang="ru-RU" sz="1400" dirty="0"/>
              <a:t>One Direction признана группой возродившей концепцию бой-</a:t>
            </a:r>
            <a:r>
              <a:rPr lang="ru-RU" sz="1400" dirty="0" err="1"/>
              <a:t>бэндов</a:t>
            </a:r>
            <a:r>
              <a:rPr lang="ru-RU" sz="1400" dirty="0"/>
              <a:t> и неотъемлемой частью нового «Британского </a:t>
            </a:r>
            <a:r>
              <a:rPr lang="ru-RU" sz="1400" dirty="0" smtClean="0"/>
              <a:t>вторжения» </a:t>
            </a:r>
            <a:r>
              <a:rPr lang="ru-RU" sz="1400" dirty="0"/>
              <a:t>в Соединённые Штаты. На август 2012 года группа продала 12 миллионов записей. One Direction является обладателями таких наград как BRIT Awards и трёх MTV Video Music Awards.</a:t>
            </a:r>
          </a:p>
          <a:p>
            <a:pPr marL="36576" indent="0" algn="just">
              <a:buNone/>
            </a:pPr>
            <a:r>
              <a:rPr lang="ru-RU" sz="1400" dirty="0"/>
              <a:t>По словам Ника Гэтфилда, председателя и главного исполнительного директора Sony Music Entertainment UK, группа One Direction представляет собой бизнес империю стоимостью 50 миллионов долларов (включая продажу альбомов, атрибутики и билетов на концерты). The Huffington Post провозгласила 2012 год «Годом One Direction</a:t>
            </a:r>
            <a:r>
              <a:rPr lang="ru-RU" sz="1400" dirty="0" smtClean="0"/>
              <a:t>».</a:t>
            </a:r>
            <a:endParaRPr lang="ru-RU" sz="1400" dirty="0"/>
          </a:p>
        </p:txBody>
      </p:sp>
    </p:spTree>
    <p:extLst>
      <p:ext uri="{BB962C8B-B14F-4D97-AF65-F5344CB8AC3E}">
        <p14:creationId xmlns:p14="http://schemas.microsoft.com/office/powerpoint/2010/main" val="4049519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
            </a:r>
            <a:br>
              <a:rPr lang="ru-RU" b="1" dirty="0" smtClean="0"/>
            </a:br>
            <a:r>
              <a:rPr lang="ru-RU" b="1" dirty="0" smtClean="0">
                <a:solidFill>
                  <a:srgbClr val="FFFF00"/>
                </a:solidFill>
              </a:rPr>
              <a:t>2010—2011</a:t>
            </a:r>
            <a:r>
              <a:rPr lang="ru-RU" b="1" dirty="0">
                <a:solidFill>
                  <a:srgbClr val="FFFF00"/>
                </a:solidFill>
              </a:rPr>
              <a:t>: Формирование и </a:t>
            </a:r>
            <a:r>
              <a:rPr lang="ru-RU" b="1" i="1" dirty="0">
                <a:solidFill>
                  <a:srgbClr val="FFFF00"/>
                </a:solidFill>
              </a:rPr>
              <a:t>The X Factor</a:t>
            </a:r>
            <a:r>
              <a:rPr lang="ru-RU" b="1" dirty="0">
                <a:solidFill>
                  <a:srgbClr val="FFFF00"/>
                </a:solidFill>
              </a:rPr>
              <a:t/>
            </a:r>
            <a:br>
              <a:rPr lang="ru-RU" b="1" dirty="0">
                <a:solidFill>
                  <a:srgbClr val="FFFF00"/>
                </a:solidFill>
              </a:rPr>
            </a:br>
            <a:endParaRPr lang="ru-RU" dirty="0">
              <a:solidFill>
                <a:srgbClr val="FFFF00"/>
              </a:solidFill>
            </a:endParaRPr>
          </a:p>
        </p:txBody>
      </p:sp>
      <p:sp>
        <p:nvSpPr>
          <p:cNvPr id="3" name="Объект 2"/>
          <p:cNvSpPr>
            <a:spLocks noGrp="1"/>
          </p:cNvSpPr>
          <p:nvPr>
            <p:ph idx="1"/>
          </p:nvPr>
        </p:nvSpPr>
        <p:spPr/>
        <p:txBody>
          <a:bodyPr>
            <a:normAutofit fontScale="25000" lnSpcReduction="20000"/>
          </a:bodyPr>
          <a:lstStyle/>
          <a:p>
            <a:pPr marL="36576" indent="0" algn="ctr">
              <a:buNone/>
            </a:pPr>
            <a:r>
              <a:rPr lang="ru-RU" sz="5600" dirty="0" smtClean="0"/>
              <a:t>В </a:t>
            </a:r>
            <a:r>
              <a:rPr lang="ru-RU" sz="5600" dirty="0"/>
              <a:t>2010 году Найл Хоран, Зейн Малик, Лиам Пейн, Гарри Стайлс и Луи Томлинсон пришли в седьмой сезон </a:t>
            </a:r>
            <a:r>
              <a:rPr lang="ru-RU" sz="5600" i="1" dirty="0"/>
              <a:t>The X Factor</a:t>
            </a:r>
            <a:r>
              <a:rPr lang="ru-RU" sz="5600" dirty="0"/>
              <a:t> по отдельности, претендуя на попадание в сольную категорию. После предложения приглашённой судьи, Николь Шерзингер, они были объединены в группу, таким образом попав в категорию «Группы». Впоследствии группа работала вместе на протяжении двух недель, чтобы узнать друг друга получше и попрактиковаться. Гарри Стайлс решил назвать группу One Direction, так как подумал, что название будет хорошо звучать на выступлении. Для своего первого отборочного представления в «доме судей» они выбрали акустическую версию «Torn</a:t>
            </a:r>
            <a:r>
              <a:rPr lang="ru-RU" sz="5600" dirty="0" smtClean="0"/>
              <a:t>». </a:t>
            </a:r>
            <a:r>
              <a:rPr lang="ru-RU" sz="5600" dirty="0"/>
              <a:t>На выступлениях они выбирали песни таких исполнителей, как Pink, Coldplay, The Beatles, Elton John, Kelly Clarkson, Snow Patrol, Kim </a:t>
            </a:r>
            <a:r>
              <a:rPr lang="ru-RU" sz="5600" dirty="0" smtClean="0"/>
              <a:t>Wilde</a:t>
            </a:r>
            <a:r>
              <a:rPr lang="ru-RU" sz="5600" dirty="0"/>
              <a:t>, Rihanna и других.</a:t>
            </a:r>
          </a:p>
          <a:p>
            <a:pPr marL="36576" indent="0" algn="ctr">
              <a:buNone/>
            </a:pPr>
            <a:r>
              <a:rPr lang="ru-RU" sz="5600" dirty="0"/>
              <a:t>После выбывания из соревнований в течение четырёх недель таких групп как F.Y.D., Diva Fever и Belle </a:t>
            </a:r>
            <a:r>
              <a:rPr lang="ru-RU" sz="5600" dirty="0" smtClean="0"/>
              <a:t>Amie</a:t>
            </a:r>
            <a:r>
              <a:rPr lang="ru-RU" sz="5600" dirty="0"/>
              <a:t>, они остались последними воспитанниками Саймона Коуэлла на проекте. One Direction финишировали третьими, пропустив вперёд лишь Ребекку Фергюсон, занявшую второе место, и победителя сезона Мэтта Кардла. Сразу после финала кавер на песню «Forever Young», который должен был быть издан в случае победы группы на соревнованиях, просочился в интернет. Затем, стало известно, что One Direction подписали контракт со звукозаписывающей компании Саймона Коула, Syco </a:t>
            </a:r>
            <a:r>
              <a:rPr lang="ru-RU" sz="5600" dirty="0" smtClean="0"/>
              <a:t>Records.</a:t>
            </a:r>
            <a:endParaRPr lang="ru-RU" sz="5600" dirty="0"/>
          </a:p>
          <a:p>
            <a:pPr marL="36576" indent="0" algn="ctr">
              <a:buNone/>
            </a:pPr>
            <a:r>
              <a:rPr lang="ru-RU" sz="5600" dirty="0"/>
              <a:t>Запись их дебютного альбома началась в январе 2011 года, как только участники группы прилетели в Лос-Анджелес для работы с продюсером RedOne. В феврале One Direction и девять других участников шоу </a:t>
            </a:r>
            <a:r>
              <a:rPr lang="ru-RU" sz="5600" i="1" dirty="0"/>
              <a:t>The X Factor</a:t>
            </a:r>
            <a:r>
              <a:rPr lang="ru-RU" sz="5600" dirty="0"/>
              <a:t> отправились в концертный тур. Всего в Великобритании их концерты посетило более 500 000 человек. После окончания тура, в апреле, группа продолжала работу над дебютным альбомом. Студийные записи группы происходили в Швеции, Великобритании и Соединённых Штатах. One Direction работала с такими продюсерами как Карл Фалк, Севан Котеча, Стив Мак и Рэйми Якуб и </a:t>
            </a:r>
            <a:r>
              <a:rPr lang="ru-RU" sz="5600" dirty="0" smtClean="0"/>
              <a:t>другими</a:t>
            </a:r>
            <a:r>
              <a:rPr lang="ru-RU" sz="5600" baseline="30000" dirty="0" smtClean="0"/>
              <a:t>]</a:t>
            </a:r>
            <a:r>
              <a:rPr lang="ru-RU" sz="5600" dirty="0" smtClean="0"/>
              <a:t>.</a:t>
            </a:r>
            <a:endParaRPr lang="ru-RU" sz="5600" dirty="0"/>
          </a:p>
          <a:p>
            <a:endParaRPr lang="ru-RU" dirty="0"/>
          </a:p>
        </p:txBody>
      </p:sp>
    </p:spTree>
    <p:extLst>
      <p:ext uri="{BB962C8B-B14F-4D97-AF65-F5344CB8AC3E}">
        <p14:creationId xmlns:p14="http://schemas.microsoft.com/office/powerpoint/2010/main" val="2914772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
            </a:r>
            <a:br>
              <a:rPr lang="ru-RU" b="1" dirty="0" smtClean="0"/>
            </a:br>
            <a:r>
              <a:rPr lang="ru-RU" b="1" dirty="0" smtClean="0">
                <a:solidFill>
                  <a:srgbClr val="FF0000"/>
                </a:solidFill>
              </a:rPr>
              <a:t>2011—2012</a:t>
            </a:r>
            <a:r>
              <a:rPr lang="ru-RU" b="1" dirty="0">
                <a:solidFill>
                  <a:srgbClr val="FF0000"/>
                </a:solidFill>
              </a:rPr>
              <a:t>: </a:t>
            </a:r>
            <a:r>
              <a:rPr lang="ru-RU" b="1" i="1" dirty="0">
                <a:solidFill>
                  <a:srgbClr val="FF0000"/>
                </a:solidFill>
              </a:rPr>
              <a:t>Up All Night</a:t>
            </a:r>
            <a:r>
              <a:rPr lang="ru-RU" b="1" dirty="0">
                <a:solidFill>
                  <a:srgbClr val="FF0000"/>
                </a:solidFill>
              </a:rPr>
              <a:t> и международное признание</a:t>
            </a:r>
            <a:br>
              <a:rPr lang="ru-RU" b="1" dirty="0">
                <a:solidFill>
                  <a:srgbClr val="FF0000"/>
                </a:solidFill>
              </a:rPr>
            </a:br>
            <a:endParaRPr lang="ru-RU" dirty="0">
              <a:solidFill>
                <a:srgbClr val="FF0000"/>
              </a:solidFill>
            </a:endParaRPr>
          </a:p>
        </p:txBody>
      </p:sp>
      <p:sp>
        <p:nvSpPr>
          <p:cNvPr id="3" name="Объект 2"/>
          <p:cNvSpPr>
            <a:spLocks noGrp="1"/>
          </p:cNvSpPr>
          <p:nvPr>
            <p:ph idx="1"/>
          </p:nvPr>
        </p:nvSpPr>
        <p:spPr>
          <a:xfrm>
            <a:off x="395536" y="1556792"/>
            <a:ext cx="7467600" cy="4525963"/>
          </a:xfrm>
        </p:spPr>
        <p:txBody>
          <a:bodyPr>
            <a:noAutofit/>
          </a:bodyPr>
          <a:lstStyle/>
          <a:p>
            <a:pPr marL="36576" indent="0" algn="ctr">
              <a:buNone/>
            </a:pPr>
            <a:r>
              <a:rPr lang="ru-RU" sz="1600" dirty="0" smtClean="0"/>
              <a:t>One </a:t>
            </a:r>
            <a:r>
              <a:rPr lang="ru-RU" sz="1600" dirty="0"/>
              <a:t>Direction дебютировала с синглом «What Makes You Beautiful» в сентябре 2011 </a:t>
            </a:r>
            <a:r>
              <a:rPr lang="ru-RU" sz="1600" dirty="0" smtClean="0"/>
              <a:t>года, </a:t>
            </a:r>
            <a:r>
              <a:rPr lang="ru-RU" sz="1600" dirty="0"/>
              <a:t>который занял первое место в UK Singles Chart и стал самым предзаказываемым синглом за всю историю компании Sony Music </a:t>
            </a:r>
            <a:r>
              <a:rPr lang="ru-RU" sz="1600" dirty="0" smtClean="0"/>
              <a:t>Entertainment. </a:t>
            </a:r>
            <a:r>
              <a:rPr lang="ru-RU" sz="1600" dirty="0"/>
              <a:t>За два месяца видеоклип на песню набрал более 24 млн просмотров на YouTube. За первую неделю было продано более 153 тысячи дисков с дебютным синглом. Клип на второй сингл «Gotta Be You» за две недели набрал свыше 6 млн просмотров на YouTube. За месяц количество проданных копий составило более 88 тысяч. Последующие синглы «Gotta Be You» и «One Thing» попали в десятку лучших в чарте Великобритании.</a:t>
            </a:r>
          </a:p>
          <a:p>
            <a:pPr marL="36576" indent="0" algn="ctr">
              <a:buNone/>
            </a:pPr>
            <a:r>
              <a:rPr lang="ru-RU" sz="1600" dirty="0"/>
              <a:t>В ноябре 2011 года группой был подписан контракт с лейблом Columbia Records в Северной </a:t>
            </a:r>
            <a:r>
              <a:rPr lang="ru-RU" sz="1600" dirty="0" smtClean="0"/>
              <a:t>Америке. </a:t>
            </a:r>
            <a:r>
              <a:rPr lang="ru-RU" sz="1600" dirty="0"/>
              <a:t>Стив Барнетт, сопредседатель Columbia Records сказал, что для него было очень трудным решением подписать контракт с One Direction из-за их молодости и неопытности. «What Makes You Beautiful» был выпущен в США в феврале 2012 года, дебютировав на двадцать восьмой позиции в </a:t>
            </a:r>
            <a:r>
              <a:rPr lang="ru-RU" sz="1600" i="1" dirty="0"/>
              <a:t>Billboard</a:t>
            </a:r>
            <a:r>
              <a:rPr lang="ru-RU" sz="1600" dirty="0"/>
              <a:t> Hot 100, затем достигнув четвёртой позиции. По состоянию на май 2012 года, в США было продано более 2 млн копий сингла «What Makes You Beautiful»</a:t>
            </a:r>
          </a:p>
          <a:p>
            <a:pPr algn="ctr"/>
            <a:endParaRPr lang="ru-RU" sz="1600" dirty="0"/>
          </a:p>
        </p:txBody>
      </p:sp>
    </p:spTree>
    <p:extLst>
      <p:ext uri="{BB962C8B-B14F-4D97-AF65-F5344CB8AC3E}">
        <p14:creationId xmlns:p14="http://schemas.microsoft.com/office/powerpoint/2010/main" val="812417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576" y="-1179512"/>
            <a:ext cx="7467600" cy="994122"/>
          </a:xfrm>
        </p:spPr>
        <p:txBody>
          <a:bodyPr/>
          <a:lstStyle/>
          <a:p>
            <a:endParaRPr lang="ru-RU" dirty="0"/>
          </a:p>
        </p:txBody>
      </p:sp>
      <p:sp>
        <p:nvSpPr>
          <p:cNvPr id="3" name="Объект 2"/>
          <p:cNvSpPr>
            <a:spLocks noGrp="1"/>
          </p:cNvSpPr>
          <p:nvPr>
            <p:ph idx="1"/>
          </p:nvPr>
        </p:nvSpPr>
        <p:spPr>
          <a:xfrm>
            <a:off x="251520" y="116632"/>
            <a:ext cx="8712968" cy="6624736"/>
          </a:xfrm>
        </p:spPr>
        <p:txBody>
          <a:bodyPr>
            <a:normAutofit fontScale="55000" lnSpcReduction="20000"/>
          </a:bodyPr>
          <a:lstStyle/>
          <a:p>
            <a:pPr marL="36576" indent="0" algn="ctr">
              <a:buNone/>
            </a:pPr>
            <a:r>
              <a:rPr lang="ru-RU" dirty="0"/>
              <a:t>Выход первого альбома группы под названием </a:t>
            </a:r>
            <a:r>
              <a:rPr lang="ru-RU" i="1" dirty="0"/>
              <a:t>Up All Night</a:t>
            </a:r>
            <a:r>
              <a:rPr lang="ru-RU" dirty="0"/>
              <a:t> состоялся 21 ноября 2011 года. Альбом возглавил чарты в шестнадцати странах. Он занял второе место в британском чарте, было продано 138 631 копий, альбом стал самым быстро продаваемым дебютным альбомом в чарте альбомов Великобритании 2011 года. В США дебютировал под номером один в </a:t>
            </a:r>
            <a:r>
              <a:rPr lang="ru-RU" i="1" dirty="0"/>
              <a:t>Billboard</a:t>
            </a:r>
            <a:r>
              <a:rPr lang="ru-RU" dirty="0"/>
              <a:t> 200, сделав One Direction первой группой в истории Великобритании, которая смогла стать номером один в США со своим дебютным альбомом. По состоянию на 13 мая 2012 года, было продано 608 382 копий </a:t>
            </a:r>
            <a:r>
              <a:rPr lang="ru-RU" i="1" dirty="0"/>
              <a:t>Up All Night</a:t>
            </a:r>
            <a:r>
              <a:rPr lang="ru-RU" dirty="0"/>
              <a:t> в Великобритании, и на 1 июля 2012 года, 899 000 копий в США. По состоянию на июнь 2012 года было продано более 2,7 миллионов копий альбома по всему миру. После сумасшедшей популярности и успеха, One Direction были названы группой, возродившей термин «бой-</a:t>
            </a:r>
            <a:r>
              <a:rPr lang="ru-RU" dirty="0" err="1"/>
              <a:t>бэнд</a:t>
            </a:r>
            <a:r>
              <a:rPr lang="ru-RU" dirty="0"/>
              <a:t>» и завоевавшей США и Великобританию.</a:t>
            </a:r>
          </a:p>
          <a:p>
            <a:pPr marL="36576" indent="0" algn="ctr">
              <a:buNone/>
            </a:pPr>
            <a:r>
              <a:rPr lang="ru-RU" dirty="0"/>
              <a:t>В декабре 2011 года One Direction отправились в свой первый самостоятельный тур по Великобритании, Up All Night </a:t>
            </a:r>
            <a:r>
              <a:rPr lang="ru-RU" dirty="0" smtClean="0"/>
              <a:t>Tour</a:t>
            </a:r>
            <a:r>
              <a:rPr lang="ru-RU" dirty="0"/>
              <a:t>. В начале 2012 года, в связи с международной популярностью, был так же запланирован австралийский и североамериканский концертный тур с апреля по июль 2012 года. Билеты на все 62 концерта были распроданы полностью.</a:t>
            </a:r>
          </a:p>
          <a:p>
            <a:pPr marL="36576" indent="0" algn="ctr">
              <a:buNone/>
            </a:pPr>
            <a:r>
              <a:rPr lang="ru-RU" dirty="0"/>
              <a:t>Группа выпустила запись одного из концертов на DVD. Релиз </a:t>
            </a:r>
            <a:r>
              <a:rPr lang="ru-RU" i="1" dirty="0"/>
              <a:t>Up All Night: </a:t>
            </a:r>
            <a:r>
              <a:rPr lang="ru-RU" i="1" dirty="0" smtClean="0"/>
              <a:t>The Live </a:t>
            </a:r>
            <a:r>
              <a:rPr lang="ru-RU" i="1" dirty="0"/>
              <a:t>Tour</a:t>
            </a:r>
            <a:r>
              <a:rPr lang="ru-RU" dirty="0"/>
              <a:t> состоялся в мае 2012 года, DVD возглавил чарты в двадцати пяти странах мира. В США он дебютировал под номером один в </a:t>
            </a:r>
            <a:r>
              <a:rPr lang="ru-RU" i="1" dirty="0"/>
              <a:t>Billboard</a:t>
            </a:r>
            <a:r>
              <a:rPr lang="ru-RU" dirty="0"/>
              <a:t> DVD, с продажами в 76 000 копий. В Австралии DVD стал шесть раз платиновым, было продано 90 000 копий в первую неделю.</a:t>
            </a:r>
          </a:p>
          <a:p>
            <a:pPr marL="36576" indent="0" algn="ctr">
              <a:buNone/>
            </a:pPr>
            <a:r>
              <a:rPr lang="ru-RU" dirty="0"/>
              <a:t>One Direction выпустили также две собственных книги под названиями </a:t>
            </a:r>
            <a:r>
              <a:rPr lang="ru-RU" i="1" dirty="0"/>
              <a:t>Forever Young</a:t>
            </a:r>
            <a:r>
              <a:rPr lang="ru-RU" dirty="0"/>
              <a:t> и </a:t>
            </a:r>
            <a:r>
              <a:rPr lang="ru-RU" i="1" dirty="0"/>
              <a:t>Dare to Dream</a:t>
            </a:r>
            <a:r>
              <a:rPr lang="ru-RU" dirty="0"/>
              <a:t>. Книга </a:t>
            </a:r>
            <a:r>
              <a:rPr lang="ru-RU" i="1" dirty="0"/>
              <a:t>Forever Young</a:t>
            </a:r>
            <a:r>
              <a:rPr lang="ru-RU" dirty="0"/>
              <a:t> рассказывает о жизни мальчиков на проекте </a:t>
            </a:r>
            <a:r>
              <a:rPr lang="ru-RU" i="1" dirty="0"/>
              <a:t>The X Factor</a:t>
            </a:r>
            <a:r>
              <a:rPr lang="ru-RU" dirty="0"/>
              <a:t> и была выпущена 17 февраля 2011. Книга заняла первое место в списке бестселлеров Sunday Times. В свою очередь книга </a:t>
            </a:r>
            <a:r>
              <a:rPr lang="ru-RU" i="1" dirty="0"/>
              <a:t>Dare to Dream</a:t>
            </a:r>
            <a:r>
              <a:rPr lang="ru-RU" dirty="0"/>
              <a:t>, рассказывающая о жизни после проекта, была выпущена 15 сентября 2011.</a:t>
            </a:r>
          </a:p>
          <a:p>
            <a:pPr algn="ctr"/>
            <a:endParaRPr lang="ru-RU" dirty="0"/>
          </a:p>
        </p:txBody>
      </p:sp>
    </p:spTree>
    <p:extLst>
      <p:ext uri="{BB962C8B-B14F-4D97-AF65-F5344CB8AC3E}">
        <p14:creationId xmlns:p14="http://schemas.microsoft.com/office/powerpoint/2010/main" val="5869891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solidFill>
                  <a:srgbClr val="002060"/>
                </a:solidFill>
              </a:rPr>
              <a:t>2012 год: </a:t>
            </a:r>
            <a:r>
              <a:rPr lang="ru-RU" b="1" i="1" dirty="0">
                <a:solidFill>
                  <a:srgbClr val="002060"/>
                </a:solidFill>
              </a:rPr>
              <a:t>Take Me Home</a:t>
            </a:r>
            <a:r>
              <a:rPr lang="ru-RU" b="1" dirty="0">
                <a:solidFill>
                  <a:srgbClr val="002060"/>
                </a:solidFill>
              </a:rPr>
              <a:t> и мировой тур</a:t>
            </a:r>
            <a:endParaRPr lang="ru-RU" dirty="0">
              <a:solidFill>
                <a:srgbClr val="002060"/>
              </a:solidFill>
            </a:endParaRPr>
          </a:p>
        </p:txBody>
      </p:sp>
      <p:sp>
        <p:nvSpPr>
          <p:cNvPr id="3" name="Объект 2"/>
          <p:cNvSpPr>
            <a:spLocks noGrp="1"/>
          </p:cNvSpPr>
          <p:nvPr>
            <p:ph idx="1"/>
          </p:nvPr>
        </p:nvSpPr>
        <p:spPr/>
        <p:txBody>
          <a:bodyPr>
            <a:normAutofit fontScale="47500" lnSpcReduction="20000"/>
          </a:bodyPr>
          <a:lstStyle/>
          <a:p>
            <a:pPr marL="36576" indent="0">
              <a:buNone/>
            </a:pPr>
            <a:r>
              <a:rPr lang="ru-RU" dirty="0"/>
              <a:t>В мае 2012 года One Direction начала записывать новый студийный альбом </a:t>
            </a:r>
            <a:r>
              <a:rPr lang="ru-RU" i="1" dirty="0"/>
              <a:t>Take Me Home</a:t>
            </a:r>
            <a:r>
              <a:rPr lang="ru-RU" dirty="0"/>
              <a:t> в </a:t>
            </a:r>
            <a:r>
              <a:rPr lang="ru-RU" dirty="0" smtClean="0"/>
              <a:t>Стокгольме. </a:t>
            </a:r>
            <a:r>
              <a:rPr lang="ru-RU" dirty="0"/>
              <a:t>В апреле 2012 года газета </a:t>
            </a:r>
            <a:r>
              <a:rPr lang="ru-RU" i="1" dirty="0"/>
              <a:t>The Independent</a:t>
            </a:r>
            <a:r>
              <a:rPr lang="ru-RU" dirty="0"/>
              <a:t> сообщила, что Коуэлл решил записать второй альбом всемирно успешной группы, после успеха дебютного альбома.</a:t>
            </a:r>
          </a:p>
          <a:p>
            <a:pPr marL="36576" indent="0">
              <a:buNone/>
            </a:pPr>
            <a:r>
              <a:rPr lang="ru-RU" dirty="0"/>
              <a:t>Гарри Стайлс в своем интервью сказал «Мы всегда в процессе написания песен: в дороге ли мы, отеле или аэропорте. Мы не хотим, чтобы наша музыка звучала так, будто её написал сорокалетний мужик в своем офисе</a:t>
            </a:r>
            <a:r>
              <a:rPr lang="ru-RU" dirty="0" smtClean="0"/>
              <a:t>». </a:t>
            </a:r>
            <a:r>
              <a:rPr lang="ru-RU" dirty="0"/>
              <a:t>Релиз альбома </a:t>
            </a:r>
            <a:r>
              <a:rPr lang="ru-RU" i="1" dirty="0"/>
              <a:t>Take Me Home</a:t>
            </a:r>
            <a:r>
              <a:rPr lang="ru-RU" dirty="0"/>
              <a:t> состоялся 12 ноября 2012 </a:t>
            </a:r>
            <a:r>
              <a:rPr lang="ru-RU" dirty="0" smtClean="0"/>
              <a:t>года. </a:t>
            </a:r>
            <a:r>
              <a:rPr lang="ru-RU" dirty="0"/>
              <a:t>Сингл «Live While We're Young», представляющий новый альбом, добился мирового успеха, заняв первые строчки в чартах Ирландии и Новой Зеландии и попав в Top-10 в каждой стране, в которой был </a:t>
            </a:r>
            <a:r>
              <a:rPr lang="ru-RU" dirty="0" smtClean="0"/>
              <a:t>представлен. </a:t>
            </a:r>
            <a:r>
              <a:rPr lang="ru-RU" dirty="0"/>
              <a:t>Продажи в первый день релиза составили более 314 000 копий, в результате чего, сингл был отмечен как самый быстро продаваемый сингл британской группы и занял третье место по количеству скачиваний среди музыкальных </a:t>
            </a:r>
            <a:r>
              <a:rPr lang="ru-RU" dirty="0" smtClean="0"/>
              <a:t>групп.</a:t>
            </a:r>
            <a:endParaRPr lang="ru-RU" dirty="0"/>
          </a:p>
          <a:p>
            <a:pPr marL="36576" indent="0">
              <a:buNone/>
            </a:pPr>
            <a:r>
              <a:rPr lang="ru-RU" dirty="0"/>
              <a:t>One Direction будут выступать в Нью-Йорке в Madison Square Garden 3 декабря 2012 года. Группа так же запланировала новый концертный тур в феврале 2013 </a:t>
            </a:r>
            <a:r>
              <a:rPr lang="ru-RU" dirty="0" smtClean="0"/>
              <a:t>года. </a:t>
            </a:r>
            <a:r>
              <a:rPr lang="ru-RU" dirty="0"/>
              <a:t>Концертный тур состоял из 101 выступления в Великобритании, Ирландии, Северной Америке и Австралии. В Великобритании и Ирландии в первый день продажи билетов, было продано более 300 000 штук. В Северной Америке группе пришлось увеличить количество концертов из-за «огромного спроса</a:t>
            </a:r>
            <a:r>
              <a:rPr lang="ru-RU" dirty="0" smtClean="0"/>
              <a:t>» </a:t>
            </a:r>
            <a:r>
              <a:rPr lang="ru-RU" dirty="0"/>
              <a:t>В Австралии и Новой Зеландии было продано билетов на сумму более 15.7 миллионов долларов, все 190.000 билетов на 18 концертов были проданы</a:t>
            </a:r>
            <a:r>
              <a:rPr lang="ru-RU" dirty="0" smtClean="0"/>
              <a:t>.</a:t>
            </a:r>
            <a:endParaRPr lang="ru-RU" dirty="0"/>
          </a:p>
          <a:p>
            <a:endParaRPr lang="ru-RU" dirty="0"/>
          </a:p>
        </p:txBody>
      </p:sp>
    </p:spTree>
    <p:extLst>
      <p:ext uri="{BB962C8B-B14F-4D97-AF65-F5344CB8AC3E}">
        <p14:creationId xmlns:p14="http://schemas.microsoft.com/office/powerpoint/2010/main" val="1576904680"/>
      </p:ext>
    </p:extLst>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65</TotalTime>
  <Words>1314</Words>
  <Application>Microsoft Office PowerPoint</Application>
  <PresentationFormat>Экран (4:3)</PresentationFormat>
  <Paragraphs>66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Техническая</vt:lpstr>
      <vt:lpstr>    Моя любимая группа -              One Direction   </vt:lpstr>
      <vt:lpstr>Музыка – наша жизнь</vt:lpstr>
      <vt:lpstr>Музыка – наша жизнь</vt:lpstr>
      <vt:lpstr>Музыка – наша жизнь</vt:lpstr>
      <vt:lpstr>История группы.</vt:lpstr>
      <vt:lpstr> 2010—2011: Формирование и The X Factor </vt:lpstr>
      <vt:lpstr> 2011—2012: Up All Night и международное признание </vt:lpstr>
      <vt:lpstr>Презентация PowerPoint</vt:lpstr>
      <vt:lpstr>2012 год: Take Me Home и мировой тур</vt:lpstr>
      <vt:lpstr>Участники группы</vt:lpstr>
      <vt:lpstr>Участники группы</vt:lpstr>
      <vt:lpstr>Участники группы</vt:lpstr>
      <vt:lpstr>Презентация PowerPoint</vt:lpstr>
      <vt:lpstr>Зейн Малик покинул группу One Direction 25.03.2015</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Моя любимая группа -              One Direction</dc:title>
  <dc:creator>Xenia</dc:creator>
  <cp:lastModifiedBy>Xenia</cp:lastModifiedBy>
  <cp:revision>7</cp:revision>
  <dcterms:created xsi:type="dcterms:W3CDTF">2004-12-31T21:06:09Z</dcterms:created>
  <dcterms:modified xsi:type="dcterms:W3CDTF">2004-12-31T22:12:02Z</dcterms:modified>
</cp:coreProperties>
</file>