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8" r:id="rId23"/>
    <p:sldId id="276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Муниципальное бюджетное общеобразовательное учреждение</a:t>
            </a:r>
            <a:r>
              <a:rPr lang="ru-RU" sz="1200" dirty="0">
                <a:ea typeface="Calibri"/>
                <a:cs typeface="Times New Roman"/>
              </a:rPr>
              <a:t/>
            </a:r>
            <a:br>
              <a:rPr lang="ru-RU" sz="1200" dirty="0"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>средняя общеобразовательная школа с.Кундустуг </a:t>
            </a:r>
            <a:r>
              <a:rPr lang="ru-RU" sz="1200" dirty="0">
                <a:ea typeface="Calibri"/>
                <a:cs typeface="Times New Roman"/>
              </a:rPr>
              <a:t/>
            </a:r>
            <a:br>
              <a:rPr lang="ru-RU" sz="1200" dirty="0"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>Каа-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Хемского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 района Республики Тыва. </a:t>
            </a:r>
            <a:r>
              <a:rPr lang="ru-RU" sz="4400" dirty="0">
                <a:ea typeface="Calibri"/>
                <a:cs typeface="Times New Roman"/>
              </a:rPr>
              <a:t/>
            </a:r>
            <a:br>
              <a:rPr lang="ru-RU" sz="4400" dirty="0">
                <a:ea typeface="Calibri"/>
                <a:cs typeface="Times New Roman"/>
              </a:rPr>
            </a:b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Женское головное украшение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6096" y="3933056"/>
            <a:ext cx="3250704" cy="2421868"/>
          </a:xfrm>
        </p:spPr>
        <p:txBody>
          <a:bodyPr>
            <a:normAutofit/>
          </a:bodyPr>
          <a:lstStyle/>
          <a:p>
            <a:pPr marL="0" lvl="0" indent="0" algn="r">
              <a:buClr>
                <a:srgbClr val="0BD0D9"/>
              </a:buClr>
              <a:buNone/>
            </a:pPr>
            <a:r>
              <a:rPr lang="ru-RU" sz="1600" dirty="0" smtClean="0">
                <a:solidFill>
                  <a:prstClr val="black"/>
                </a:solidFill>
              </a:rPr>
              <a:t>Выполнила:  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ученица 9 класса</a:t>
            </a:r>
            <a:r>
              <a:rPr lang="ru-RU" sz="1400" dirty="0" smtClean="0">
                <a:solidFill>
                  <a:prstClr val="white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endParaRPr lang="ru-RU" sz="1600" dirty="0">
              <a:solidFill>
                <a:prstClr val="black"/>
              </a:solidFill>
            </a:endParaRP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МБОУ СОШ с.Кундустуг 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1600" dirty="0" smtClean="0">
                <a:solidFill>
                  <a:prstClr val="black"/>
                </a:solidFill>
              </a:rPr>
              <a:t>Каа-</a:t>
            </a:r>
            <a:r>
              <a:rPr lang="ru-RU" sz="1600" dirty="0" err="1" smtClean="0">
                <a:solidFill>
                  <a:prstClr val="black"/>
                </a:solidFill>
              </a:rPr>
              <a:t>Хемского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>
                <a:solidFill>
                  <a:prstClr val="black"/>
                </a:solidFill>
              </a:rPr>
              <a:t>района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Сади Белекмаа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Руководитель проекта: 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учитель технологии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1600" dirty="0" smtClean="0">
                <a:solidFill>
                  <a:prstClr val="black"/>
                </a:solidFill>
              </a:rPr>
              <a:t>Адыя </a:t>
            </a:r>
            <a:r>
              <a:rPr lang="ru-RU" sz="1600" dirty="0">
                <a:solidFill>
                  <a:prstClr val="black"/>
                </a:solidFill>
              </a:rPr>
              <a:t>Аян Николаевна</a:t>
            </a:r>
          </a:p>
          <a:p>
            <a:pPr marL="0" indent="0" algn="r">
              <a:buNone/>
            </a:pPr>
            <a:endParaRPr lang="ru-RU" sz="1600" dirty="0"/>
          </a:p>
        </p:txBody>
      </p:sp>
      <p:pic>
        <p:nvPicPr>
          <p:cNvPr id="5" name="Picture 2" descr="C:\шупту\чуруктар\САЙКА\Pictures\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82" y="1920875"/>
            <a:ext cx="2799435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69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067128" cy="1080120"/>
          </a:xfrm>
        </p:spPr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Затем нам нужны нитки, тонкие иголки для бисера, ножницы, игольница, бисер.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800" dirty="0"/>
          </a:p>
        </p:txBody>
      </p:sp>
      <p:pic>
        <p:nvPicPr>
          <p:cNvPr id="4" name="Объект 3" descr="C:\шупту\мамам\бисер\P702013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412776"/>
            <a:ext cx="7056784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535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	С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начало нужно натянуть на станок нити основы для ткачества. Количество нитей основы определяет ширину ленты. Маленькие бисеринки располагаются ряд за рядом в каркас из нитей основы и образуют заранее установленный рисунок.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	Теперь пропустите уточную нить с бисером под нитями основы слева направо. 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425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шупту\мамам\бисер\СКАН\Изображение 0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836712"/>
            <a:ext cx="4464495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862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	Указательным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пальцем свободной руки выдавите нанизанный бисер между нитями основы. Бисеринки должны быть разграничены нитью основы по обе стороны. Теперь пропустите иглу с нитью обратно справа налево поверх нитей основы через несколько бисеринок.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085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шупту\мамам\бисер\СКАН\Копия Изображение 0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836712"/>
            <a:ext cx="4536504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420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	Для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вторичного ряда нанижите такое же количество бисера на уточную нить и тките таким же образом. Ряды бисера должны располагаться плотно друг к другу, а уточная нить сильно натянута.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	Вам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понадобится бумага в клетку, начертите продольные нити: для 10 бисеринок нужно 11 продольных линий.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7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шупту\мамам\бисер\СКАН\Изображение 01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7" t="64076" r="4779" b="13422"/>
          <a:stretch/>
        </p:blipFill>
        <p:spPr bwMode="auto">
          <a:xfrm>
            <a:off x="1043608" y="836712"/>
            <a:ext cx="7560839" cy="56166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171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История и современность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28600" indent="220980" algn="just">
              <a:spcAft>
                <a:spcPts val="0"/>
              </a:spcAft>
            </a:pPr>
            <a:r>
              <a:rPr lang="ru-RU" sz="3100" dirty="0">
                <a:latin typeface="Times New Roman"/>
                <a:ea typeface="Calibri"/>
                <a:cs typeface="Times New Roman"/>
              </a:rPr>
              <a:t>История бисера уходит в далекое прошлое. Великолепный по своим декоративным качествам материал привлекал внимание мастеров с незапамятных времен. Стеклянные бусины – непосредственные предшественники бисера – украшали одежду древнеегипетских фараонов. Кочевые племена сарматов и скифов еще за несколько столетий до Рождества Христова носили одежду и обувь, отделанную  бисером. Маленькие стеклянные шарики украшали ворот, края рукавов, нагрудную часть рубах, а также шаровары, пояса и головные уборы. На протяжении нескольких столетий единственным центром производства бисера в Европе была Венецианская республика. До этого его изготовляли в стеклодельных мастерских Германии и Галлии, из этих мест оно перекочевало в Византию, а уже из Византии пришло в Венецию. </a:t>
            </a:r>
            <a:endParaRPr lang="ru-RU" sz="23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88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28600" indent="220980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Главным, наиболее тщательно скрываемым секретом стеклоделия было производство соды – обязательной добавки к песку, из которого варилось стекольная масса.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228600" indent="220980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Первая попытка создать производство бисера в России относится к концу </a:t>
            </a:r>
            <a:r>
              <a:rPr lang="en-US" sz="2800" dirty="0">
                <a:latin typeface="Times New Roman"/>
                <a:ea typeface="Calibri"/>
                <a:cs typeface="Times New Roman"/>
              </a:rPr>
              <a:t>XVII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века. В 1670 - 1680 годах в дворцовом селе Измайлово при содействии венецианских мастеров была организована мастерская по его изготовлению. Но наладить массовый выпуск отечественного бисера тогда не удалось. Потребность в бисере продолжала удовлетворятся за счет поставок из Богемии и Венеции. И только в 1883 году в Одессе открылась стеклярусная фабрика, где было налажено изготовление качественной, конкурентоспособной продукции.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228600" indent="220980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В двадцатые годы прошлого века бисер нашел широкое применение у модельеров в отделке женской одежды. Недавно вновь интерес к бисеру захлестнул весь мир.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Бисероплетение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стало одним из видов творчества. 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974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7. Банк идей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pPr marL="228600" indent="0" algn="just">
              <a:spcAft>
                <a:spcPts val="0"/>
              </a:spcAft>
              <a:buNone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В качестве объекта творческого проекта я выбрала изделие, выполненное в технике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бисероплетения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. Это изделие выполненное с элементами национальных узоров прекрасное дополнение к женским аксессуарам.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228600" indent="0" algn="just">
              <a:spcAft>
                <a:spcPts val="0"/>
              </a:spcAft>
              <a:buNone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В процессе сбора информации был рассмотрен ряд вариантов.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шупту\мамам\бисер\P819104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1296035" cy="1727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шупту\мамам\бисер\P819105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61236"/>
            <a:ext cx="1259840" cy="167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шупту\мамам\бисер\P819105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12976"/>
            <a:ext cx="1262380" cy="1683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шупту\чуруктар\САЙКА\Pictures\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12976"/>
            <a:ext cx="1089025" cy="17246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5157191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Calibri"/>
              </a:rPr>
              <a:t>Исходя из результатов, наиболее оптимальным является вариант №4. Изделие является красивым, элегантным украшением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77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Monotype Corsiva" pitchFamily="66" charset="0"/>
              </a:rPr>
              <a:t>Оглавление:</a:t>
            </a:r>
            <a:endParaRPr lang="ru-RU" sz="6000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Обоснование возникшей проблемы и потребности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Схема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обдумывания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Выявление основных параметров и ограничений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Теоретические сведения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История и современность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Банк идей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Эскизная проработка базового компонента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Требования к изделию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Дизайн – специфика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Инструменты и оборудование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Материалы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Правила безопасности во время работы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Технология изготовления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Контроль качества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Экологическое обоснование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Экономическое обоснование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Реклама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Самооценка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Словарь терминов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Литература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91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8.Эскизная проработка базового варианта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Женское головное украшение, выполненное на станке для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бисероплетения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.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C:\шупту\чуруктар\САЙКА\Pictures\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975" y="3212976"/>
            <a:ext cx="2178050" cy="3449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080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9. Требования к изделию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8353877"/>
              </p:ext>
            </p:extLst>
          </p:nvPr>
        </p:nvGraphicFramePr>
        <p:xfrm>
          <a:off x="827584" y="2420888"/>
          <a:ext cx="7632848" cy="37444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404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Название изделия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Женское головное украшение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04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Функциональное назначение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Украшение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04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Пользователь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Женщина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08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Единичное или массовое производство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Единичное производство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04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Требования к материалам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Прочность, экологичность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04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Метод изготовления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Ручной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08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Требования с точки зрения безопасности использования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Изделие не должно иметь элементов, которыми можно пораниться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08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Экологические требования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Возможность вторичного использования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911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10. Инструменты и оборудование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Женское головное украшение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228600" algn="just">
              <a:spcAft>
                <a:spcPts val="0"/>
              </a:spcAft>
              <a:tabLst>
                <a:tab pos="4813935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Ножницы                      станок для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бисероплетения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  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228600">
              <a:spcAft>
                <a:spcPts val="0"/>
              </a:spcAft>
              <a:tabLst>
                <a:tab pos="2272665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Наперсток 	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                игла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для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бисероплетения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228600" algn="just">
              <a:spcAft>
                <a:spcPts val="0"/>
              </a:spcAft>
              <a:tabLst>
                <a:tab pos="2272665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Бисер 	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                 сантиметровая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лента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1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11. Правила безопасности во время работе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1. Во время работы ножницы должны лежать справа на столе с сомкнутыми лезвиями.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2.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Брать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и передавать ножницы нужно сомкнутыми лезвиями к себе, кольцами вперед.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3.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Иглы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ножницы, наперсток хранят в специальной шкатулке с крышкой.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4.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Если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игла не нужна, ее следует вколоть в подушечку.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5.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Нельзя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пользоваться ржавой иглой.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906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12. Санитарно-гигиенические требования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1. Нельзя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перекусывать нитку зубами; от этого портится эмаль зубов, кроме того, можно поранить губы и язык.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2.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До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начала работы нужно вымыть руки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3. Рекомендуется делать перерыв в работе не реже чем через 25-30 минут, так как при данном занятии утомляются глаза, устают руки, пальцы, шея.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99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13. Технология изготовления 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83525"/>
              </p:ext>
            </p:extLst>
          </p:nvPr>
        </p:nvGraphicFramePr>
        <p:xfrm>
          <a:off x="1353185" y="2060849"/>
          <a:ext cx="6747207" cy="42148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2910"/>
                <a:gridCol w="2124710"/>
                <a:gridCol w="1306830"/>
                <a:gridCol w="1524605"/>
                <a:gridCol w="1368152"/>
              </a:tblGrid>
              <a:tr h="9361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Последовательность выполнения работ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Эскизная проработка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Инструменты, оборудование, материалы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Техника безопасности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08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Выбор и создание эскиза модели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Книги, журналы, эскизы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52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Подготовка схемы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Копировальная техника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486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Выполнение строчки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Будь внимателен при работе с иглой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Контроль качества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Соответствие требованиям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123" name="Рисунок 12" descr="Описание: C:\шупту\чуруктар\САЙКА\Pictures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057" y="2996952"/>
            <a:ext cx="59055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Рисунок 13" descr="Описание: C:\шупту\мамам\бисер\СКАН\Изображение 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7" t="64076" r="4779" b="13422"/>
          <a:stretch>
            <a:fillRect/>
          </a:stretch>
        </p:blipFill>
        <p:spPr bwMode="auto">
          <a:xfrm>
            <a:off x="3995936" y="4084845"/>
            <a:ext cx="11715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Рисунок 14" descr="Описание: C:\шупту\мамам\бисер\СКАН\Копия Изображение 0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653136"/>
            <a:ext cx="63817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56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Рекомендации: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закрепляя нить в начале и конце работы, не делайте грубых узелков. Изделие должно выглядеть аккуратно и с лицевой и с изнаночной стороны. Нить лучше всего закреплять в том месте, которое будет закрыто бусинами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.         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600" b="1" dirty="0" smtClean="0">
                <a:latin typeface="Calibri"/>
                <a:ea typeface="Calibri"/>
                <a:cs typeface="Times New Roman"/>
              </a:rPr>
              <a:t>Схема изделия 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шупту\мамам\бисер\СКАН\Изображение 01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959"/>
          <a:stretch/>
        </p:blipFill>
        <p:spPr bwMode="auto">
          <a:xfrm>
            <a:off x="2843808" y="2924944"/>
            <a:ext cx="4104456" cy="32403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9836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15. Контроль качества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sz="2800" i="1" dirty="0">
                <a:latin typeface="Times New Roman"/>
                <a:ea typeface="Calibri"/>
                <a:cs typeface="Times New Roman"/>
              </a:rPr>
              <a:t>Готовое изделие отвечает следующим требованиям: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Цветовое сочетание материалов гармоничное.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Все элементы композиции выполнены ровно и аккуратно, в соответствии с технологией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Работа оформлена в конечное изделие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В целом изделие производит благоприятное впечатление.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06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16. Экологическое обоснование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Проходит время, и у всех окружающих нас предметов заканчивается срок службы. И здесь возникает вопрос об их вторичном использовании, или утилизации. В чем плюс нашего изделия? А в том, что изделие можно распустить и использовать бисер для других изделий. Кроме того изделие сделано из экологически чистых материалов, прошедших сертификацию.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512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17 Экономическое обоснование 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8169013"/>
              </p:ext>
            </p:extLst>
          </p:nvPr>
        </p:nvGraphicFramePr>
        <p:xfrm>
          <a:off x="899592" y="2352332"/>
          <a:ext cx="7776864" cy="3973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0239"/>
                <a:gridCol w="1062156"/>
                <a:gridCol w="2307818"/>
                <a:gridCol w="238769"/>
                <a:gridCol w="2007882"/>
              </a:tblGrid>
              <a:tr h="7374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Затраты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Стоимость за единицу, р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Количество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Общая стоимость, р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</a:tr>
              <a:tr h="209203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Стоимость материалов (С1)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Бисер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70 р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пакета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210 </a:t>
                      </a:r>
                      <a:r>
                        <a:rPr lang="ru-RU" sz="1400" dirty="0" err="1">
                          <a:effectLst/>
                        </a:rPr>
                        <a:t>руб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</a:tr>
              <a:tr h="4412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Нитки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 руб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 катушка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35 </a:t>
                      </a:r>
                      <a:r>
                        <a:rPr lang="ru-RU" sz="1400" dirty="0" err="1">
                          <a:effectLst/>
                        </a:rPr>
                        <a:t>руб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</a:tr>
              <a:tr h="5295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Станок для бисероплетения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210 руб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 штука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210 </a:t>
                      </a:r>
                      <a:r>
                        <a:rPr lang="ru-RU" sz="1400" dirty="0" err="1">
                          <a:effectLst/>
                        </a:rPr>
                        <a:t>руб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</a:tr>
              <a:tr h="209203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Стоимость коммунальных услуг (С2)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Электроэнергия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1,89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 кВт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18,50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</a:tr>
              <a:tr h="209203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Стоимость оборудования (</a:t>
                      </a:r>
                      <a:r>
                        <a:rPr lang="ru-RU" sz="1400" dirty="0" smtClean="0">
                          <a:effectLst/>
                        </a:rPr>
                        <a:t>С3)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12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Игла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35 </a:t>
                      </a:r>
                      <a:r>
                        <a:rPr lang="ru-RU" sz="1400" dirty="0" err="1">
                          <a:effectLst/>
                        </a:rPr>
                        <a:t>руб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 упаковка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35 </a:t>
                      </a:r>
                      <a:r>
                        <a:rPr lang="ru-RU" sz="1400" dirty="0" err="1">
                          <a:effectLst/>
                        </a:rPr>
                        <a:t>руб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</a:tr>
              <a:tr h="4412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Ножницы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 руб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штука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50 </a:t>
                      </a:r>
                      <a:r>
                        <a:rPr lang="ru-RU" sz="1400" dirty="0" err="1">
                          <a:effectLst/>
                        </a:rPr>
                        <a:t>руб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</a:tr>
              <a:tr h="20920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Итого: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558,50 </a:t>
                      </a:r>
                      <a:r>
                        <a:rPr lang="ru-RU" sz="1400" dirty="0" err="1">
                          <a:effectLst/>
                        </a:rPr>
                        <a:t>руб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94" marR="29394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71600" y="1599362"/>
            <a:ext cx="69847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Себестоимость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изделия: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С=С1+С2+С3=558,50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рублей.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04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5040560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1. Обоснование возникшей проблемы и потребности.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	На уроках технологии мы знакомимся с различными видами рукоделия. Больше всего мне понравилось работать бисером, особенно на станке для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бисероплетения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. Именно поэтому темой своего творческого проекта я выбрала выполнение изделия в технике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бисероплетения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.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	Бисер снова в моде. Изделия из бисера всегда оригинальны и элегантны, а украшения из бисера с элементами национальных узоров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подчеркнут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вкус его обладательницы.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	Кроме того, у меня дома уже есть украшения из бисера, и поэтому ещё одна, выполненная в том же стиле, окажется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прекрасным дополнением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к ним.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2985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18. Реклама.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Если бы у меня возникла необходимость продать свое или подобное изделие, то я бы рекламировала так: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Элегантность и красота – лучшие друзья женщин.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Женские украшения с элементами национальных узоров придадут вам индивидуальность, неповторимость и современность.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Приходите к нам! Мы поможем вам создать ваш стиль!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36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19. Самооценка.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	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На мой взгляд, изделие у меня получилось красивым, интересным, оригинальным. Украшение привнесло элегантность и красоту женщине.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6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20. Словарь терминов.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sz="2800" b="1" i="1" dirty="0">
                <a:latin typeface="Times New Roman"/>
                <a:ea typeface="Calibri"/>
                <a:cs typeface="Times New Roman"/>
              </a:rPr>
              <a:t>Себестоимость –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затраты на изготовление чего-либо, выраженные в денежной форме.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91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21. </a:t>
            </a:r>
            <a:r>
              <a:rPr lang="ru-RU" dirty="0"/>
              <a:t>Л</a:t>
            </a:r>
            <a:r>
              <a:rPr lang="ru-RU" dirty="0" smtClean="0"/>
              <a:t>итература.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Марина Шорис «Плетение на станке»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Е.Г.Винаградова «Полная энциклопедия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бисерплетения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»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43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Спасибо за внимание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39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3185" y="2209641"/>
          <a:ext cx="643763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145665"/>
                <a:gridCol w="2145665"/>
                <a:gridCol w="214630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Материалы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Проблема, потребность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Инструменты, приспособления и оборудование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Историческая справка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Технология изготовления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Женское головное украшение, выполненное в технике бисероплетения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Мода, стиль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Охрана труда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Модель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Экономическое обоснование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Конструкция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5913" y="598480"/>
            <a:ext cx="8108374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5338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Схема обдумывания.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5338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Прежде чем приступить к работе над проектом, необходимо четко представлять 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основные этапы работы.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53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53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67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1412776"/>
            <a:ext cx="7128792" cy="4032448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3. Выявление основных параметров и ограничений.</a:t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700" b="1" dirty="0" smtClean="0">
                <a:latin typeface="Monotype Corsiva" pitchFamily="66" charset="0"/>
                <a:ea typeface="Calibri"/>
                <a:cs typeface="Times New Roman"/>
              </a:rPr>
              <a:t>Изделие должно отвечать следующим требованиям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:</a:t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1. Изделие должно выполнено аккуратно.</a:t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2. Изделие должно соответствовать выбранной стилистике.</a:t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3. Изделие должно быть красивым.</a:t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4. Изделие должно быть прочным.</a:t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5. Изделие должно быть практичным.</a:t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1800" dirty="0" smtClean="0">
                <a:ea typeface="Calibri"/>
                <a:cs typeface="Times New Roman"/>
              </a:rPr>
              <a:t/>
            </a:r>
            <a:br>
              <a:rPr lang="ru-RU" sz="1800" dirty="0" smtClean="0">
                <a:ea typeface="Calibri"/>
                <a:cs typeface="Times New Roman"/>
              </a:rPr>
            </a:br>
            <a:r>
              <a:rPr lang="ru-RU" sz="2400" i="1" dirty="0">
                <a:latin typeface="Times New Roman"/>
                <a:ea typeface="Calibri"/>
                <a:cs typeface="Times New Roman"/>
              </a:rPr>
              <a:t>	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2101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4. Теоретические сведения.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	Работа с бисером – широко распространенный вид декоративно-прикладного искусства. Главное выразительное средство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бисероплетения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– выявление свойств материала: объемность бусин, прочность нитей.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	Перед началом работы необходимо подготовить схему. Прежде чем начать работу с бисером, лучше всего нарисовать себе весь текст с необходимым образцом. Для этого вам потребуется: карандаши, фломастеры, лист бумаги в клетку, ластик, простой карандаш.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17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877" y="732582"/>
            <a:ext cx="7245523" cy="5432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515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А теперь перейдем к технике выполнения на станке для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бисероплетения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. Главный инструмент для ткачества – станок для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бисероплетения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. Или вы его можете изготовить сами из плотного картона смастерить коробочку с прорезями.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820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шупту\мамам\бисер\P70201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488832" cy="56166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39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1061</Words>
  <Application>Microsoft Office PowerPoint</Application>
  <PresentationFormat>Экран (4:3)</PresentationFormat>
  <Paragraphs>197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Поток</vt:lpstr>
      <vt:lpstr>Муниципальное бюджетное общеобразовательное учреждение средняя общеобразовательная школа с.Кундустуг  Каа-Хемского района Республики Тыва.  Женское головное украшение</vt:lpstr>
      <vt:lpstr>Оглавление:</vt:lpstr>
      <vt:lpstr>1. Обоснование возникшей проблемы и потребности.  На уроках технологии мы знакомимся с различными видами рукоделия. Больше всего мне понравилось работать бисером, особенно на станке для бисероплетения. Именно поэтому темой своего творческого проекта я выбрала выполнение изделия в технике бисероплетения.  Бисер снова в моде. Изделия из бисера всегда оригинальны и элегантны, а украшения из бисера с элементами национальных узоров подчеркнут вкус его обладательницы.  Кроме того, у меня дома уже есть украшения из бисера, и поэтому ещё одна, выполненная в том же стиле, окажется прекрасным дополнением к ним. </vt:lpstr>
      <vt:lpstr>2. Схема обдумывания. Прежде чем приступить к работе над проектом, необходимо четко представлять  все основные этапы работы.      </vt:lpstr>
      <vt:lpstr> 3. Выявление основных параметров и ограничений.  Изделие должно отвечать следующим требованиям: 1. Изделие должно выполнено аккуратно. 2. Изделие должно соответствовать выбранной стилистике. 3. Изделие должно быть красивым. 4. Изделие должно быть прочным. 5. Изделие должно быть практичным.   </vt:lpstr>
      <vt:lpstr>Презентация PowerPoint</vt:lpstr>
      <vt:lpstr>Презентация PowerPoint</vt:lpstr>
      <vt:lpstr>Презентация PowerPoint</vt:lpstr>
      <vt:lpstr>Презентация PowerPoint</vt:lpstr>
      <vt:lpstr>Затем нам нужны нитки, тонкие иголки для бисера, ножницы, игольница, бисер.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6. История и современность</vt:lpstr>
      <vt:lpstr>Презентация PowerPoint</vt:lpstr>
      <vt:lpstr>7. Банк идей </vt:lpstr>
      <vt:lpstr>8.Эскизная проработка базового варианта</vt:lpstr>
      <vt:lpstr>9. Требования к изделию</vt:lpstr>
      <vt:lpstr>10. Инструменты и оборудование</vt:lpstr>
      <vt:lpstr>11. Правила безопасности во время работе</vt:lpstr>
      <vt:lpstr>12. Санитарно-гигиенические требования</vt:lpstr>
      <vt:lpstr>13. Технология изготовления </vt:lpstr>
      <vt:lpstr>Презентация PowerPoint</vt:lpstr>
      <vt:lpstr>15. Контроль качества</vt:lpstr>
      <vt:lpstr>16. Экологическое обоснование </vt:lpstr>
      <vt:lpstr>17 Экономическое обоснование </vt:lpstr>
      <vt:lpstr>18. Реклама.</vt:lpstr>
      <vt:lpstr>19. Самооценка.</vt:lpstr>
      <vt:lpstr>20. Словарь терминов.</vt:lpstr>
      <vt:lpstr>21. Литература.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21</cp:revision>
  <dcterms:created xsi:type="dcterms:W3CDTF">2015-01-20T01:58:04Z</dcterms:created>
  <dcterms:modified xsi:type="dcterms:W3CDTF">2015-02-05T14:40:49Z</dcterms:modified>
</cp:coreProperties>
</file>