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5" r:id="rId2"/>
    <p:sldId id="266" r:id="rId3"/>
    <p:sldId id="256" r:id="rId4"/>
    <p:sldId id="258" r:id="rId5"/>
    <p:sldId id="268" r:id="rId6"/>
    <p:sldId id="260" r:id="rId7"/>
    <p:sldId id="261" r:id="rId8"/>
    <p:sldId id="269" r:id="rId9"/>
    <p:sldId id="262" r:id="rId10"/>
    <p:sldId id="263" r:id="rId11"/>
    <p:sldId id="264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214950"/>
            <a:ext cx="8229600" cy="109441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80000"/>
              </a:lnSpc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Работу выполнил Горюшкин Артём, обучающийся 8 класса </a:t>
            </a:r>
          </a:p>
          <a:p>
            <a:pPr>
              <a:lnSpc>
                <a:spcPct val="80000"/>
              </a:lnSpc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МОУ « СОШ с.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Брыковка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Духовницкого района Саратовской области»</a:t>
            </a:r>
          </a:p>
          <a:p>
            <a:pPr>
              <a:lnSpc>
                <a:spcPct val="80000"/>
              </a:lnSpc>
            </a:pP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Руководитель: Жиркина Наталья Анатольевна, учитель русского языка и литературы.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59733" y="1928802"/>
            <a:ext cx="742453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Подвиг танкиста </a:t>
            </a:r>
            <a:b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</a:b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4357694"/>
            <a:ext cx="8072494" cy="19945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Похоронен </a:t>
            </a:r>
            <a:r>
              <a:rPr lang="ru-RU" dirty="0">
                <a:solidFill>
                  <a:schemeClr val="bg1"/>
                </a:solidFill>
              </a:rPr>
              <a:t>на воинском братском кладбище на северо-восточном склоне горы </a:t>
            </a:r>
            <a:r>
              <a:rPr lang="ru-RU" dirty="0" err="1">
                <a:solidFill>
                  <a:schemeClr val="bg1"/>
                </a:solidFill>
              </a:rPr>
              <a:t>Сприндулю</a:t>
            </a:r>
            <a:r>
              <a:rPr lang="ru-RU" dirty="0">
                <a:solidFill>
                  <a:schemeClr val="bg1"/>
                </a:solidFill>
              </a:rPr>
              <a:t> на южной окраине посёлка </a:t>
            </a:r>
            <a:r>
              <a:rPr lang="ru-RU" dirty="0" err="1">
                <a:solidFill>
                  <a:schemeClr val="bg1"/>
                </a:solidFill>
              </a:rPr>
              <a:t>Сприндули</a:t>
            </a:r>
            <a:r>
              <a:rPr lang="ru-RU" dirty="0">
                <a:solidFill>
                  <a:schemeClr val="bg1"/>
                </a:solidFill>
              </a:rPr>
              <a:t> волости </a:t>
            </a:r>
            <a:r>
              <a:rPr lang="ru-RU" dirty="0" err="1">
                <a:solidFill>
                  <a:schemeClr val="bg1"/>
                </a:solidFill>
              </a:rPr>
              <a:t>Лиепнас</a:t>
            </a:r>
            <a:r>
              <a:rPr lang="ru-RU" dirty="0">
                <a:solidFill>
                  <a:schemeClr val="bg1"/>
                </a:solidFill>
              </a:rPr>
              <a:t> края </a:t>
            </a:r>
            <a:r>
              <a:rPr lang="ru-RU" dirty="0" err="1">
                <a:solidFill>
                  <a:schemeClr val="bg1"/>
                </a:solidFill>
              </a:rPr>
              <a:t>Алукснес</a:t>
            </a:r>
            <a:r>
              <a:rPr lang="ru-RU" dirty="0">
                <a:solidFill>
                  <a:schemeClr val="bg1"/>
                </a:solidFill>
              </a:rPr>
              <a:t> Латвии.</a:t>
            </a:r>
          </a:p>
          <a:p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comp\Desktop\Downloads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1714488"/>
            <a:ext cx="4108863" cy="23574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comp\Desktop\Downloads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2" y="142852"/>
            <a:ext cx="4445844" cy="40005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137478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Память жива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5206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        Из решения исполкома Духовницкого поселкового Совета депутатов трудящихся от 25 марта 1975 года: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  « В целях увековечивания памяти уроженца нашего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 района – Героя Советского Союза </a:t>
            </a:r>
            <a:r>
              <a:rPr lang="ru-RU" b="1" i="1" dirty="0" err="1" smtClean="0">
                <a:solidFill>
                  <a:schemeClr val="bg1"/>
                </a:solidFill>
              </a:rPr>
              <a:t>НиколаяИвановича</a:t>
            </a:r>
            <a:r>
              <a:rPr lang="ru-RU" b="1" i="1" dirty="0" smtClean="0">
                <a:solidFill>
                  <a:schemeClr val="bg1"/>
                </a:solidFill>
              </a:rPr>
              <a:t> </a:t>
            </a:r>
            <a:r>
              <a:rPr lang="ru-RU" b="1" i="1" dirty="0" err="1" smtClean="0">
                <a:solidFill>
                  <a:schemeClr val="bg1"/>
                </a:solidFill>
              </a:rPr>
              <a:t>Луговцева</a:t>
            </a:r>
            <a:r>
              <a:rPr lang="ru-RU" b="1" i="1" dirty="0" smtClean="0">
                <a:solidFill>
                  <a:schemeClr val="bg1"/>
                </a:solidFill>
              </a:rPr>
              <a:t> – улицу восточную в рабочем посёлке Духовницкое переименовать в улицу имени </a:t>
            </a:r>
            <a:r>
              <a:rPr lang="ru-RU" b="1" i="1" dirty="0" err="1" smtClean="0">
                <a:solidFill>
                  <a:schemeClr val="bg1"/>
                </a:solidFill>
              </a:rPr>
              <a:t>Луговцева</a:t>
            </a:r>
            <a:r>
              <a:rPr lang="ru-RU" b="1" i="1" dirty="0" smtClean="0">
                <a:solidFill>
                  <a:schemeClr val="bg1"/>
                </a:solidFill>
              </a:rPr>
              <a:t>»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Имя </a:t>
            </a:r>
            <a:r>
              <a:rPr lang="ru-RU" dirty="0" err="1">
                <a:solidFill>
                  <a:schemeClr val="bg1"/>
                </a:solidFill>
              </a:rPr>
              <a:t>Луговцева</a:t>
            </a:r>
            <a:r>
              <a:rPr lang="ru-RU" dirty="0">
                <a:solidFill>
                  <a:schemeClr val="bg1"/>
                </a:solidFill>
              </a:rPr>
              <a:t> Н.И. носят улицы в городах Сызрань и Чапаевск, а так же посёлке городского типа Безенчук Самарской области. </a:t>
            </a:r>
          </a:p>
        </p:txBody>
      </p:sp>
      <p:pic>
        <p:nvPicPr>
          <p:cNvPr id="6146" name="Picture 2" descr="https://im1-tub-ru.yandex.net/i?id=d997616d0637296dad1c2392c6c8d4ed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175260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4671240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err="1" smtClean="0"/>
              <a:t>А.П.Куртасов</a:t>
            </a:r>
            <a:r>
              <a:rPr lang="ru-RU" dirty="0" smtClean="0"/>
              <a:t> « Здесь наши корни»</a:t>
            </a:r>
          </a:p>
          <a:p>
            <a:pPr>
              <a:buNone/>
            </a:pPr>
            <a:r>
              <a:rPr lang="ru-RU" dirty="0" smtClean="0"/>
              <a:t>Районная газета « Авангард»</a:t>
            </a:r>
          </a:p>
          <a:p>
            <a:pPr>
              <a:buNone/>
            </a:pPr>
            <a:r>
              <a:rPr lang="ru-RU" dirty="0" smtClean="0"/>
              <a:t>Картинки из интернета</a:t>
            </a:r>
          </a:p>
          <a:p>
            <a:pPr>
              <a:buNone/>
            </a:pPr>
            <a:r>
              <a:rPr lang="ru-RU" dirty="0" smtClean="0"/>
              <a:t>Фото из музея школы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0931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провести исследовательскую работу и проследить жизненный и боевой путь моего земляка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Луговцева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Николая Ивановича. 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познакомиться с историей Великой Отечественной войны, собрать материал о подвиге земляка- Героя .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Предмет исследования:</a:t>
            </a:r>
            <a:r>
              <a:rPr lang="ru-RU" dirty="0" smtClean="0">
                <a:solidFill>
                  <a:schemeClr val="bg1"/>
                </a:solidFill>
              </a:rPr>
              <a:t> Герой села Никольское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Луговцев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Николай Иванович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Цель исследования:</a:t>
            </a:r>
            <a:r>
              <a:rPr lang="ru-RU" dirty="0" smtClean="0">
                <a:solidFill>
                  <a:schemeClr val="bg1"/>
                </a:solidFill>
              </a:rPr>
              <a:t> изучение  биографии и подвига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Луговцева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Николая Ивановича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Для достижения цели ставились следующие задачи: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собрать материалы о моём земляке.</a:t>
            </a:r>
          </a:p>
          <a:p>
            <a:pPr lvl="0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основу моего исследования легли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архивные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документы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воспоминания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сестры Героя,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письма Николая с фронта.</a:t>
            </a:r>
          </a:p>
          <a:p>
            <a:pPr>
              <a:buNone/>
            </a:pP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0"/>
            <a:ext cx="8229600" cy="3200400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err="1">
                <a:solidFill>
                  <a:srgbClr val="C00000"/>
                </a:solidFill>
              </a:rPr>
              <a:t>Луговцев</a:t>
            </a:r>
            <a:r>
              <a:rPr lang="ru-RU" sz="4000" dirty="0">
                <a:solidFill>
                  <a:srgbClr val="C00000"/>
                </a:solidFill>
              </a:rPr>
              <a:t> Николай Иванович</a:t>
            </a:r>
            <a:br>
              <a:rPr lang="ru-RU" sz="4000" dirty="0">
                <a:solidFill>
                  <a:srgbClr val="C00000"/>
                </a:solidFill>
              </a:rPr>
            </a:br>
            <a:r>
              <a:rPr lang="ru-RU" sz="4000" dirty="0">
                <a:solidFill>
                  <a:srgbClr val="C00000"/>
                </a:solidFill>
              </a:rPr>
              <a:t>26.08.1917 - 29.07.1944</a:t>
            </a:r>
            <a:br>
              <a:rPr lang="ru-RU" sz="4000" dirty="0">
                <a:solidFill>
                  <a:srgbClr val="C00000"/>
                </a:solidFill>
              </a:rPr>
            </a:br>
            <a:r>
              <a:rPr lang="ru-RU" sz="4000" dirty="0">
                <a:solidFill>
                  <a:srgbClr val="C00000"/>
                </a:solidFill>
              </a:rPr>
              <a:t>Герой Советского </a:t>
            </a:r>
            <a:r>
              <a:rPr lang="ru-RU" sz="4000" dirty="0" smtClean="0">
                <a:solidFill>
                  <a:srgbClr val="C00000"/>
                </a:solidFill>
              </a:rPr>
              <a:t>Союза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643182"/>
            <a:ext cx="2857520" cy="40738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5989274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Трудное детство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3357562"/>
            <a:ext cx="8043890" cy="29946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             </a:t>
            </a:r>
            <a:r>
              <a:rPr lang="ru-RU" sz="2000" dirty="0" smtClean="0">
                <a:solidFill>
                  <a:schemeClr val="bg1"/>
                </a:solidFill>
              </a:rPr>
              <a:t>Николай был младшим в семье, ему было 3 месяца от роду, когда трагически погиб отец. Нелегко было Екатерине Ефимовне растить троих малышей. Николай окончил 4 класса </a:t>
            </a:r>
            <a:r>
              <a:rPr lang="ru-RU" sz="2000" dirty="0" err="1" smtClean="0">
                <a:solidFill>
                  <a:schemeClr val="bg1"/>
                </a:solidFill>
              </a:rPr>
              <a:t>Кисловской</a:t>
            </a:r>
            <a:r>
              <a:rPr lang="ru-RU" sz="2000" dirty="0" smtClean="0">
                <a:solidFill>
                  <a:schemeClr val="bg1"/>
                </a:solidFill>
              </a:rPr>
              <a:t> начальной школы. В 12 лет вместе с братом и сестрой трудится в колхозе и пашет на тракторе землю.</a:t>
            </a:r>
          </a:p>
          <a:p>
            <a:pPr>
              <a:buNone/>
            </a:pPr>
            <a:r>
              <a:rPr lang="ru-RU" sz="2000" i="1" dirty="0" smtClean="0">
                <a:solidFill>
                  <a:schemeClr val="bg1"/>
                </a:solidFill>
              </a:rPr>
              <a:t>                    </a:t>
            </a:r>
            <a:r>
              <a:rPr lang="ru-RU" sz="2000" b="1" i="1" dirty="0" smtClean="0">
                <a:solidFill>
                  <a:schemeClr val="bg1"/>
                </a:solidFill>
              </a:rPr>
              <a:t>Из воспоминаний сестры Дарьи Ивановны: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bg1"/>
                </a:solidFill>
              </a:rPr>
              <a:t>      « Коля всегда о нас с мамой думал, а уже потом о себе. Технику Коля любил. До самой армии работал трактористом и комбайнёром. Премии получал: то валенки, то костюм…»</a:t>
            </a:r>
          </a:p>
          <a:p>
            <a:pPr>
              <a:buNone/>
            </a:pPr>
            <a:endParaRPr lang="ru-RU" sz="1800" dirty="0" smtClean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3716884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857620" y="1357298"/>
            <a:ext cx="48577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000" i="1" dirty="0" smtClean="0">
                <a:solidFill>
                  <a:schemeClr val="bg1"/>
                </a:solidFill>
              </a:rPr>
              <a:t>Запись в  метрической  книге бывшей Никольской церкви: « Николай </a:t>
            </a:r>
            <a:r>
              <a:rPr lang="ru-RU" sz="2000" i="1" dirty="0" err="1" smtClean="0">
                <a:solidFill>
                  <a:schemeClr val="bg1"/>
                </a:solidFill>
              </a:rPr>
              <a:t>Луговцев</a:t>
            </a:r>
            <a:r>
              <a:rPr lang="ru-RU" sz="2000" i="1" dirty="0" smtClean="0">
                <a:solidFill>
                  <a:schemeClr val="bg1"/>
                </a:solidFill>
              </a:rPr>
              <a:t> родился 26 августа 1917 года в селе Никольское . Родители: мать- Екатерина Ефимовна, отец- Иван Сергеевич </a:t>
            </a:r>
            <a:r>
              <a:rPr lang="ru-RU" sz="2000" i="1" dirty="0" err="1" smtClean="0">
                <a:solidFill>
                  <a:schemeClr val="bg1"/>
                </a:solidFill>
              </a:rPr>
              <a:t>Луговцевы</a:t>
            </a:r>
            <a:r>
              <a:rPr lang="ru-RU" sz="2000" i="1" dirty="0" smtClean="0">
                <a:solidFill>
                  <a:schemeClr val="bg1"/>
                </a:solidFill>
              </a:rPr>
              <a:t> » </a:t>
            </a:r>
          </a:p>
        </p:txBody>
      </p:sp>
    </p:spTree>
    <p:extLst>
      <p:ext uri="{BB962C8B-B14F-4D97-AF65-F5344CB8AC3E}">
        <p14:creationId xmlns="" xmlns:p14="http://schemas.microsoft.com/office/powerpoint/2010/main" val="26862329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ru-RU" dirty="0" smtClean="0"/>
              <a:t>Солдатская служба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8069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      В армию Николай </a:t>
            </a:r>
            <a:r>
              <a:rPr lang="ru-RU" dirty="0" err="1" smtClean="0"/>
              <a:t>Луговцев</a:t>
            </a:r>
            <a:r>
              <a:rPr lang="ru-RU" dirty="0" smtClean="0"/>
              <a:t> был призван в 1038 году. Начал солдатскую службу танкистом, а перед началом Великой Отечественной войны был направлен на учёбу в Ульяновское танковое училище. Окончив высшую офицерскую школу , участвовал в боях, был награждён орденом Красной Звезды.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            </a:t>
            </a:r>
            <a:r>
              <a:rPr lang="ru-RU" sz="3000" b="1" i="1" dirty="0" smtClean="0">
                <a:solidFill>
                  <a:schemeClr val="bg1"/>
                </a:solidFill>
              </a:rPr>
              <a:t>Из архива Министерства обороны СССР</a:t>
            </a:r>
          </a:p>
          <a:p>
            <a:pPr>
              <a:buNone/>
            </a:pPr>
            <a:r>
              <a:rPr lang="ru-RU" sz="3000" b="1" i="1" dirty="0" smtClean="0">
                <a:solidFill>
                  <a:schemeClr val="bg1"/>
                </a:solidFill>
              </a:rPr>
              <a:t>                             Наградной лист:</a:t>
            </a:r>
          </a:p>
          <a:p>
            <a:pPr>
              <a:buNone/>
            </a:pPr>
            <a:r>
              <a:rPr lang="ru-RU" sz="3000" b="1" i="1" dirty="0" smtClean="0">
                <a:solidFill>
                  <a:schemeClr val="bg1"/>
                </a:solidFill>
              </a:rPr>
              <a:t>      « Сражаясь с фашистскими захватчиками, тов. </a:t>
            </a:r>
            <a:r>
              <a:rPr lang="ru-RU" sz="3000" b="1" i="1" dirty="0" err="1" smtClean="0">
                <a:solidFill>
                  <a:schemeClr val="bg1"/>
                </a:solidFill>
              </a:rPr>
              <a:t>Луговцев</a:t>
            </a:r>
            <a:r>
              <a:rPr lang="ru-RU" sz="3000" b="1" i="1" dirty="0" smtClean="0">
                <a:solidFill>
                  <a:schemeClr val="bg1"/>
                </a:solidFill>
              </a:rPr>
              <a:t> проявил храбрость и умение вести бой в самых трудных условиях боевой обстановки. Уничтожил две пушки, два пулемёта и до семидесяти солдат и офицеров. При атаке населённого пункта Стар. Станица подбил немецкий танк»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Перед боем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80624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                  Короткое письмо домой:</a:t>
            </a:r>
          </a:p>
          <a:p>
            <a:pPr>
              <a:buNone/>
            </a:pPr>
            <a:r>
              <a:rPr lang="ru-RU" sz="3200" i="1" dirty="0" smtClean="0">
                <a:solidFill>
                  <a:schemeClr val="bg1"/>
                </a:solidFill>
              </a:rPr>
              <a:t>             « Милая моя</a:t>
            </a:r>
            <a:r>
              <a:rPr lang="en-US" sz="3200" i="1" dirty="0" smtClean="0">
                <a:solidFill>
                  <a:schemeClr val="bg1"/>
                </a:solidFill>
              </a:rPr>
              <a:t>,</a:t>
            </a:r>
            <a:r>
              <a:rPr lang="ru-RU" sz="3200" i="1" dirty="0" smtClean="0">
                <a:solidFill>
                  <a:schemeClr val="bg1"/>
                </a:solidFill>
              </a:rPr>
              <a:t>родная мама!</a:t>
            </a:r>
            <a:br>
              <a:rPr lang="ru-RU" sz="3200" i="1" dirty="0" smtClean="0">
                <a:solidFill>
                  <a:schemeClr val="bg1"/>
                </a:solidFill>
              </a:rPr>
            </a:br>
            <a:r>
              <a:rPr lang="ru-RU" sz="3200" i="1" dirty="0" smtClean="0">
                <a:solidFill>
                  <a:schemeClr val="bg1"/>
                </a:solidFill>
              </a:rPr>
              <a:t>Завтра ухожу в бой. Если долго не будет писем-не расстраивайся</a:t>
            </a:r>
            <a:r>
              <a:rPr lang="en-US" sz="3200" i="1" dirty="0" smtClean="0">
                <a:solidFill>
                  <a:schemeClr val="bg1"/>
                </a:solidFill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</a:rPr>
              <a:t>Так уж у нас, танкистов, получается. Если победно идут наши машины, времени для писем не хватает. Завтра будет дрожать земля от взрывов и наших танков, но я верю, что  не дрогнут мои товарищи. Мне нисколько не страшно с ними. </a:t>
            </a:r>
          </a:p>
          <a:p>
            <a:pPr>
              <a:buNone/>
            </a:pPr>
            <a:r>
              <a:rPr lang="ru-RU" sz="3200" i="1" dirty="0" smtClean="0">
                <a:solidFill>
                  <a:schemeClr val="bg1"/>
                </a:solidFill>
              </a:rPr>
              <a:t>                               Целую. Твой сын Николай.</a:t>
            </a:r>
            <a:r>
              <a:rPr lang="ru-RU" i="1" dirty="0" smtClean="0">
                <a:solidFill>
                  <a:schemeClr val="bg1"/>
                </a:solidFill>
              </a:rPr>
              <a:t>»</a:t>
            </a:r>
            <a:endParaRPr lang="ru-RU" i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3178991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7768972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</p:spPr>
        <p:txBody>
          <a:bodyPr/>
          <a:lstStyle/>
          <a:p>
            <a:r>
              <a:rPr lang="ru-RU" dirty="0" smtClean="0"/>
              <a:t>…На рассвете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1000108"/>
            <a:ext cx="8715436" cy="53092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           </a:t>
            </a:r>
            <a:r>
              <a:rPr lang="ru-RU" sz="2200" dirty="0" smtClean="0">
                <a:solidFill>
                  <a:schemeClr val="bg1"/>
                </a:solidFill>
              </a:rPr>
              <a:t>28 </a:t>
            </a:r>
            <a:r>
              <a:rPr lang="ru-RU" sz="2200" dirty="0">
                <a:solidFill>
                  <a:schemeClr val="bg1"/>
                </a:solidFill>
              </a:rPr>
              <a:t>июля 1944 года лейтенант </a:t>
            </a:r>
            <a:r>
              <a:rPr lang="ru-RU" sz="2200" dirty="0" smtClean="0">
                <a:solidFill>
                  <a:schemeClr val="bg1"/>
                </a:solidFill>
              </a:rPr>
              <a:t>Николай Иванович </a:t>
            </a:r>
            <a:r>
              <a:rPr lang="ru-RU" sz="2200" dirty="0" err="1">
                <a:solidFill>
                  <a:schemeClr val="bg1"/>
                </a:solidFill>
              </a:rPr>
              <a:t>Луговцев</a:t>
            </a:r>
            <a:r>
              <a:rPr lang="ru-RU" sz="2200" dirty="0">
                <a:solidFill>
                  <a:schemeClr val="bg1"/>
                </a:solidFill>
              </a:rPr>
              <a:t> получил боевую задачу на овладение городом </a:t>
            </a:r>
            <a:r>
              <a:rPr lang="ru-RU" sz="2200" dirty="0" err="1">
                <a:solidFill>
                  <a:schemeClr val="bg1"/>
                </a:solidFill>
              </a:rPr>
              <a:t>Лиепна</a:t>
            </a:r>
            <a:r>
              <a:rPr lang="ru-RU" sz="2200" dirty="0">
                <a:solidFill>
                  <a:schemeClr val="bg1"/>
                </a:solidFill>
              </a:rPr>
              <a:t> (Латвия). </a:t>
            </a:r>
            <a:endParaRPr lang="ru-RU" sz="22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200" dirty="0" smtClean="0">
                <a:solidFill>
                  <a:schemeClr val="bg1"/>
                </a:solidFill>
              </a:rPr>
              <a:t>      29 </a:t>
            </a:r>
            <a:r>
              <a:rPr lang="ru-RU" sz="2200" dirty="0">
                <a:solidFill>
                  <a:schemeClr val="bg1"/>
                </a:solidFill>
              </a:rPr>
              <a:t>июля 1944 года, не смотря на мощный заградительный огонь артиллерии противника, танкисты ворвались в город на предельной скорости. Уничтожая врага огнём и гусеницами, рота обратила врага в бегство и овладела перекрёстком шоссейных дорог </a:t>
            </a:r>
            <a:r>
              <a:rPr lang="ru-RU" sz="2200" dirty="0" err="1">
                <a:solidFill>
                  <a:schemeClr val="bg1"/>
                </a:solidFill>
              </a:rPr>
              <a:t>Лиепна</a:t>
            </a:r>
            <a:r>
              <a:rPr lang="ru-RU" sz="2200" dirty="0">
                <a:solidFill>
                  <a:schemeClr val="bg1"/>
                </a:solidFill>
              </a:rPr>
              <a:t> - Алуксне (Латвия). Достигнув района артиллерийских позиций противника, лейтенант </a:t>
            </a:r>
            <a:r>
              <a:rPr lang="ru-RU" sz="2200" dirty="0" err="1">
                <a:solidFill>
                  <a:schemeClr val="bg1"/>
                </a:solidFill>
              </a:rPr>
              <a:t>Луговцев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smtClean="0">
                <a:solidFill>
                  <a:schemeClr val="bg1"/>
                </a:solidFill>
              </a:rPr>
              <a:t>Николай Иванович вступил </a:t>
            </a:r>
            <a:r>
              <a:rPr lang="ru-RU" sz="2200" dirty="0">
                <a:solidFill>
                  <a:schemeClr val="bg1"/>
                </a:solidFill>
              </a:rPr>
              <a:t>в бой, в ходе которого его танк был подожжён тяжёлым снарядом. Находясь в горящем танке, офицер продолжал уничтожать противника, перешедшего в контратаку. После того как закончились боеприпасы, лейтенант </a:t>
            </a:r>
            <a:r>
              <a:rPr lang="ru-RU" sz="2200" dirty="0" err="1">
                <a:solidFill>
                  <a:schemeClr val="bg1"/>
                </a:solidFill>
              </a:rPr>
              <a:t>Луговцев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smtClean="0">
                <a:solidFill>
                  <a:schemeClr val="bg1"/>
                </a:solidFill>
              </a:rPr>
              <a:t>в </a:t>
            </a:r>
            <a:r>
              <a:rPr lang="ru-RU" sz="2200" dirty="0">
                <a:solidFill>
                  <a:schemeClr val="bg1"/>
                </a:solidFill>
              </a:rPr>
              <a:t>горящем обмундировании и с пистолетом в руке выскочил из танка и в упор расстрелял немецкого офицера и 3 солдат и сам погиб в этом бою. Танковая рота под его командованием уничтожила 15 орудий, 18 автомашин и тягачей, более 200 солдат и офицеров противника.</a:t>
            </a:r>
          </a:p>
        </p:txBody>
      </p:sp>
    </p:spTree>
    <p:extLst>
      <p:ext uri="{BB962C8B-B14F-4D97-AF65-F5344CB8AC3E}">
        <p14:creationId xmlns="" xmlns:p14="http://schemas.microsoft.com/office/powerpoint/2010/main" val="42321339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i="1" dirty="0" smtClean="0">
                <a:solidFill>
                  <a:schemeClr val="bg1"/>
                </a:solidFill>
              </a:rPr>
              <a:t>Из архива Министерства обороны СССР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200" dirty="0" smtClean="0"/>
              <a:t>Наградной лист:</a:t>
            </a:r>
          </a:p>
          <a:p>
            <a:pPr>
              <a:buNone/>
            </a:pPr>
            <a:r>
              <a:rPr lang="ru-RU" sz="3200" dirty="0" smtClean="0"/>
              <a:t>     </a:t>
            </a:r>
            <a:r>
              <a:rPr lang="ru-RU" sz="3200" dirty="0" smtClean="0">
                <a:solidFill>
                  <a:srgbClr val="FF0000"/>
                </a:solidFill>
              </a:rPr>
              <a:t>« За мужество и героизм, проявленные в боях за освобождение Прибалтики, огромный урон нанесённый противнику, Николай Иванович </a:t>
            </a:r>
            <a:r>
              <a:rPr lang="ru-RU" sz="3200" dirty="0" err="1" smtClean="0">
                <a:solidFill>
                  <a:srgbClr val="FF0000"/>
                </a:solidFill>
              </a:rPr>
              <a:t>Луговцев</a:t>
            </a:r>
            <a:r>
              <a:rPr lang="ru-RU" sz="3200" dirty="0" smtClean="0">
                <a:solidFill>
                  <a:srgbClr val="FF0000"/>
                </a:solidFill>
              </a:rPr>
              <a:t> достоин посмертного присвоения звания Героя Советского Союза»</a:t>
            </a:r>
          </a:p>
          <a:p>
            <a:pPr algn="r">
              <a:buNone/>
            </a:pPr>
            <a:r>
              <a:rPr lang="ru-RU" sz="3200" dirty="0" smtClean="0"/>
              <a:t>         </a:t>
            </a:r>
            <a:r>
              <a:rPr lang="ru-RU" dirty="0" smtClean="0"/>
              <a:t>Командир 12-танковой бригады,    </a:t>
            </a:r>
          </a:p>
          <a:p>
            <a:pPr algn="r">
              <a:buNone/>
            </a:pPr>
            <a:r>
              <a:rPr lang="ru-RU" dirty="0" smtClean="0"/>
              <a:t> гвардии подполковник Савочкин.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/>
          <a:lstStyle/>
          <a:p>
            <a:r>
              <a:rPr lang="ru-RU" dirty="0" smtClean="0"/>
              <a:t>                   Награда героя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8992" y="1214422"/>
            <a:ext cx="5257808" cy="52864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Указом Президиума Верховного Совета СССР от 24 марта 1945 года за мужество, отвагу и героизм, проявленные на фронте в борьбе с немецко-фашистскими захватчиками лейтенанту </a:t>
            </a:r>
            <a:r>
              <a:rPr lang="ru-RU" b="1" dirty="0" err="1" smtClean="0">
                <a:solidFill>
                  <a:srgbClr val="C00000"/>
                </a:solidFill>
              </a:rPr>
              <a:t>Луговцеву</a:t>
            </a:r>
            <a:r>
              <a:rPr lang="ru-RU" b="1" dirty="0" smtClean="0">
                <a:solidFill>
                  <a:srgbClr val="C00000"/>
                </a:solidFill>
              </a:rPr>
              <a:t> Николаю Ивановичу присвоено звание Героя Советского Союза (посмертно).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Picture 2" descr="C:\Users\comp\Desktop\Downloads\inde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1071546"/>
            <a:ext cx="3410257" cy="50720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358273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515</TotalTime>
  <Words>661</Words>
  <Application>Microsoft Office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Слайд 1</vt:lpstr>
      <vt:lpstr>Слайд 2</vt:lpstr>
      <vt:lpstr> Луговцев Николай Иванович 26.08.1917 - 29.07.1944 Герой Советского Союза </vt:lpstr>
      <vt:lpstr>                       Трудное детство</vt:lpstr>
      <vt:lpstr>Солдатская служба</vt:lpstr>
      <vt:lpstr>                 Перед боем</vt:lpstr>
      <vt:lpstr>…На рассвете</vt:lpstr>
      <vt:lpstr>Из архива Министерства обороны СССР</vt:lpstr>
      <vt:lpstr>                   Награда героя</vt:lpstr>
      <vt:lpstr>Слайд 10</vt:lpstr>
      <vt:lpstr>Память жива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Герои-Земляки</dc:title>
  <dc:creator>comp</dc:creator>
  <cp:lastModifiedBy>1</cp:lastModifiedBy>
  <cp:revision>35</cp:revision>
  <dcterms:created xsi:type="dcterms:W3CDTF">2015-04-09T15:30:05Z</dcterms:created>
  <dcterms:modified xsi:type="dcterms:W3CDTF">2015-04-15T18:07:02Z</dcterms:modified>
</cp:coreProperties>
</file>