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73" r:id="rId3"/>
    <p:sldId id="270" r:id="rId4"/>
    <p:sldId id="257" r:id="rId5"/>
    <p:sldId id="271" r:id="rId6"/>
    <p:sldId id="274" r:id="rId7"/>
    <p:sldId id="275" r:id="rId8"/>
    <p:sldId id="276" r:id="rId9"/>
    <p:sldId id="278" r:id="rId10"/>
    <p:sldId id="258" r:id="rId11"/>
    <p:sldId id="259" r:id="rId12"/>
    <p:sldId id="260" r:id="rId13"/>
    <p:sldId id="261" r:id="rId14"/>
    <p:sldId id="262" r:id="rId15"/>
    <p:sldId id="263" r:id="rId16"/>
    <p:sldId id="264" r:id="rId17"/>
    <p:sldId id="265" r:id="rId18"/>
    <p:sldId id="266" r:id="rId19"/>
    <p:sldId id="267" r:id="rId20"/>
    <p:sldId id="268" r:id="rId21"/>
    <p:sldId id="272" r:id="rId22"/>
    <p:sldId id="277" r:id="rId23"/>
    <p:sldId id="269"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3" d="100"/>
          <a:sy n="93" d="100"/>
        </p:scale>
        <p:origin x="-912"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CC6D2AA8-EE2D-46BF-9004-B3586AB1693F}" type="datetimeFigureOut">
              <a:rPr lang="ru-RU"/>
              <a:pPr>
                <a:defRPr/>
              </a:pPr>
              <a:t>12.04.2015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CCEE1F1-55DF-4F66-96BF-500B2C6BDC99}"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Образ слайда 1"/>
          <p:cNvSpPr>
            <a:spLocks noGrp="1" noRot="1" noChangeAspect="1"/>
          </p:cNvSpPr>
          <p:nvPr>
            <p:ph type="sldImg"/>
          </p:nvPr>
        </p:nvSpPr>
        <p:spPr bwMode="auto">
          <a:noFill/>
          <a:ln>
            <a:solidFill>
              <a:srgbClr val="000000"/>
            </a:solidFill>
            <a:miter lim="800000"/>
            <a:headEnd/>
            <a:tailEnd/>
          </a:ln>
        </p:spPr>
      </p:sp>
      <p:sp>
        <p:nvSpPr>
          <p:cNvPr id="2560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8435"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B32F74A-E607-4385-9053-40EB0BA28DF2}" type="slidenum">
              <a:rPr lang="ru-RU"/>
              <a:pPr fontAlgn="base">
                <a:spcBef>
                  <a:spcPct val="0"/>
                </a:spcBef>
                <a:spcAft>
                  <a:spcPct val="0"/>
                </a:spcAft>
                <a:defRPr/>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4"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Заголовок 11"/>
          <p:cNvSpPr>
            <a:spLocks noGrp="1"/>
          </p:cNvSpPr>
          <p:nvPr>
            <p:ph type="ctrTitle"/>
          </p:nvPr>
        </p:nvSpPr>
        <p:spPr>
          <a:xfrm>
            <a:off x="3366868" y="533400"/>
            <a:ext cx="5105400" cy="2868168"/>
          </a:xfrm>
        </p:spPr>
        <p:txBody>
          <a:bodyPr>
            <a:noAutofit/>
          </a:bodyPr>
          <a:lstStyle>
            <a:lvl1pPr algn="r">
              <a:defRPr sz="4200" b="1"/>
            </a:lvl1pPr>
            <a:extLst/>
          </a:lstStyle>
          <a:p>
            <a:r>
              <a:rPr lang="ru-RU" smtClean="0"/>
              <a:t>Образец заголовка</a:t>
            </a:r>
            <a:endParaRPr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09DCF74B-64E2-47FD-8ECF-D1F4D4FB0E5F}" type="datetimeFigureOut">
              <a:rPr lang="ru-RU"/>
              <a:pPr>
                <a:defRPr/>
              </a:pPr>
              <a:t>12.04.2015</a:t>
            </a:fld>
            <a:endParaRPr lang="ru-RU"/>
          </a:p>
        </p:txBody>
      </p:sp>
      <p:sp>
        <p:nvSpPr>
          <p:cNvPr id="7" name="Нижний колонтитул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ru-RU"/>
          </a:p>
        </p:txBody>
      </p:sp>
      <p:sp>
        <p:nvSpPr>
          <p:cNvPr id="8" name="Номер слайда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A53A007E-5FE8-431C-97EA-54CA2D3B362E}"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7A192716-E1F3-46AE-936E-5DFBF4AD115A}" type="datetimeFigureOut">
              <a:rPr lang="ru-RU"/>
              <a:pPr>
                <a:defRPr/>
              </a:pPr>
              <a:t>12.04.2015</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D5DA0947-B7FF-47F8-9C61-CBDC427FD1E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243388" y="6557963"/>
            <a:ext cx="2001837" cy="227012"/>
          </a:xfrm>
        </p:spPr>
        <p:txBody>
          <a:bodyPr/>
          <a:lstStyle>
            <a:lvl1pPr>
              <a:defRPr/>
            </a:lvl1pPr>
            <a:extLst/>
          </a:lstStyle>
          <a:p>
            <a:pPr>
              <a:defRPr/>
            </a:pPr>
            <a:fld id="{FDE90E24-20A9-4D87-9D27-89CF5AE37FF0}" type="datetimeFigureOut">
              <a:rPr lang="ru-RU"/>
              <a:pPr>
                <a:defRPr/>
              </a:pPr>
              <a:t>12.04.2015</a:t>
            </a:fld>
            <a:endParaRPr lang="ru-RU"/>
          </a:p>
        </p:txBody>
      </p:sp>
      <p:sp>
        <p:nvSpPr>
          <p:cNvPr id="5" name="Нижний колонтитул 4"/>
          <p:cNvSpPr>
            <a:spLocks noGrp="1"/>
          </p:cNvSpPr>
          <p:nvPr>
            <p:ph type="ftr" sz="quarter" idx="11"/>
          </p:nvPr>
        </p:nvSpPr>
        <p:spPr>
          <a:xfrm>
            <a:off x="457200" y="6556375"/>
            <a:ext cx="3657600" cy="228600"/>
          </a:xfrm>
        </p:spPr>
        <p:txBody>
          <a:bodyPr/>
          <a:lstStyle>
            <a:lvl1pPr>
              <a:defRPr/>
            </a:lvl1pPr>
            <a:extLst/>
          </a:lstStyle>
          <a:p>
            <a:pPr>
              <a:defRPr/>
            </a:pPr>
            <a:endParaRPr lang="ru-RU"/>
          </a:p>
        </p:txBody>
      </p:sp>
      <p:sp>
        <p:nvSpPr>
          <p:cNvPr id="6" name="Номер слайда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235AAF2F-671C-492B-8882-D9090DB1BDC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Объект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7BDAEF6F-E3B9-4D94-A706-23AA02517E9C}" type="datetimeFigureOut">
              <a:rPr lang="ru-RU"/>
              <a:pPr>
                <a:defRPr/>
              </a:pPr>
              <a:t>12.04.2015</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0656C685-30FA-455E-84E9-8FDD264DDF6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anchor="t"/>
          <a:lstStyle>
            <a:lvl1pPr algn="r">
              <a:buNone/>
              <a:defRPr sz="4200" b="1" cap="all"/>
            </a:lvl1pPr>
            <a:extLst/>
          </a:lstStyle>
          <a:p>
            <a:r>
              <a:rPr lang="ru-RU" smtClean="0"/>
              <a:t>Образец заголовка</a:t>
            </a:r>
            <a:endParaRPr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4" name="Дата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45015D66-A707-444D-A40E-0EA559AF1090}" type="datetimeFigureOut">
              <a:rPr lang="ru-RU"/>
              <a:pPr>
                <a:defRPr/>
              </a:pPr>
              <a:t>12.04.2015</a:t>
            </a:fld>
            <a:endParaRPr lang="ru-RU"/>
          </a:p>
        </p:txBody>
      </p:sp>
      <p:sp>
        <p:nvSpPr>
          <p:cNvPr id="5" name="Нижний колонтитул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ru-RU"/>
          </a:p>
        </p:txBody>
      </p:sp>
      <p:sp>
        <p:nvSpPr>
          <p:cNvPr id="6" name="Номер слайда 5"/>
          <p:cNvSpPr>
            <a:spLocks noGrp="1"/>
          </p:cNvSpPr>
          <p:nvPr>
            <p:ph type="sldNum" sz="quarter" idx="12"/>
          </p:nvPr>
        </p:nvSpPr>
        <p:spPr>
          <a:xfrm>
            <a:off x="6734175" y="6554788"/>
            <a:ext cx="587375" cy="228600"/>
          </a:xfrm>
        </p:spPr>
        <p:txBody>
          <a:bodyPr/>
          <a:lstStyle>
            <a:lvl1pPr>
              <a:defRPr/>
            </a:lvl1pPr>
            <a:extLst/>
          </a:lstStyle>
          <a:p>
            <a:pPr>
              <a:defRPr/>
            </a:pPr>
            <a:fld id="{B827CDEC-2BC0-4860-9979-7095B83617A5}"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Объект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46C4AD36-E490-42C3-A4BA-09D0D54BB1B6}" type="datetimeFigureOut">
              <a:rPr lang="ru-RU"/>
              <a:pPr>
                <a:defRPr/>
              </a:pPr>
              <a:t>12.04.2015</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31E08220-DCD4-4646-BA01-19DA8A416E2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Объект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Объект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6"/>
          <p:cNvSpPr>
            <a:spLocks noGrp="1"/>
          </p:cNvSpPr>
          <p:nvPr>
            <p:ph type="dt" sz="half" idx="10"/>
          </p:nvPr>
        </p:nvSpPr>
        <p:spPr/>
        <p:txBody>
          <a:bodyPr/>
          <a:lstStyle>
            <a:lvl1pPr>
              <a:defRPr/>
            </a:lvl1pPr>
          </a:lstStyle>
          <a:p>
            <a:pPr>
              <a:defRPr/>
            </a:pPr>
            <a:fld id="{54A8DD88-1244-483C-A4BA-1FCA7DEA40DB}" type="datetimeFigureOut">
              <a:rPr lang="ru-RU"/>
              <a:pPr>
                <a:defRPr/>
              </a:pPr>
              <a:t>12.04.2015</a:t>
            </a:fld>
            <a:endParaRPr lang="ru-RU"/>
          </a:p>
        </p:txBody>
      </p:sp>
      <p:sp>
        <p:nvSpPr>
          <p:cNvPr id="8" name="Нижний колонтитул 3"/>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D8B499C6-FC70-44C7-A7CD-F3715B4279CC}"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Дата 26"/>
          <p:cNvSpPr>
            <a:spLocks noGrp="1"/>
          </p:cNvSpPr>
          <p:nvPr>
            <p:ph type="dt" sz="half" idx="10"/>
          </p:nvPr>
        </p:nvSpPr>
        <p:spPr/>
        <p:txBody>
          <a:bodyPr/>
          <a:lstStyle>
            <a:lvl1pPr>
              <a:defRPr/>
            </a:lvl1pPr>
          </a:lstStyle>
          <a:p>
            <a:pPr>
              <a:defRPr/>
            </a:pPr>
            <a:fld id="{72BAFE7F-F254-40BB-AC67-887BFBCB5ADF}" type="datetimeFigureOut">
              <a:rPr lang="ru-RU"/>
              <a:pPr>
                <a:defRPr/>
              </a:pPr>
              <a:t>12.04.2015</a:t>
            </a:fld>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15"/>
          <p:cNvSpPr>
            <a:spLocks noGrp="1"/>
          </p:cNvSpPr>
          <p:nvPr>
            <p:ph type="sldNum" sz="quarter" idx="12"/>
          </p:nvPr>
        </p:nvSpPr>
        <p:spPr/>
        <p:txBody>
          <a:bodyPr/>
          <a:lstStyle>
            <a:lvl1pPr>
              <a:defRPr/>
            </a:lvl1pPr>
          </a:lstStyle>
          <a:p>
            <a:pPr>
              <a:defRPr/>
            </a:pPr>
            <a:fld id="{E16B5E74-DAB3-4118-9C60-087FE168574D}"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6"/>
          <p:cNvSpPr>
            <a:spLocks noGrp="1"/>
          </p:cNvSpPr>
          <p:nvPr>
            <p:ph type="dt" sz="half" idx="10"/>
          </p:nvPr>
        </p:nvSpPr>
        <p:spPr/>
        <p:txBody>
          <a:bodyPr/>
          <a:lstStyle>
            <a:lvl1pPr>
              <a:defRPr/>
            </a:lvl1pPr>
          </a:lstStyle>
          <a:p>
            <a:pPr>
              <a:defRPr/>
            </a:pPr>
            <a:fld id="{44AF0B30-5D7C-4EAD-B78B-E1B8E44AD944}" type="datetimeFigureOut">
              <a:rPr lang="ru-RU"/>
              <a:pPr>
                <a:defRPr/>
              </a:pPr>
              <a:t>12.04.2015</a:t>
            </a:fld>
            <a:endParaRPr lang="ru-RU"/>
          </a:p>
        </p:txBody>
      </p:sp>
      <p:sp>
        <p:nvSpPr>
          <p:cNvPr id="3" name="Нижний колонтитул 3"/>
          <p:cNvSpPr>
            <a:spLocks noGrp="1"/>
          </p:cNvSpPr>
          <p:nvPr>
            <p:ph type="ftr" sz="quarter" idx="11"/>
          </p:nvPr>
        </p:nvSpPr>
        <p:spPr/>
        <p:txBody>
          <a:bodyPr/>
          <a:lstStyle>
            <a:lvl1pPr>
              <a:defRPr/>
            </a:lvl1pPr>
          </a:lstStyle>
          <a:p>
            <a:pPr>
              <a:defRPr/>
            </a:pPr>
            <a:endParaRPr lang="ru-RU"/>
          </a:p>
        </p:txBody>
      </p:sp>
      <p:sp>
        <p:nvSpPr>
          <p:cNvPr id="4" name="Номер слайда 15"/>
          <p:cNvSpPr>
            <a:spLocks noGrp="1"/>
          </p:cNvSpPr>
          <p:nvPr>
            <p:ph type="sldNum" sz="quarter" idx="12"/>
          </p:nvPr>
        </p:nvSpPr>
        <p:spPr/>
        <p:txBody>
          <a:bodyPr/>
          <a:lstStyle>
            <a:lvl1pPr>
              <a:defRPr/>
            </a:lvl1pPr>
          </a:lstStyle>
          <a:p>
            <a:pPr>
              <a:defRPr/>
            </a:pPr>
            <a:fld id="{E0410D6E-3752-4ED7-9BDA-CCBF2BADF87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u-RU" smtClean="0"/>
              <a:t>Образец заголовка</a:t>
            </a:r>
            <a:endParaRPr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Объект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90D2C99A-E860-4851-9AB7-3B3423D5A8A9}" type="datetimeFigureOut">
              <a:rPr lang="ru-RU"/>
              <a:pPr>
                <a:defRPr/>
              </a:pPr>
              <a:t>12.04.2015</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72C9AD61-3307-40A6-82CA-EF023101078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5" name="Прямоугольник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Прямоугольник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u-RU" smtClean="0"/>
              <a:t>Образец заголовка</a:t>
            </a:r>
            <a:endParaRPr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7" name="Дата 4"/>
          <p:cNvSpPr>
            <a:spLocks noGrp="1"/>
          </p:cNvSpPr>
          <p:nvPr>
            <p:ph type="dt" sz="half" idx="10"/>
          </p:nvPr>
        </p:nvSpPr>
        <p:spPr/>
        <p:txBody>
          <a:bodyPr/>
          <a:lstStyle>
            <a:lvl1pPr>
              <a:defRPr/>
            </a:lvl1pPr>
            <a:extLst/>
          </a:lstStyle>
          <a:p>
            <a:pPr>
              <a:defRPr/>
            </a:pPr>
            <a:fld id="{ABDB1DB1-FAED-45D4-9FB8-C26976BB66F7}" type="datetimeFigureOut">
              <a:rPr lang="ru-RU"/>
              <a:pPr>
                <a:defRPr/>
              </a:pPr>
              <a:t>12.04.2015</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5FA00946-2A14-471F-A2A1-6F0E60E97995}"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Заголовок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u-RU" smtClean="0"/>
              <a:t>Образец заголовка</a:t>
            </a:r>
            <a:endParaRPr lang="en-US"/>
          </a:p>
        </p:txBody>
      </p:sp>
      <p:sp>
        <p:nvSpPr>
          <p:cNvPr id="1030" name="Текст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7" name="Дата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defRPr>
            </a:lvl1pPr>
            <a:extLst/>
          </a:lstStyle>
          <a:p>
            <a:pPr>
              <a:defRPr/>
            </a:pPr>
            <a:fld id="{EC9DE457-4DF4-406E-830D-1AC9E5761459}" type="datetimeFigureOut">
              <a:rPr lang="ru-RU"/>
              <a:pPr>
                <a:defRPr/>
              </a:pPr>
              <a:t>12.04.2015</a:t>
            </a:fld>
            <a:endParaRPr lang="ru-RU"/>
          </a:p>
        </p:txBody>
      </p:sp>
      <p:sp>
        <p:nvSpPr>
          <p:cNvPr id="4" name="Нижний колонтитул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defRPr>
            </a:lvl1pPr>
            <a:extLst/>
          </a:lstStyle>
          <a:p>
            <a:pPr>
              <a:defRPr/>
            </a:pPr>
            <a:endParaRPr lang="ru-RU"/>
          </a:p>
        </p:txBody>
      </p:sp>
      <p:sp>
        <p:nvSpPr>
          <p:cNvPr id="16" name="Номер слайда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defRPr>
            </a:lvl1pPr>
            <a:extLst/>
          </a:lstStyle>
          <a:p>
            <a:pPr>
              <a:defRPr/>
            </a:pPr>
            <a:fld id="{B31D4D8D-D33C-4D72-86CC-7575344FC20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67" r:id="rId7"/>
    <p:sldLayoutId id="2147483666" r:id="rId8"/>
    <p:sldLayoutId id="2147483674" r:id="rId9"/>
    <p:sldLayoutId id="2147483665" r:id="rId10"/>
    <p:sldLayoutId id="2147483675"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sz="20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65572" cy="2103512"/>
          </a:xfrm>
        </p:spPr>
        <p:txBody>
          <a:bodyPr/>
          <a:lstStyle/>
          <a:p>
            <a:pPr eaLnBrk="1" fontAlgn="auto" hangingPunct="1">
              <a:spcAft>
                <a:spcPts val="0"/>
              </a:spcAft>
              <a:defRPr/>
            </a:pPr>
            <a:r>
              <a:rPr lang="ru-RU" dirty="0" smtClean="0"/>
              <a:t>Проектная работа на тему:</a:t>
            </a:r>
            <a:endParaRPr lang="ru-RU" dirty="0"/>
          </a:p>
        </p:txBody>
      </p:sp>
      <p:sp>
        <p:nvSpPr>
          <p:cNvPr id="14338" name="Подзаголовок 2"/>
          <p:cNvSpPr>
            <a:spLocks noGrp="1"/>
          </p:cNvSpPr>
          <p:nvPr>
            <p:ph type="subTitle" idx="1"/>
          </p:nvPr>
        </p:nvSpPr>
        <p:spPr>
          <a:xfrm>
            <a:off x="3354388" y="3540125"/>
            <a:ext cx="5114925" cy="1101725"/>
          </a:xfrm>
        </p:spPr>
        <p:txBody>
          <a:bodyPr/>
          <a:lstStyle/>
          <a:p>
            <a:pPr algn="ctr" eaLnBrk="1" hangingPunct="1">
              <a:lnSpc>
                <a:spcPct val="80000"/>
              </a:lnSpc>
            </a:pPr>
            <a:r>
              <a:rPr lang="ru-RU" sz="1600" b="1" smtClean="0">
                <a:solidFill>
                  <a:schemeClr val="tx1"/>
                </a:solidFill>
              </a:rPr>
              <a:t>«10 тувинских девушек-санитаро</a:t>
            </a:r>
            <a:r>
              <a:rPr lang="ru-RU" sz="1600" b="1" smtClean="0">
                <a:solidFill>
                  <a:schemeClr val="tx1"/>
                </a:solidFill>
                <a:latin typeface="Arial" charset="0"/>
              </a:rPr>
              <a:t>к</a:t>
            </a:r>
            <a:r>
              <a:rPr lang="ru-RU" sz="1600" b="1" smtClean="0">
                <a:solidFill>
                  <a:schemeClr val="tx1"/>
                </a:solidFill>
              </a:rPr>
              <a:t>»</a:t>
            </a:r>
            <a:endParaRPr lang="ru-RU" sz="1600" b="1" smtClean="0">
              <a:solidFill>
                <a:schemeClr val="tx1"/>
              </a:solidFill>
              <a:latin typeface="Arial" charset="0"/>
            </a:endParaRPr>
          </a:p>
          <a:p>
            <a:pPr algn="ctr" eaLnBrk="1" hangingPunct="1">
              <a:lnSpc>
                <a:spcPct val="80000"/>
              </a:lnSpc>
            </a:pPr>
            <a:endParaRPr lang="ru-RU" sz="1600" b="1" smtClean="0">
              <a:solidFill>
                <a:schemeClr val="tx1"/>
              </a:solidFill>
              <a:latin typeface="Arial" charset="0"/>
            </a:endParaRPr>
          </a:p>
          <a:p>
            <a:pPr algn="ctr" eaLnBrk="1" hangingPunct="1">
              <a:lnSpc>
                <a:spcPct val="80000"/>
              </a:lnSpc>
            </a:pPr>
            <a:r>
              <a:rPr lang="ru-RU" sz="1600" b="1" smtClean="0">
                <a:solidFill>
                  <a:schemeClr val="tx1"/>
                </a:solidFill>
                <a:latin typeface="Arial" charset="0"/>
              </a:rPr>
              <a:t>Выполнил: ученик 4 класса Монгуш Найыр </a:t>
            </a:r>
          </a:p>
          <a:p>
            <a:pPr algn="ctr" eaLnBrk="1" hangingPunct="1">
              <a:lnSpc>
                <a:spcPct val="80000"/>
              </a:lnSpc>
            </a:pPr>
            <a:r>
              <a:rPr lang="ru-RU" sz="1600" b="1" smtClean="0">
                <a:solidFill>
                  <a:schemeClr val="tx1"/>
                </a:solidFill>
                <a:latin typeface="Arial" charset="0"/>
              </a:rPr>
              <a:t>Руководитель:Кара-Монгуш Л.Б. </a:t>
            </a:r>
          </a:p>
          <a:p>
            <a:pPr algn="ctr" eaLnBrk="1" hangingPunct="1">
              <a:lnSpc>
                <a:spcPct val="80000"/>
              </a:lnSpc>
            </a:pPr>
            <a:endParaRPr lang="ru-RU" sz="1600" b="1" smtClean="0">
              <a:solidFill>
                <a:schemeClr val="tx1"/>
              </a:solidFill>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7239000" cy="1575048"/>
          </a:xfrm>
        </p:spPr>
        <p:txBody>
          <a:bodyPr>
            <a:normAutofit fontScale="90000"/>
          </a:bodyPr>
          <a:lstStyle/>
          <a:p>
            <a:pPr algn="ctr" eaLnBrk="1" fontAlgn="auto" hangingPunct="1">
              <a:spcAft>
                <a:spcPts val="0"/>
              </a:spcAft>
              <a:defRPr/>
            </a:pPr>
            <a:r>
              <a:rPr lang="ru-RU" dirty="0" smtClean="0"/>
              <a:t>Краткая автобиография десяти тувинских девушек – санитарок:</a:t>
            </a:r>
            <a:endParaRPr lang="ru-RU" dirty="0"/>
          </a:p>
        </p:txBody>
      </p:sp>
      <p:sp>
        <p:nvSpPr>
          <p:cNvPr id="3" name="Объект 2"/>
          <p:cNvSpPr>
            <a:spLocks noGrp="1"/>
          </p:cNvSpPr>
          <p:nvPr>
            <p:ph idx="1"/>
          </p:nvPr>
        </p:nvSpPr>
        <p:spPr>
          <a:xfrm>
            <a:off x="468313" y="2349500"/>
            <a:ext cx="7239000" cy="3475038"/>
          </a:xfrm>
        </p:spPr>
        <p:txBody>
          <a:bodyPr>
            <a:noAutofit/>
          </a:bodyPr>
          <a:lstStyle/>
          <a:p>
            <a:pPr marL="514350" indent="-514350" eaLnBrk="1" fontAlgn="auto" hangingPunct="1">
              <a:spcAft>
                <a:spcPts val="0"/>
              </a:spcAft>
              <a:buFont typeface="Wingdings 2"/>
              <a:buAutoNum type="arabicPeriod"/>
              <a:defRPr/>
            </a:pPr>
            <a:r>
              <a:rPr lang="ru-RU" dirty="0" err="1" smtClean="0">
                <a:solidFill>
                  <a:srgbClr val="0070C0"/>
                </a:solidFill>
              </a:rPr>
              <a:t>Норжун</a:t>
            </a:r>
            <a:r>
              <a:rPr lang="ru-RU" dirty="0" smtClean="0">
                <a:solidFill>
                  <a:srgbClr val="0070C0"/>
                </a:solidFill>
              </a:rPr>
              <a:t> </a:t>
            </a:r>
            <a:r>
              <a:rPr lang="ru-RU" dirty="0" err="1" smtClean="0">
                <a:solidFill>
                  <a:srgbClr val="0070C0"/>
                </a:solidFill>
              </a:rPr>
              <a:t>Кыргыс</a:t>
            </a:r>
            <a:r>
              <a:rPr lang="ru-RU" dirty="0" smtClean="0">
                <a:solidFill>
                  <a:srgbClr val="0070C0"/>
                </a:solidFill>
              </a:rPr>
              <a:t>	 6. </a:t>
            </a:r>
            <a:r>
              <a:rPr lang="ru-RU" dirty="0" err="1" smtClean="0">
                <a:solidFill>
                  <a:srgbClr val="0070C0"/>
                </a:solidFill>
              </a:rPr>
              <a:t>Амаа</a:t>
            </a:r>
            <a:r>
              <a:rPr lang="ru-RU" dirty="0" smtClean="0">
                <a:solidFill>
                  <a:srgbClr val="0070C0"/>
                </a:solidFill>
              </a:rPr>
              <a:t> </a:t>
            </a:r>
            <a:r>
              <a:rPr lang="ru-RU" dirty="0" err="1" smtClean="0">
                <a:solidFill>
                  <a:srgbClr val="0070C0"/>
                </a:solidFill>
              </a:rPr>
              <a:t>Монгуш</a:t>
            </a:r>
            <a:endParaRPr lang="ru-RU" dirty="0" smtClean="0">
              <a:solidFill>
                <a:srgbClr val="0070C0"/>
              </a:solidFill>
            </a:endParaRPr>
          </a:p>
          <a:p>
            <a:pPr marL="514350" indent="-514350" eaLnBrk="1" fontAlgn="auto" hangingPunct="1">
              <a:spcAft>
                <a:spcPts val="0"/>
              </a:spcAft>
              <a:buFont typeface="Wingdings 2"/>
              <a:buAutoNum type="arabicPeriod"/>
              <a:defRPr/>
            </a:pPr>
            <a:r>
              <a:rPr lang="ru-RU" dirty="0" err="1" smtClean="0">
                <a:solidFill>
                  <a:srgbClr val="0070C0"/>
                </a:solidFill>
              </a:rPr>
              <a:t>Часкал</a:t>
            </a:r>
            <a:r>
              <a:rPr lang="ru-RU" dirty="0" smtClean="0">
                <a:solidFill>
                  <a:srgbClr val="0070C0"/>
                </a:solidFill>
              </a:rPr>
              <a:t> </a:t>
            </a:r>
            <a:r>
              <a:rPr lang="ru-RU" dirty="0" err="1" smtClean="0">
                <a:solidFill>
                  <a:srgbClr val="0070C0"/>
                </a:solidFill>
              </a:rPr>
              <a:t>Сарыглар</a:t>
            </a:r>
            <a:r>
              <a:rPr lang="ru-RU" dirty="0" smtClean="0">
                <a:solidFill>
                  <a:srgbClr val="0070C0"/>
                </a:solidFill>
              </a:rPr>
              <a:t>	7. </a:t>
            </a:r>
            <a:r>
              <a:rPr lang="ru-RU" dirty="0" err="1" smtClean="0">
                <a:solidFill>
                  <a:srgbClr val="0070C0"/>
                </a:solidFill>
              </a:rPr>
              <a:t>Бичен</a:t>
            </a:r>
            <a:r>
              <a:rPr lang="ru-RU" dirty="0" smtClean="0">
                <a:solidFill>
                  <a:srgbClr val="0070C0"/>
                </a:solidFill>
              </a:rPr>
              <a:t> </a:t>
            </a:r>
            <a:r>
              <a:rPr lang="ru-RU" dirty="0" err="1" smtClean="0">
                <a:solidFill>
                  <a:srgbClr val="0070C0"/>
                </a:solidFill>
              </a:rPr>
              <a:t>Ховалыг</a:t>
            </a:r>
            <a:endParaRPr lang="ru-RU" dirty="0" smtClean="0">
              <a:solidFill>
                <a:srgbClr val="0070C0"/>
              </a:solidFill>
            </a:endParaRPr>
          </a:p>
          <a:p>
            <a:pPr marL="514350" indent="-514350" eaLnBrk="1" fontAlgn="auto" hangingPunct="1">
              <a:spcAft>
                <a:spcPts val="0"/>
              </a:spcAft>
              <a:buFont typeface="Wingdings 2"/>
              <a:buAutoNum type="arabicPeriod"/>
              <a:defRPr/>
            </a:pPr>
            <a:r>
              <a:rPr lang="ru-RU" dirty="0" err="1" smtClean="0">
                <a:solidFill>
                  <a:srgbClr val="0070C0"/>
                </a:solidFill>
              </a:rPr>
              <a:t>Сынаа</a:t>
            </a:r>
            <a:r>
              <a:rPr lang="ru-RU" dirty="0" smtClean="0">
                <a:solidFill>
                  <a:srgbClr val="0070C0"/>
                </a:solidFill>
              </a:rPr>
              <a:t> </a:t>
            </a:r>
            <a:r>
              <a:rPr lang="ru-RU" dirty="0" err="1" smtClean="0">
                <a:solidFill>
                  <a:srgbClr val="0070C0"/>
                </a:solidFill>
              </a:rPr>
              <a:t>Кыргыс</a:t>
            </a:r>
            <a:r>
              <a:rPr lang="ru-RU" dirty="0" smtClean="0">
                <a:solidFill>
                  <a:srgbClr val="0070C0"/>
                </a:solidFill>
              </a:rPr>
              <a:t> 	8. </a:t>
            </a:r>
            <a:r>
              <a:rPr lang="ru-RU" dirty="0" err="1" smtClean="0">
                <a:solidFill>
                  <a:srgbClr val="0070C0"/>
                </a:solidFill>
              </a:rPr>
              <a:t>Дарыяа</a:t>
            </a:r>
            <a:r>
              <a:rPr lang="ru-RU" dirty="0" smtClean="0">
                <a:solidFill>
                  <a:srgbClr val="0070C0"/>
                </a:solidFill>
              </a:rPr>
              <a:t> </a:t>
            </a:r>
            <a:r>
              <a:rPr lang="ru-RU" dirty="0" err="1" smtClean="0">
                <a:solidFill>
                  <a:srgbClr val="0070C0"/>
                </a:solidFill>
              </a:rPr>
              <a:t>Ховалыг</a:t>
            </a:r>
            <a:endParaRPr lang="ru-RU" dirty="0" smtClean="0">
              <a:solidFill>
                <a:srgbClr val="0070C0"/>
              </a:solidFill>
            </a:endParaRPr>
          </a:p>
          <a:p>
            <a:pPr marL="514350" indent="-514350" eaLnBrk="1" fontAlgn="auto" hangingPunct="1">
              <a:spcAft>
                <a:spcPts val="0"/>
              </a:spcAft>
              <a:buFont typeface="Wingdings 2"/>
              <a:buAutoNum type="arabicPeriod"/>
              <a:defRPr/>
            </a:pPr>
            <a:r>
              <a:rPr lang="ru-RU" dirty="0" err="1" smtClean="0">
                <a:solidFill>
                  <a:srgbClr val="0070C0"/>
                </a:solidFill>
              </a:rPr>
              <a:t>Севил</a:t>
            </a:r>
            <a:r>
              <a:rPr lang="ru-RU" dirty="0" smtClean="0">
                <a:solidFill>
                  <a:srgbClr val="0070C0"/>
                </a:solidFill>
              </a:rPr>
              <a:t> </a:t>
            </a:r>
            <a:r>
              <a:rPr lang="ru-RU" dirty="0" err="1" smtClean="0">
                <a:solidFill>
                  <a:srgbClr val="0070C0"/>
                </a:solidFill>
              </a:rPr>
              <a:t>Ооржак</a:t>
            </a:r>
            <a:r>
              <a:rPr lang="ru-RU" dirty="0" smtClean="0">
                <a:solidFill>
                  <a:srgbClr val="0070C0"/>
                </a:solidFill>
              </a:rPr>
              <a:t>		9. </a:t>
            </a:r>
            <a:r>
              <a:rPr lang="ru-RU" dirty="0" err="1" smtClean="0">
                <a:solidFill>
                  <a:srgbClr val="0070C0"/>
                </a:solidFill>
              </a:rPr>
              <a:t>Багбуужап</a:t>
            </a:r>
            <a:r>
              <a:rPr lang="ru-RU" dirty="0" smtClean="0">
                <a:solidFill>
                  <a:srgbClr val="0070C0"/>
                </a:solidFill>
              </a:rPr>
              <a:t> </a:t>
            </a:r>
            <a:r>
              <a:rPr lang="ru-RU" dirty="0" err="1" smtClean="0">
                <a:solidFill>
                  <a:srgbClr val="0070C0"/>
                </a:solidFill>
              </a:rPr>
              <a:t>Иргит</a:t>
            </a:r>
            <a:endParaRPr lang="ru-RU" dirty="0" smtClean="0">
              <a:solidFill>
                <a:srgbClr val="0070C0"/>
              </a:solidFill>
            </a:endParaRPr>
          </a:p>
          <a:p>
            <a:pPr marL="514350" indent="-514350" eaLnBrk="1" fontAlgn="auto" hangingPunct="1">
              <a:spcAft>
                <a:spcPts val="0"/>
              </a:spcAft>
              <a:buFont typeface="Wingdings 2"/>
              <a:buAutoNum type="arabicPeriod"/>
              <a:defRPr/>
            </a:pPr>
            <a:r>
              <a:rPr lang="ru-RU" dirty="0" smtClean="0">
                <a:solidFill>
                  <a:srgbClr val="0070C0"/>
                </a:solidFill>
              </a:rPr>
              <a:t>Поля </a:t>
            </a:r>
            <a:r>
              <a:rPr lang="ru-RU" dirty="0" err="1" smtClean="0">
                <a:solidFill>
                  <a:srgbClr val="0070C0"/>
                </a:solidFill>
              </a:rPr>
              <a:t>Оюн</a:t>
            </a:r>
            <a:r>
              <a:rPr lang="ru-RU" dirty="0" smtClean="0">
                <a:solidFill>
                  <a:srgbClr val="0070C0"/>
                </a:solidFill>
              </a:rPr>
              <a:t>		10. Вера </a:t>
            </a:r>
            <a:r>
              <a:rPr lang="ru-RU" dirty="0" err="1" smtClean="0">
                <a:solidFill>
                  <a:srgbClr val="0070C0"/>
                </a:solidFill>
              </a:rPr>
              <a:t>Байлак</a:t>
            </a:r>
            <a:endParaRPr lang="ru-RU" dirty="0" smtClean="0">
              <a:solidFill>
                <a:srgbClr val="0070C0"/>
              </a:solidFill>
            </a:endParaRPr>
          </a:p>
          <a:p>
            <a:pPr marL="0" indent="0" eaLnBrk="1" fontAlgn="auto" hangingPunct="1">
              <a:spcAft>
                <a:spcPts val="0"/>
              </a:spcAft>
              <a:buFont typeface="Wingdings 2"/>
              <a:buNone/>
              <a:defRPr/>
            </a:pPr>
            <a:endParaRPr lang="ru-RU" dirty="0" smtClean="0">
              <a:solidFill>
                <a:srgbClr val="0070C0"/>
              </a:solidFill>
            </a:endParaRPr>
          </a:p>
          <a:p>
            <a:pPr marL="514350" indent="-514350" eaLnBrk="1" fontAlgn="auto" hangingPunct="1">
              <a:spcAft>
                <a:spcPts val="0"/>
              </a:spcAft>
              <a:buFont typeface="Wingdings 2"/>
              <a:buAutoNum type="arabicPeriod"/>
              <a:defRPr/>
            </a:pPr>
            <a:endParaRPr lang="ru-RU" dirty="0">
              <a:solidFill>
                <a:srgbClr val="0070C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algn="ctr" eaLnBrk="1" fontAlgn="auto" hangingPunct="1">
              <a:spcAft>
                <a:spcPts val="0"/>
              </a:spcAft>
              <a:defRPr/>
            </a:pPr>
            <a:r>
              <a:rPr lang="ru-RU" dirty="0" err="1" smtClean="0"/>
              <a:t>Кыргыс</a:t>
            </a:r>
            <a:r>
              <a:rPr lang="ru-RU" dirty="0" smtClean="0"/>
              <a:t> </a:t>
            </a:r>
            <a:r>
              <a:rPr lang="ru-RU" dirty="0" err="1" smtClean="0"/>
              <a:t>Норжун</a:t>
            </a:r>
            <a:endParaRPr lang="ru-RU" dirty="0"/>
          </a:p>
        </p:txBody>
      </p:sp>
      <p:pic>
        <p:nvPicPr>
          <p:cNvPr id="24578" name="Объект 3"/>
          <p:cNvPicPr>
            <a:picLocks noGrp="1" noChangeAspect="1"/>
          </p:cNvPicPr>
          <p:nvPr>
            <p:ph idx="1"/>
          </p:nvPr>
        </p:nvPicPr>
        <p:blipFill>
          <a:blip r:embed="rId3"/>
          <a:srcRect/>
          <a:stretch>
            <a:fillRect/>
          </a:stretch>
        </p:blipFill>
        <p:spPr>
          <a:xfrm>
            <a:off x="250825" y="1916113"/>
            <a:ext cx="2952750" cy="4537075"/>
          </a:xfrm>
        </p:spPr>
      </p:pic>
      <p:sp>
        <p:nvSpPr>
          <p:cNvPr id="24579" name="TextBox 4"/>
          <p:cNvSpPr txBox="1">
            <a:spLocks noChangeArrowheads="1"/>
          </p:cNvSpPr>
          <p:nvPr/>
        </p:nvSpPr>
        <p:spPr bwMode="auto">
          <a:xfrm>
            <a:off x="3203575" y="1779588"/>
            <a:ext cx="4752975" cy="5078412"/>
          </a:xfrm>
          <a:prstGeom prst="rect">
            <a:avLst/>
          </a:prstGeom>
          <a:noFill/>
          <a:ln w="9525">
            <a:noFill/>
            <a:miter lim="800000"/>
            <a:headEnd/>
            <a:tailEnd/>
          </a:ln>
        </p:spPr>
        <p:txBody>
          <a:bodyPr>
            <a:spAutoFit/>
          </a:bodyPr>
          <a:lstStyle/>
          <a:p>
            <a:pPr algn="just"/>
            <a:r>
              <a:rPr lang="ru-RU">
                <a:solidFill>
                  <a:srgbClr val="7030A0"/>
                </a:solidFill>
                <a:latin typeface="Trebuchet MS" pitchFamily="34" charset="0"/>
              </a:rPr>
              <a:t>	Норжун родилась в 1923 году в местечке Урбун Кашпал Чаа-Хольского кожууна.</a:t>
            </a:r>
          </a:p>
          <a:p>
            <a:pPr algn="just"/>
            <a:r>
              <a:rPr lang="ru-RU">
                <a:solidFill>
                  <a:srgbClr val="7030A0"/>
                </a:solidFill>
                <a:latin typeface="Trebuchet MS" pitchFamily="34" charset="0"/>
              </a:rPr>
              <a:t>	В 1940 году её избрали секретарем в Урбунском сумоне. Работала в комиссии по сбору помощи доблестной Красной Армии. В 1943 году работала в радио комитете отдела связи и подала заявление в ополчение, выучилась на военного санинструктора.</a:t>
            </a:r>
          </a:p>
          <a:p>
            <a:pPr algn="just"/>
            <a:r>
              <a:rPr lang="ru-RU">
                <a:solidFill>
                  <a:srgbClr val="7030A0"/>
                </a:solidFill>
                <a:latin typeface="Trebuchet MS" pitchFamily="34" charset="0"/>
              </a:rPr>
              <a:t>	Кыргыс Норжун показала героизм в боях при освобождении городов и сел Ровненской области Украины.</a:t>
            </a:r>
          </a:p>
          <a:p>
            <a:pPr algn="just"/>
            <a:r>
              <a:rPr lang="ru-RU">
                <a:solidFill>
                  <a:srgbClr val="7030A0"/>
                </a:solidFill>
                <a:latin typeface="Trebuchet MS" pitchFamily="34" charset="0"/>
              </a:rPr>
              <a:t>	Награждена медалью «За храбрость», Орденом Труда ТНР.</a:t>
            </a:r>
          </a:p>
          <a:p>
            <a:pPr algn="just"/>
            <a:r>
              <a:rPr lang="ru-RU">
                <a:solidFill>
                  <a:srgbClr val="7030A0"/>
                </a:solidFill>
                <a:latin typeface="Trebuchet MS" pitchFamily="34" charset="0"/>
              </a:rPr>
              <a:t>	После войны работала секретарем суда, в швейной фабрике и вышла на пенсию.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algn="ctr" eaLnBrk="1" fontAlgn="auto" hangingPunct="1">
              <a:spcAft>
                <a:spcPts val="0"/>
              </a:spcAft>
              <a:defRPr/>
            </a:pPr>
            <a:r>
              <a:rPr lang="ru-RU" dirty="0" err="1" smtClean="0"/>
              <a:t>Часкал</a:t>
            </a:r>
            <a:r>
              <a:rPr lang="ru-RU" dirty="0" smtClean="0"/>
              <a:t> </a:t>
            </a:r>
            <a:r>
              <a:rPr lang="ru-RU" dirty="0" err="1" smtClean="0"/>
              <a:t>Сарыглар</a:t>
            </a:r>
            <a:endParaRPr lang="ru-RU" dirty="0"/>
          </a:p>
        </p:txBody>
      </p:sp>
      <p:pic>
        <p:nvPicPr>
          <p:cNvPr id="26626" name="Объект 3"/>
          <p:cNvPicPr>
            <a:picLocks noGrp="1" noChangeAspect="1"/>
          </p:cNvPicPr>
          <p:nvPr>
            <p:ph idx="1"/>
          </p:nvPr>
        </p:nvPicPr>
        <p:blipFill>
          <a:blip r:embed="rId2"/>
          <a:srcRect/>
          <a:stretch>
            <a:fillRect/>
          </a:stretch>
        </p:blipFill>
        <p:spPr>
          <a:xfrm>
            <a:off x="468313" y="1844675"/>
            <a:ext cx="2930525" cy="4537075"/>
          </a:xfrm>
        </p:spPr>
      </p:pic>
      <p:sp>
        <p:nvSpPr>
          <p:cNvPr id="26627" name="TextBox 4"/>
          <p:cNvSpPr txBox="1">
            <a:spLocks noChangeArrowheads="1"/>
          </p:cNvSpPr>
          <p:nvPr/>
        </p:nvSpPr>
        <p:spPr bwMode="auto">
          <a:xfrm>
            <a:off x="3924300" y="2205038"/>
            <a:ext cx="3600450" cy="4246562"/>
          </a:xfrm>
          <a:prstGeom prst="rect">
            <a:avLst/>
          </a:prstGeom>
          <a:noFill/>
          <a:ln w="9525">
            <a:noFill/>
            <a:miter lim="800000"/>
            <a:headEnd/>
            <a:tailEnd/>
          </a:ln>
        </p:spPr>
        <p:txBody>
          <a:bodyPr>
            <a:spAutoFit/>
          </a:bodyPr>
          <a:lstStyle/>
          <a:p>
            <a:pPr algn="just"/>
            <a:r>
              <a:rPr lang="ru-RU">
                <a:solidFill>
                  <a:srgbClr val="7030A0"/>
                </a:solidFill>
                <a:latin typeface="Trebuchet MS" pitchFamily="34" charset="0"/>
              </a:rPr>
              <a:t>	Часкал Сарыглар родилась в селе Хондергей. Она работала санитаркой в больнице. г. Чадан.</a:t>
            </a:r>
          </a:p>
          <a:p>
            <a:pPr algn="just"/>
            <a:r>
              <a:rPr lang="ru-RU">
                <a:solidFill>
                  <a:srgbClr val="7030A0"/>
                </a:solidFill>
                <a:latin typeface="Trebuchet MS" pitchFamily="34" charset="0"/>
              </a:rPr>
              <a:t>	На войну пошла вместе с мужем Кошкар – оолом. Кошкар – оол героически погиб при боях за город Ровно.</a:t>
            </a:r>
          </a:p>
          <a:p>
            <a:pPr algn="just"/>
            <a:r>
              <a:rPr lang="ru-RU">
                <a:solidFill>
                  <a:srgbClr val="7030A0"/>
                </a:solidFill>
                <a:latin typeface="Trebuchet MS" pitchFamily="34" charset="0"/>
              </a:rPr>
              <a:t>	Их обоих наградили медалью «За храбрость» и Орденом труда ТАР.</a:t>
            </a:r>
          </a:p>
          <a:p>
            <a:pPr algn="just"/>
            <a:r>
              <a:rPr lang="ru-RU">
                <a:solidFill>
                  <a:srgbClr val="7030A0"/>
                </a:solidFill>
                <a:latin typeface="Trebuchet MS" pitchFamily="34" charset="0"/>
              </a:rPr>
              <a:t>	Часкал Сарыглар многие годы проработала в заготовительной конторе г. Чадан.</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444" y="404664"/>
            <a:ext cx="7239000" cy="698336"/>
          </a:xfrm>
        </p:spPr>
        <p:txBody>
          <a:bodyPr/>
          <a:lstStyle/>
          <a:p>
            <a:pPr algn="ctr" eaLnBrk="1" fontAlgn="auto" hangingPunct="1">
              <a:spcAft>
                <a:spcPts val="0"/>
              </a:spcAft>
              <a:defRPr/>
            </a:pPr>
            <a:r>
              <a:rPr lang="ru-RU" dirty="0" err="1" smtClean="0"/>
              <a:t>Кыргыс</a:t>
            </a:r>
            <a:r>
              <a:rPr lang="ru-RU" dirty="0" smtClean="0"/>
              <a:t> </a:t>
            </a:r>
            <a:r>
              <a:rPr lang="ru-RU" dirty="0" err="1" smtClean="0"/>
              <a:t>СЫнаа</a:t>
            </a:r>
            <a:endParaRPr lang="ru-RU" dirty="0"/>
          </a:p>
        </p:txBody>
      </p:sp>
      <p:pic>
        <p:nvPicPr>
          <p:cNvPr id="27650" name="Объект 3"/>
          <p:cNvPicPr>
            <a:picLocks noGrp="1" noChangeAspect="1"/>
          </p:cNvPicPr>
          <p:nvPr>
            <p:ph idx="1"/>
          </p:nvPr>
        </p:nvPicPr>
        <p:blipFill>
          <a:blip r:embed="rId2"/>
          <a:srcRect/>
          <a:stretch>
            <a:fillRect/>
          </a:stretch>
        </p:blipFill>
        <p:spPr>
          <a:xfrm>
            <a:off x="611188" y="1341438"/>
            <a:ext cx="2887662" cy="4103687"/>
          </a:xfrm>
        </p:spPr>
      </p:pic>
      <p:sp>
        <p:nvSpPr>
          <p:cNvPr id="27651" name="TextBox 4"/>
          <p:cNvSpPr txBox="1">
            <a:spLocks noChangeArrowheads="1"/>
          </p:cNvSpPr>
          <p:nvPr/>
        </p:nvSpPr>
        <p:spPr bwMode="auto">
          <a:xfrm>
            <a:off x="3851275" y="1700213"/>
            <a:ext cx="4033838" cy="4802187"/>
          </a:xfrm>
          <a:prstGeom prst="rect">
            <a:avLst/>
          </a:prstGeom>
          <a:noFill/>
          <a:ln w="9525">
            <a:noFill/>
            <a:miter lim="800000"/>
            <a:headEnd/>
            <a:tailEnd/>
          </a:ln>
        </p:spPr>
        <p:txBody>
          <a:bodyPr>
            <a:spAutoFit/>
          </a:bodyPr>
          <a:lstStyle/>
          <a:p>
            <a:pPr algn="just"/>
            <a:r>
              <a:rPr lang="ru-RU">
                <a:solidFill>
                  <a:srgbClr val="0070C0"/>
                </a:solidFill>
                <a:latin typeface="Trebuchet MS" pitchFamily="34" charset="0"/>
              </a:rPr>
              <a:t>	Кыргыс Сынаа родилась в с. Эрзин окончила 4 класс, в с. Самагалтай 7 класс.</a:t>
            </a:r>
          </a:p>
          <a:p>
            <a:pPr algn="just"/>
            <a:r>
              <a:rPr lang="ru-RU">
                <a:solidFill>
                  <a:srgbClr val="0070C0"/>
                </a:solidFill>
                <a:latin typeface="Trebuchet MS" pitchFamily="34" charset="0"/>
              </a:rPr>
              <a:t>Она с 12 лет села на скаковую лошадь по кличке «Эзир - Доруг».</a:t>
            </a:r>
          </a:p>
          <a:p>
            <a:pPr algn="just"/>
            <a:r>
              <a:rPr lang="ru-RU">
                <a:solidFill>
                  <a:srgbClr val="0070C0"/>
                </a:solidFill>
                <a:latin typeface="Trebuchet MS" pitchFamily="34" charset="0"/>
              </a:rPr>
              <a:t>	На больших праздниках Сынаа с «Эзир - Доругом» 5 раз выигрывала на скачках и стала известной наездницей. Она также была чемпионом по лыжам. Во время войны она была санинструктором. После войны Кыргыс Сынаа работала в г. Кызыле на руководящих должностях и вышла на пенсию. Она обладатель многих орденов и медалей.</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algn="ctr" eaLnBrk="1" fontAlgn="auto" hangingPunct="1">
              <a:spcAft>
                <a:spcPts val="0"/>
              </a:spcAft>
              <a:defRPr/>
            </a:pPr>
            <a:r>
              <a:rPr lang="ru-RU" dirty="0" err="1" smtClean="0"/>
              <a:t>Севил</a:t>
            </a:r>
            <a:r>
              <a:rPr lang="ru-RU" dirty="0" smtClean="0"/>
              <a:t> </a:t>
            </a:r>
            <a:r>
              <a:rPr lang="ru-RU" dirty="0" err="1" smtClean="0"/>
              <a:t>ооржак</a:t>
            </a:r>
            <a:endParaRPr lang="ru-RU" dirty="0"/>
          </a:p>
        </p:txBody>
      </p:sp>
      <p:pic>
        <p:nvPicPr>
          <p:cNvPr id="28674" name="Объект 3"/>
          <p:cNvPicPr>
            <a:picLocks noGrp="1" noChangeAspect="1"/>
          </p:cNvPicPr>
          <p:nvPr>
            <p:ph idx="1"/>
          </p:nvPr>
        </p:nvPicPr>
        <p:blipFill>
          <a:blip r:embed="rId2"/>
          <a:srcRect/>
          <a:stretch>
            <a:fillRect/>
          </a:stretch>
        </p:blipFill>
        <p:spPr>
          <a:xfrm>
            <a:off x="468313" y="1700213"/>
            <a:ext cx="2820987" cy="4537075"/>
          </a:xfrm>
        </p:spPr>
      </p:pic>
      <p:sp>
        <p:nvSpPr>
          <p:cNvPr id="28675" name="TextBox 4"/>
          <p:cNvSpPr txBox="1">
            <a:spLocks noChangeArrowheads="1"/>
          </p:cNvSpPr>
          <p:nvPr/>
        </p:nvSpPr>
        <p:spPr bwMode="auto">
          <a:xfrm>
            <a:off x="3851275" y="1844675"/>
            <a:ext cx="3889375" cy="3694113"/>
          </a:xfrm>
          <a:prstGeom prst="rect">
            <a:avLst/>
          </a:prstGeom>
          <a:noFill/>
          <a:ln w="9525">
            <a:noFill/>
            <a:miter lim="800000"/>
            <a:headEnd/>
            <a:tailEnd/>
          </a:ln>
        </p:spPr>
        <p:txBody>
          <a:bodyPr>
            <a:spAutoFit/>
          </a:bodyPr>
          <a:lstStyle/>
          <a:p>
            <a:pPr algn="just"/>
            <a:r>
              <a:rPr lang="ru-RU">
                <a:solidFill>
                  <a:srgbClr val="0070C0"/>
                </a:solidFill>
                <a:latin typeface="Trebuchet MS" pitchFamily="34" charset="0"/>
              </a:rPr>
              <a:t>Севил Ооржак родилась в г. Чадан. Она училась в Москве. Хорошо знала русский язык. Очень воспитанная и добрая. </a:t>
            </a:r>
          </a:p>
          <a:p>
            <a:pPr algn="just"/>
            <a:r>
              <a:rPr lang="ru-RU">
                <a:solidFill>
                  <a:srgbClr val="0070C0"/>
                </a:solidFill>
                <a:latin typeface="Trebuchet MS" pitchFamily="34" charset="0"/>
              </a:rPr>
              <a:t>При освобождении городов и сел Ровненской области Украины спасла жизни многим воинам, оказала первую медицинскую помощь.</a:t>
            </a:r>
          </a:p>
          <a:p>
            <a:pPr algn="just"/>
            <a:r>
              <a:rPr lang="ru-RU">
                <a:solidFill>
                  <a:srgbClr val="0070C0"/>
                </a:solidFill>
                <a:latin typeface="Trebuchet MS" pitchFamily="34" charset="0"/>
              </a:rPr>
              <a:t>Её наградили Орденом Республики. После войны многие годы работала в КГБ и вышла на пенсию.</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7239000" cy="842352"/>
          </a:xfrm>
        </p:spPr>
        <p:txBody>
          <a:bodyPr/>
          <a:lstStyle/>
          <a:p>
            <a:pPr algn="ctr" eaLnBrk="1" fontAlgn="auto" hangingPunct="1">
              <a:spcAft>
                <a:spcPts val="0"/>
              </a:spcAft>
              <a:defRPr/>
            </a:pPr>
            <a:r>
              <a:rPr lang="ru-RU" dirty="0" err="1" smtClean="0"/>
              <a:t>Оюн</a:t>
            </a:r>
            <a:r>
              <a:rPr lang="ru-RU" dirty="0" smtClean="0"/>
              <a:t> поля</a:t>
            </a:r>
            <a:endParaRPr lang="ru-RU" dirty="0"/>
          </a:p>
        </p:txBody>
      </p:sp>
      <p:pic>
        <p:nvPicPr>
          <p:cNvPr id="29698" name="Объект 3"/>
          <p:cNvPicPr>
            <a:picLocks noGrp="1" noChangeAspect="1"/>
          </p:cNvPicPr>
          <p:nvPr>
            <p:ph idx="1"/>
          </p:nvPr>
        </p:nvPicPr>
        <p:blipFill>
          <a:blip r:embed="rId2"/>
          <a:srcRect/>
          <a:stretch>
            <a:fillRect/>
          </a:stretch>
        </p:blipFill>
        <p:spPr>
          <a:xfrm>
            <a:off x="468313" y="1412875"/>
            <a:ext cx="2879725" cy="4679950"/>
          </a:xfrm>
        </p:spPr>
      </p:pic>
      <p:sp>
        <p:nvSpPr>
          <p:cNvPr id="29699" name="TextBox 4"/>
          <p:cNvSpPr txBox="1">
            <a:spLocks noChangeArrowheads="1"/>
          </p:cNvSpPr>
          <p:nvPr/>
        </p:nvSpPr>
        <p:spPr bwMode="auto">
          <a:xfrm>
            <a:off x="3505200" y="1341438"/>
            <a:ext cx="4392613" cy="5354637"/>
          </a:xfrm>
          <a:prstGeom prst="rect">
            <a:avLst/>
          </a:prstGeom>
          <a:noFill/>
          <a:ln w="9525">
            <a:noFill/>
            <a:miter lim="800000"/>
            <a:headEnd/>
            <a:tailEnd/>
          </a:ln>
        </p:spPr>
        <p:txBody>
          <a:bodyPr>
            <a:spAutoFit/>
          </a:bodyPr>
          <a:lstStyle/>
          <a:p>
            <a:pPr algn="just"/>
            <a:r>
              <a:rPr lang="ru-RU">
                <a:solidFill>
                  <a:srgbClr val="0070C0"/>
                </a:solidFill>
                <a:latin typeface="Trebuchet MS" pitchFamily="34" charset="0"/>
              </a:rPr>
              <a:t>	Оюн Поля родилась в 1915 году в Чаа-Холе. Она окончила бухгалтерский отдел в г. Улан-Удэ и работала в Кызылском кожзаводе расчетным бухгалтером, бухгалтером в Министерстве труда и добровольно ушла на фронт. Хорошо знала русский язык. На войне была санитаром третьего взвода. Очень любила петь.</a:t>
            </a:r>
          </a:p>
          <a:p>
            <a:pPr algn="just"/>
            <a:r>
              <a:rPr lang="ru-RU">
                <a:solidFill>
                  <a:srgbClr val="0070C0"/>
                </a:solidFill>
                <a:latin typeface="Trebuchet MS" pitchFamily="34" charset="0"/>
              </a:rPr>
              <a:t>	Полина от начал первых боев до конца войны оказывала первую медицинскую помощь многим воинам. Её за героический подвиг наградили медалями «За храбрость», «За воинскую доблесть».</a:t>
            </a:r>
          </a:p>
          <a:p>
            <a:pPr algn="just"/>
            <a:r>
              <a:rPr lang="ru-RU">
                <a:solidFill>
                  <a:srgbClr val="0070C0"/>
                </a:solidFill>
                <a:latin typeface="Trebuchet MS" pitchFamily="34" charset="0"/>
              </a:rPr>
              <a:t>	После войны многие годы работала в КГБ, ушла из жизни в родном Чаа – Холе в конце 1950 – х годов.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7239000" cy="698336"/>
          </a:xfrm>
        </p:spPr>
        <p:txBody>
          <a:bodyPr/>
          <a:lstStyle/>
          <a:p>
            <a:pPr algn="ctr" eaLnBrk="1" fontAlgn="auto" hangingPunct="1">
              <a:spcAft>
                <a:spcPts val="0"/>
              </a:spcAft>
              <a:defRPr/>
            </a:pPr>
            <a:r>
              <a:rPr lang="ru-RU" dirty="0" err="1" smtClean="0"/>
              <a:t>Монгуш</a:t>
            </a:r>
            <a:r>
              <a:rPr lang="ru-RU" dirty="0" smtClean="0"/>
              <a:t> </a:t>
            </a:r>
            <a:r>
              <a:rPr lang="ru-RU" dirty="0" err="1" smtClean="0"/>
              <a:t>Амаа</a:t>
            </a:r>
            <a:endParaRPr lang="ru-RU" dirty="0"/>
          </a:p>
        </p:txBody>
      </p:sp>
      <p:pic>
        <p:nvPicPr>
          <p:cNvPr id="30722" name="Объект 3"/>
          <p:cNvPicPr>
            <a:picLocks noGrp="1" noChangeAspect="1"/>
          </p:cNvPicPr>
          <p:nvPr>
            <p:ph idx="1"/>
          </p:nvPr>
        </p:nvPicPr>
        <p:blipFill>
          <a:blip r:embed="rId2"/>
          <a:srcRect/>
          <a:stretch>
            <a:fillRect/>
          </a:stretch>
        </p:blipFill>
        <p:spPr>
          <a:xfrm>
            <a:off x="323850" y="1268413"/>
            <a:ext cx="2978150" cy="4248150"/>
          </a:xfrm>
        </p:spPr>
      </p:pic>
      <p:sp>
        <p:nvSpPr>
          <p:cNvPr id="30723" name="TextBox 5"/>
          <p:cNvSpPr txBox="1">
            <a:spLocks noChangeArrowheads="1"/>
          </p:cNvSpPr>
          <p:nvPr/>
        </p:nvSpPr>
        <p:spPr bwMode="auto">
          <a:xfrm>
            <a:off x="3924300" y="1268413"/>
            <a:ext cx="3887788" cy="5510212"/>
          </a:xfrm>
          <a:prstGeom prst="rect">
            <a:avLst/>
          </a:prstGeom>
          <a:noFill/>
          <a:ln w="9525">
            <a:noFill/>
            <a:miter lim="800000"/>
            <a:headEnd/>
            <a:tailEnd/>
          </a:ln>
        </p:spPr>
        <p:txBody>
          <a:bodyPr>
            <a:spAutoFit/>
          </a:bodyPr>
          <a:lstStyle/>
          <a:p>
            <a:pPr algn="just"/>
            <a:r>
              <a:rPr lang="ru-RU" sz="1600">
                <a:solidFill>
                  <a:srgbClr val="0070C0"/>
                </a:solidFill>
                <a:latin typeface="Trebuchet MS" pitchFamily="34" charset="0"/>
              </a:rPr>
              <a:t>	Монгуш Амаа Болдурукчуевна – одна из девушек – санитаров добровольцев. Трудовую жизнь начала в 16 лет в больнице г. Чадан.</a:t>
            </a:r>
          </a:p>
          <a:p>
            <a:pPr algn="just"/>
            <a:r>
              <a:rPr lang="ru-RU" sz="1600">
                <a:solidFill>
                  <a:srgbClr val="0070C0"/>
                </a:solidFill>
                <a:latin typeface="Trebuchet MS" pitchFamily="34" charset="0"/>
              </a:rPr>
              <a:t>	В 1943 году в августе вместе с добровольцами приехала в г. Кызыл. Она оказалась десятым санинструктором на фронте среди девушек.</a:t>
            </a:r>
          </a:p>
          <a:p>
            <a:pPr algn="just"/>
            <a:r>
              <a:rPr lang="ru-RU" sz="1600">
                <a:solidFill>
                  <a:srgbClr val="0070C0"/>
                </a:solidFill>
                <a:latin typeface="Trebuchet MS" pitchFamily="34" charset="0"/>
              </a:rPr>
              <a:t>	В боях при Сурмиче она лично уничтожила троих фашистов. Также при боях в речке Иква она уничтожила десятки немцев. За проявленную храбрость награждена «Орденом ВОВ </a:t>
            </a:r>
            <a:r>
              <a:rPr lang="en-US" sz="1600">
                <a:solidFill>
                  <a:srgbClr val="0070C0"/>
                </a:solidFill>
                <a:latin typeface="Trebuchet MS" pitchFamily="34" charset="0"/>
              </a:rPr>
              <a:t>I </a:t>
            </a:r>
            <a:r>
              <a:rPr lang="ru-RU" sz="1600">
                <a:solidFill>
                  <a:srgbClr val="0070C0"/>
                </a:solidFill>
                <a:latin typeface="Trebuchet MS" pitchFamily="34" charset="0"/>
              </a:rPr>
              <a:t>степени».</a:t>
            </a:r>
          </a:p>
          <a:p>
            <a:pPr algn="just"/>
            <a:r>
              <a:rPr lang="ru-RU" sz="1600">
                <a:solidFill>
                  <a:srgbClr val="0070C0"/>
                </a:solidFill>
                <a:latin typeface="Trebuchet MS" pitchFamily="34" charset="0"/>
              </a:rPr>
              <a:t>	После войны работала воспитателем в школе г. Чадан, после в колхозе «Искра». Работала в ясли – садике, внесла неоценимый вклад в воспитании подрастающего поколения.</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algn="ctr" eaLnBrk="1" fontAlgn="auto" hangingPunct="1">
              <a:spcAft>
                <a:spcPts val="0"/>
              </a:spcAft>
              <a:defRPr/>
            </a:pPr>
            <a:r>
              <a:rPr lang="ru-RU" dirty="0" err="1" smtClean="0"/>
              <a:t>Бичен</a:t>
            </a:r>
            <a:r>
              <a:rPr lang="ru-RU" dirty="0" smtClean="0"/>
              <a:t> </a:t>
            </a:r>
            <a:r>
              <a:rPr lang="ru-RU" dirty="0" err="1" smtClean="0"/>
              <a:t>ховалыг</a:t>
            </a:r>
            <a:endParaRPr lang="ru-RU" dirty="0"/>
          </a:p>
        </p:txBody>
      </p:sp>
      <p:sp>
        <p:nvSpPr>
          <p:cNvPr id="3" name="Объект 2"/>
          <p:cNvSpPr>
            <a:spLocks noGrp="1"/>
          </p:cNvSpPr>
          <p:nvPr>
            <p:ph idx="1"/>
          </p:nvPr>
        </p:nvSpPr>
        <p:spPr/>
        <p:txBody>
          <a:bodyPr>
            <a:normAutofit lnSpcReduction="10000"/>
          </a:bodyPr>
          <a:lstStyle/>
          <a:p>
            <a:pPr marL="0" indent="0" algn="just" eaLnBrk="1" fontAlgn="auto" hangingPunct="1">
              <a:spcAft>
                <a:spcPts val="0"/>
              </a:spcAft>
              <a:buFont typeface="Wingdings 2"/>
              <a:buNone/>
              <a:defRPr/>
            </a:pPr>
            <a:r>
              <a:rPr lang="ru-RU" sz="2400" dirty="0" err="1">
                <a:solidFill>
                  <a:srgbClr val="0070C0"/>
                </a:solidFill>
              </a:rPr>
              <a:t>Бичен</a:t>
            </a:r>
            <a:r>
              <a:rPr lang="ru-RU" sz="2400" dirty="0">
                <a:solidFill>
                  <a:srgbClr val="0070C0"/>
                </a:solidFill>
              </a:rPr>
              <a:t> </a:t>
            </a:r>
            <a:r>
              <a:rPr lang="ru-RU" sz="2400" dirty="0" err="1">
                <a:solidFill>
                  <a:srgbClr val="0070C0"/>
                </a:solidFill>
              </a:rPr>
              <a:t>Ховалыг</a:t>
            </a:r>
            <a:r>
              <a:rPr lang="ru-RU" sz="2400" dirty="0">
                <a:solidFill>
                  <a:srgbClr val="0070C0"/>
                </a:solidFill>
              </a:rPr>
              <a:t> Терек – </a:t>
            </a:r>
            <a:r>
              <a:rPr lang="ru-RU" sz="2400" dirty="0" err="1">
                <a:solidFill>
                  <a:srgbClr val="0070C0"/>
                </a:solidFill>
              </a:rPr>
              <a:t>ооловна</a:t>
            </a:r>
            <a:r>
              <a:rPr lang="ru-RU" sz="2400" dirty="0">
                <a:solidFill>
                  <a:srgbClr val="0070C0"/>
                </a:solidFill>
              </a:rPr>
              <a:t> </a:t>
            </a:r>
            <a:r>
              <a:rPr lang="ru-RU" sz="2400" dirty="0" smtClean="0">
                <a:solidFill>
                  <a:srgbClr val="0070C0"/>
                </a:solidFill>
              </a:rPr>
              <a:t> и ее супруг </a:t>
            </a:r>
            <a:r>
              <a:rPr lang="ru-RU" sz="2400" dirty="0">
                <a:solidFill>
                  <a:srgbClr val="0070C0"/>
                </a:solidFill>
              </a:rPr>
              <a:t>Биче –</a:t>
            </a:r>
            <a:r>
              <a:rPr lang="ru-RU" sz="2400" dirty="0" err="1">
                <a:solidFill>
                  <a:srgbClr val="0070C0"/>
                </a:solidFill>
              </a:rPr>
              <a:t>Кыс</a:t>
            </a:r>
            <a:r>
              <a:rPr lang="ru-RU" sz="2400" dirty="0">
                <a:solidFill>
                  <a:srgbClr val="0070C0"/>
                </a:solidFill>
              </a:rPr>
              <a:t> </a:t>
            </a:r>
            <a:r>
              <a:rPr lang="ru-RU" sz="2400" dirty="0" err="1">
                <a:solidFill>
                  <a:srgbClr val="0070C0"/>
                </a:solidFill>
              </a:rPr>
              <a:t>Адыг</a:t>
            </a:r>
            <a:r>
              <a:rPr lang="ru-RU" sz="2400" dirty="0">
                <a:solidFill>
                  <a:srgbClr val="0070C0"/>
                </a:solidFill>
              </a:rPr>
              <a:t> – </a:t>
            </a:r>
            <a:r>
              <a:rPr lang="ru-RU" sz="2400" dirty="0" err="1">
                <a:solidFill>
                  <a:srgbClr val="0070C0"/>
                </a:solidFill>
              </a:rPr>
              <a:t>Тулуш</a:t>
            </a:r>
            <a:r>
              <a:rPr lang="ru-RU" sz="2400" dirty="0">
                <a:solidFill>
                  <a:srgbClr val="0070C0"/>
                </a:solidFill>
              </a:rPr>
              <a:t> </a:t>
            </a:r>
            <a:r>
              <a:rPr lang="ru-RU" sz="2400" dirty="0" err="1">
                <a:solidFill>
                  <a:srgbClr val="0070C0"/>
                </a:solidFill>
              </a:rPr>
              <a:t>Алдынайович</a:t>
            </a:r>
            <a:r>
              <a:rPr lang="ru-RU" sz="2400" dirty="0">
                <a:solidFill>
                  <a:srgbClr val="0070C0"/>
                </a:solidFill>
              </a:rPr>
              <a:t> </a:t>
            </a:r>
            <a:r>
              <a:rPr lang="ru-RU" sz="2400" dirty="0" smtClean="0">
                <a:solidFill>
                  <a:srgbClr val="0070C0"/>
                </a:solidFill>
              </a:rPr>
              <a:t>родились </a:t>
            </a:r>
            <a:r>
              <a:rPr lang="ru-RU" sz="2400" dirty="0">
                <a:solidFill>
                  <a:srgbClr val="0070C0"/>
                </a:solidFill>
              </a:rPr>
              <a:t>в 1923 году в с. </a:t>
            </a:r>
            <a:r>
              <a:rPr lang="ru-RU" sz="2400" dirty="0" err="1">
                <a:solidFill>
                  <a:srgbClr val="0070C0"/>
                </a:solidFill>
              </a:rPr>
              <a:t>Эйлиг</a:t>
            </a:r>
            <a:r>
              <a:rPr lang="ru-RU" sz="2400" dirty="0">
                <a:solidFill>
                  <a:srgbClr val="0070C0"/>
                </a:solidFill>
              </a:rPr>
              <a:t> – </a:t>
            </a:r>
            <a:r>
              <a:rPr lang="ru-RU" sz="2400" dirty="0" err="1">
                <a:solidFill>
                  <a:srgbClr val="0070C0"/>
                </a:solidFill>
              </a:rPr>
              <a:t>Хем</a:t>
            </a:r>
            <a:r>
              <a:rPr lang="ru-RU" sz="2400" dirty="0">
                <a:solidFill>
                  <a:srgbClr val="0070C0"/>
                </a:solidFill>
              </a:rPr>
              <a:t> </a:t>
            </a:r>
            <a:r>
              <a:rPr lang="ru-RU" sz="2400" dirty="0" err="1">
                <a:solidFill>
                  <a:srgbClr val="0070C0"/>
                </a:solidFill>
              </a:rPr>
              <a:t>Улуг</a:t>
            </a:r>
            <a:r>
              <a:rPr lang="ru-RU" sz="2400" dirty="0">
                <a:solidFill>
                  <a:srgbClr val="0070C0"/>
                </a:solidFill>
              </a:rPr>
              <a:t>- </a:t>
            </a:r>
            <a:r>
              <a:rPr lang="ru-RU" sz="2400" dirty="0" err="1">
                <a:solidFill>
                  <a:srgbClr val="0070C0"/>
                </a:solidFill>
              </a:rPr>
              <a:t>Хемского</a:t>
            </a:r>
            <a:r>
              <a:rPr lang="ru-RU" sz="2400" dirty="0">
                <a:solidFill>
                  <a:srgbClr val="0070C0"/>
                </a:solidFill>
              </a:rPr>
              <a:t> </a:t>
            </a:r>
            <a:r>
              <a:rPr lang="ru-RU" sz="2400" dirty="0" err="1">
                <a:solidFill>
                  <a:srgbClr val="0070C0"/>
                </a:solidFill>
              </a:rPr>
              <a:t>кожууна</a:t>
            </a:r>
            <a:r>
              <a:rPr lang="ru-RU" sz="2400" dirty="0">
                <a:solidFill>
                  <a:srgbClr val="0070C0"/>
                </a:solidFill>
              </a:rPr>
              <a:t>. </a:t>
            </a:r>
            <a:r>
              <a:rPr lang="ru-RU" sz="2400" dirty="0" smtClean="0">
                <a:solidFill>
                  <a:srgbClr val="0070C0"/>
                </a:solidFill>
              </a:rPr>
              <a:t>Они были одной семьей.</a:t>
            </a:r>
          </a:p>
          <a:p>
            <a:pPr marL="0" indent="0" algn="just" eaLnBrk="1" fontAlgn="auto" hangingPunct="1">
              <a:spcAft>
                <a:spcPts val="0"/>
              </a:spcAft>
              <a:buFont typeface="Wingdings 2"/>
              <a:buNone/>
              <a:defRPr/>
            </a:pPr>
            <a:r>
              <a:rPr lang="ru-RU" sz="2400" dirty="0" smtClean="0">
                <a:solidFill>
                  <a:srgbClr val="0070C0"/>
                </a:solidFill>
              </a:rPr>
              <a:t>В 1943 году 1 сентября оба отправились на фронт.</a:t>
            </a:r>
          </a:p>
          <a:p>
            <a:pPr marL="0" indent="0" algn="just" eaLnBrk="1" fontAlgn="auto" hangingPunct="1">
              <a:spcAft>
                <a:spcPts val="0"/>
              </a:spcAft>
              <a:buFont typeface="Wingdings 2"/>
              <a:buNone/>
              <a:defRPr/>
            </a:pPr>
            <a:r>
              <a:rPr lang="ru-RU" sz="2400" dirty="0" smtClean="0">
                <a:solidFill>
                  <a:srgbClr val="0070C0"/>
                </a:solidFill>
              </a:rPr>
              <a:t>Санинструктор </a:t>
            </a:r>
            <a:r>
              <a:rPr lang="ru-RU" sz="2400" dirty="0" err="1">
                <a:solidFill>
                  <a:srgbClr val="0070C0"/>
                </a:solidFill>
              </a:rPr>
              <a:t>Б</a:t>
            </a:r>
            <a:r>
              <a:rPr lang="ru-RU" sz="2400" dirty="0" err="1" smtClean="0">
                <a:solidFill>
                  <a:srgbClr val="0070C0"/>
                </a:solidFill>
              </a:rPr>
              <a:t>ичен</a:t>
            </a:r>
            <a:r>
              <a:rPr lang="ru-RU" sz="2400" dirty="0" smtClean="0">
                <a:solidFill>
                  <a:srgbClr val="0070C0"/>
                </a:solidFill>
              </a:rPr>
              <a:t> оказывала помощь раненым бойцам, когда к ним внезапно приблизились немцы. Вместе с подругой </a:t>
            </a:r>
            <a:r>
              <a:rPr lang="ru-RU" sz="2400" dirty="0" err="1" smtClean="0">
                <a:solidFill>
                  <a:srgbClr val="0070C0"/>
                </a:solidFill>
              </a:rPr>
              <a:t>Амаа</a:t>
            </a:r>
            <a:r>
              <a:rPr lang="ru-RU" sz="2400" dirty="0" smtClean="0">
                <a:solidFill>
                  <a:srgbClr val="0070C0"/>
                </a:solidFill>
              </a:rPr>
              <a:t> они уложили 7 немецких солдат. </a:t>
            </a:r>
          </a:p>
          <a:p>
            <a:pPr marL="0" indent="0" algn="just" eaLnBrk="1" fontAlgn="auto" hangingPunct="1">
              <a:spcAft>
                <a:spcPts val="0"/>
              </a:spcAft>
              <a:buFont typeface="Wingdings 2"/>
              <a:buNone/>
              <a:defRPr/>
            </a:pPr>
            <a:r>
              <a:rPr lang="ru-RU" sz="2400" dirty="0" smtClean="0">
                <a:solidFill>
                  <a:srgbClr val="0070C0"/>
                </a:solidFill>
              </a:rPr>
              <a:t>После войны работали и жили в районах </a:t>
            </a:r>
            <a:r>
              <a:rPr lang="ru-RU" sz="2400" dirty="0" err="1" smtClean="0">
                <a:solidFill>
                  <a:srgbClr val="0070C0"/>
                </a:solidFill>
              </a:rPr>
              <a:t>Тере</a:t>
            </a:r>
            <a:r>
              <a:rPr lang="ru-RU" sz="2400" dirty="0" smtClean="0">
                <a:solidFill>
                  <a:srgbClr val="0070C0"/>
                </a:solidFill>
              </a:rPr>
              <a:t> – Холь, </a:t>
            </a:r>
            <a:r>
              <a:rPr lang="ru-RU" sz="2400" dirty="0" err="1" smtClean="0">
                <a:solidFill>
                  <a:srgbClr val="0070C0"/>
                </a:solidFill>
              </a:rPr>
              <a:t>Тожу</a:t>
            </a:r>
            <a:r>
              <a:rPr lang="ru-RU" sz="2400" dirty="0" smtClean="0">
                <a:solidFill>
                  <a:srgbClr val="0070C0"/>
                </a:solidFill>
              </a:rPr>
              <a:t>, </a:t>
            </a:r>
            <a:r>
              <a:rPr lang="ru-RU" sz="2400" dirty="0" err="1" smtClean="0">
                <a:solidFill>
                  <a:srgbClr val="0070C0"/>
                </a:solidFill>
              </a:rPr>
              <a:t>Овур</a:t>
            </a:r>
            <a:r>
              <a:rPr lang="ru-RU" sz="2400" dirty="0" smtClean="0">
                <a:solidFill>
                  <a:srgbClr val="0070C0"/>
                </a:solidFill>
              </a:rPr>
              <a:t>.</a:t>
            </a:r>
          </a:p>
          <a:p>
            <a:pPr marL="0" indent="0" algn="just" eaLnBrk="1" fontAlgn="auto" hangingPunct="1">
              <a:spcAft>
                <a:spcPts val="0"/>
              </a:spcAft>
              <a:buFont typeface="Wingdings 2"/>
              <a:buNone/>
              <a:defRPr/>
            </a:pPr>
            <a:r>
              <a:rPr lang="ru-RU" sz="2400" dirty="0" smtClean="0">
                <a:solidFill>
                  <a:srgbClr val="0070C0"/>
                </a:solidFill>
              </a:rPr>
              <a:t> </a:t>
            </a:r>
            <a:endParaRPr lang="ru-RU" sz="2400" dirty="0">
              <a:solidFill>
                <a:srgbClr val="0070C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7239000" cy="770344"/>
          </a:xfrm>
        </p:spPr>
        <p:txBody>
          <a:bodyPr/>
          <a:lstStyle/>
          <a:p>
            <a:pPr algn="ctr" eaLnBrk="1" fontAlgn="auto" hangingPunct="1">
              <a:spcAft>
                <a:spcPts val="0"/>
              </a:spcAft>
              <a:defRPr/>
            </a:pPr>
            <a:r>
              <a:rPr lang="ru-RU" dirty="0" err="1" smtClean="0"/>
              <a:t>Куулар</a:t>
            </a:r>
            <a:r>
              <a:rPr lang="ru-RU" dirty="0" smtClean="0"/>
              <a:t> </a:t>
            </a:r>
            <a:r>
              <a:rPr lang="ru-RU" dirty="0" err="1" smtClean="0"/>
              <a:t>Дарыяа</a:t>
            </a:r>
            <a:endParaRPr lang="ru-RU" dirty="0"/>
          </a:p>
        </p:txBody>
      </p:sp>
      <p:pic>
        <p:nvPicPr>
          <p:cNvPr id="32770" name="Объект 3"/>
          <p:cNvPicPr>
            <a:picLocks noGrp="1" noChangeAspect="1"/>
          </p:cNvPicPr>
          <p:nvPr>
            <p:ph idx="1"/>
          </p:nvPr>
        </p:nvPicPr>
        <p:blipFill>
          <a:blip r:embed="rId2"/>
          <a:srcRect/>
          <a:stretch>
            <a:fillRect/>
          </a:stretch>
        </p:blipFill>
        <p:spPr>
          <a:xfrm>
            <a:off x="323850" y="1557338"/>
            <a:ext cx="2943225" cy="4608512"/>
          </a:xfrm>
        </p:spPr>
      </p:pic>
      <p:sp>
        <p:nvSpPr>
          <p:cNvPr id="32771" name="TextBox 4"/>
          <p:cNvSpPr txBox="1">
            <a:spLocks noChangeArrowheads="1"/>
          </p:cNvSpPr>
          <p:nvPr/>
        </p:nvSpPr>
        <p:spPr bwMode="auto">
          <a:xfrm>
            <a:off x="3635375" y="1484313"/>
            <a:ext cx="4321175" cy="4802187"/>
          </a:xfrm>
          <a:prstGeom prst="rect">
            <a:avLst/>
          </a:prstGeom>
          <a:noFill/>
          <a:ln w="9525">
            <a:noFill/>
            <a:miter lim="800000"/>
            <a:headEnd/>
            <a:tailEnd/>
          </a:ln>
        </p:spPr>
        <p:txBody>
          <a:bodyPr>
            <a:spAutoFit/>
          </a:bodyPr>
          <a:lstStyle/>
          <a:p>
            <a:pPr algn="just"/>
            <a:r>
              <a:rPr lang="ru-RU">
                <a:solidFill>
                  <a:srgbClr val="0070C0"/>
                </a:solidFill>
                <a:latin typeface="Trebuchet MS" pitchFamily="34" charset="0"/>
              </a:rPr>
              <a:t>	Дарыяа Куулар Намзыраевна родилась в 1924 году в Шивилиге Бай –Тайгинского кожууна. Окончила 4 класс. В кызылской средней школе работала делопроизводителем. Дисциплинирована, послушна, умеет хранить военную тайну.</a:t>
            </a:r>
          </a:p>
          <a:p>
            <a:pPr algn="just"/>
            <a:r>
              <a:rPr lang="ru-RU">
                <a:solidFill>
                  <a:srgbClr val="0070C0"/>
                </a:solidFill>
                <a:latin typeface="Trebuchet MS" pitchFamily="34" charset="0"/>
              </a:rPr>
              <a:t>	При боях в Ровно уничтожила более 10 фашистских солдат. За проявленную храбрость на войне награждена орденом труда ТНР.</a:t>
            </a:r>
          </a:p>
          <a:p>
            <a:pPr algn="just"/>
            <a:r>
              <a:rPr lang="ru-RU">
                <a:solidFill>
                  <a:srgbClr val="0070C0"/>
                </a:solidFill>
                <a:latin typeface="Trebuchet MS" pitchFamily="34" charset="0"/>
              </a:rPr>
              <a:t>	После войны работала партийным работником в Дзун – Хемчикском, Барун – Хемчикском, Тес – Хемском районах. Дарыяа Куулар в 1973 году погибла от рук жестоких убийц. Убийц так и не нашли.</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7239000" cy="626328"/>
          </a:xfrm>
        </p:spPr>
        <p:txBody>
          <a:bodyPr/>
          <a:lstStyle/>
          <a:p>
            <a:pPr algn="ctr" eaLnBrk="1" fontAlgn="auto" hangingPunct="1">
              <a:spcAft>
                <a:spcPts val="0"/>
              </a:spcAft>
              <a:defRPr/>
            </a:pPr>
            <a:r>
              <a:rPr lang="ru-RU" dirty="0" err="1" smtClean="0"/>
              <a:t>Багбуужап</a:t>
            </a:r>
            <a:r>
              <a:rPr lang="ru-RU" dirty="0" smtClean="0"/>
              <a:t> </a:t>
            </a:r>
            <a:r>
              <a:rPr lang="ru-RU" dirty="0" err="1" smtClean="0"/>
              <a:t>Иргит</a:t>
            </a:r>
            <a:endParaRPr lang="ru-RU" dirty="0"/>
          </a:p>
        </p:txBody>
      </p:sp>
      <p:sp>
        <p:nvSpPr>
          <p:cNvPr id="33794" name="Объект 2"/>
          <p:cNvSpPr>
            <a:spLocks noGrp="1"/>
          </p:cNvSpPr>
          <p:nvPr>
            <p:ph idx="1"/>
          </p:nvPr>
        </p:nvSpPr>
        <p:spPr/>
        <p:txBody>
          <a:bodyPr/>
          <a:lstStyle/>
          <a:p>
            <a:pPr marL="0" indent="0" algn="just" eaLnBrk="1" hangingPunct="1">
              <a:buFont typeface="Wingdings 2" pitchFamily="18" charset="2"/>
              <a:buNone/>
            </a:pPr>
            <a:r>
              <a:rPr lang="ru-RU" sz="2400" smtClean="0">
                <a:solidFill>
                  <a:srgbClr val="0070C0"/>
                </a:solidFill>
              </a:rPr>
              <a:t>	Багбуужап Иргит Мадайевна – родилась в 1924 году в м. Соолчер Эрзинского кожууна. После окончания смешанных курсов по подготовке педагогов г. Кызыле работала в Бай – Хаакской средней школе.</a:t>
            </a:r>
          </a:p>
          <a:p>
            <a:pPr marL="0" indent="0" algn="just" eaLnBrk="1" hangingPunct="1">
              <a:buFont typeface="Wingdings 2" pitchFamily="18" charset="2"/>
              <a:buNone/>
            </a:pPr>
            <a:r>
              <a:rPr lang="ru-RU" sz="2400" smtClean="0">
                <a:solidFill>
                  <a:srgbClr val="0070C0"/>
                </a:solidFill>
              </a:rPr>
              <a:t>	Была санинструктором 4 – ого разряда. От Ровно до Дубно храбро оказывала первую помощь бойцам и командирам.</a:t>
            </a:r>
          </a:p>
          <a:p>
            <a:pPr marL="0" indent="0" algn="just" eaLnBrk="1" hangingPunct="1">
              <a:buFont typeface="Wingdings 2" pitchFamily="18" charset="2"/>
              <a:buNone/>
            </a:pPr>
            <a:r>
              <a:rPr lang="ru-RU" sz="2400" smtClean="0">
                <a:solidFill>
                  <a:srgbClr val="0070C0"/>
                </a:solidFill>
              </a:rPr>
              <a:t>	Осенью 1944 года она скончалась от болезни в с. Самагалтай. Иргит Багбуужап награждена медалью «За отвагу». «Орденом труда ТНР»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title" idx="4294967295"/>
          </p:nvPr>
        </p:nvSpPr>
        <p:spPr bwMode="auto">
          <a:noFill/>
        </p:spPr>
        <p:txBody>
          <a:bodyPr wrap="square" numCol="1" compatLnSpc="1">
            <a:prstTxWarp prst="textNoShape">
              <a:avLst/>
            </a:prstTxWarp>
          </a:bodyPr>
          <a:lstStyle/>
          <a:p>
            <a:endParaRPr lang="ru-RU" cap="none" smtClean="0">
              <a:ln>
                <a:noFill/>
              </a:ln>
              <a:solidFill>
                <a:schemeClr val="tx1"/>
              </a:solidFill>
            </a:endParaRPr>
          </a:p>
        </p:txBody>
      </p:sp>
      <p:sp>
        <p:nvSpPr>
          <p:cNvPr id="15362" name="Rectangle 3"/>
          <p:cNvSpPr>
            <a:spLocks noGrp="1"/>
          </p:cNvSpPr>
          <p:nvPr>
            <p:ph type="body" idx="4294967295"/>
          </p:nvPr>
        </p:nvSpPr>
        <p:spPr/>
        <p:txBody>
          <a:bodyPr/>
          <a:lstStyle/>
          <a:p>
            <a:pPr>
              <a:buFont typeface="Wingdings 2" pitchFamily="18" charset="2"/>
              <a:buNone/>
            </a:pPr>
            <a:r>
              <a:rPr lang="ru-RU" smtClean="0"/>
              <a:t>Нависли тучи над страной,</a:t>
            </a:r>
          </a:p>
          <a:p>
            <a:pPr>
              <a:buFont typeface="Wingdings 2" pitchFamily="18" charset="2"/>
              <a:buNone/>
            </a:pPr>
            <a:r>
              <a:rPr lang="ru-RU" smtClean="0"/>
              <a:t>Ударил гром войны народной.</a:t>
            </a:r>
          </a:p>
          <a:p>
            <a:pPr>
              <a:buFont typeface="Wingdings 2" pitchFamily="18" charset="2"/>
              <a:buNone/>
            </a:pPr>
            <a:r>
              <a:rPr lang="ru-RU" smtClean="0"/>
              <a:t>Ты, наш земляк, герой родной,</a:t>
            </a:r>
          </a:p>
          <a:p>
            <a:pPr>
              <a:buFont typeface="Wingdings 2" pitchFamily="18" charset="2"/>
              <a:buNone/>
            </a:pPr>
            <a:r>
              <a:rPr lang="ru-RU" smtClean="0"/>
              <a:t>Ушел на подвиг благородный!</a:t>
            </a:r>
          </a:p>
          <a:p>
            <a:pPr>
              <a:buFont typeface="Wingdings 2" pitchFamily="18" charset="2"/>
              <a:buNone/>
            </a:pPr>
            <a:r>
              <a:rPr lang="ru-RU" smtClean="0"/>
              <a:t>       Монгуш Кенин – Лопсан</a:t>
            </a:r>
            <a:r>
              <a:rPr lang="ru-RU" smtClean="0">
                <a:latin typeface="Arial" charset="0"/>
              </a:rPr>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7239000" cy="698336"/>
          </a:xfrm>
        </p:spPr>
        <p:txBody>
          <a:bodyPr/>
          <a:lstStyle/>
          <a:p>
            <a:pPr algn="ctr" eaLnBrk="1" fontAlgn="auto" hangingPunct="1">
              <a:spcAft>
                <a:spcPts val="0"/>
              </a:spcAft>
              <a:defRPr/>
            </a:pPr>
            <a:r>
              <a:rPr lang="ru-RU" dirty="0" smtClean="0"/>
              <a:t>Вера </a:t>
            </a:r>
            <a:r>
              <a:rPr lang="ru-RU" dirty="0" err="1" smtClean="0"/>
              <a:t>Байлак</a:t>
            </a:r>
            <a:endParaRPr lang="ru-RU" dirty="0"/>
          </a:p>
        </p:txBody>
      </p:sp>
      <p:pic>
        <p:nvPicPr>
          <p:cNvPr id="34818" name="Объект 3"/>
          <p:cNvPicPr>
            <a:picLocks noGrp="1" noChangeAspect="1"/>
          </p:cNvPicPr>
          <p:nvPr>
            <p:ph idx="1"/>
          </p:nvPr>
        </p:nvPicPr>
        <p:blipFill>
          <a:blip r:embed="rId2"/>
          <a:srcRect/>
          <a:stretch>
            <a:fillRect/>
          </a:stretch>
        </p:blipFill>
        <p:spPr>
          <a:xfrm>
            <a:off x="250825" y="1125538"/>
            <a:ext cx="2974975" cy="4535487"/>
          </a:xfrm>
        </p:spPr>
      </p:pic>
      <p:sp>
        <p:nvSpPr>
          <p:cNvPr id="34819" name="TextBox 5"/>
          <p:cNvSpPr txBox="1">
            <a:spLocks noChangeArrowheads="1"/>
          </p:cNvSpPr>
          <p:nvPr/>
        </p:nvSpPr>
        <p:spPr bwMode="auto">
          <a:xfrm>
            <a:off x="3348038" y="1052513"/>
            <a:ext cx="4752975" cy="5959475"/>
          </a:xfrm>
          <a:prstGeom prst="rect">
            <a:avLst/>
          </a:prstGeom>
          <a:noFill/>
          <a:ln w="9525">
            <a:noFill/>
            <a:miter lim="800000"/>
            <a:headEnd/>
            <a:tailEnd/>
          </a:ln>
        </p:spPr>
        <p:txBody>
          <a:bodyPr>
            <a:spAutoFit/>
          </a:bodyPr>
          <a:lstStyle/>
          <a:p>
            <a:pPr algn="just"/>
            <a:r>
              <a:rPr lang="ru-RU" sz="1600">
                <a:solidFill>
                  <a:srgbClr val="0070C0"/>
                </a:solidFill>
                <a:latin typeface="Trebuchet MS" pitchFamily="34" charset="0"/>
              </a:rPr>
              <a:t>	Ооржак Чулдумовна Байлак родилась в 1923 году в с. Хайыракан Чоон – Хемчикского кожууна. Окончила 7 классов в г. Чадан. Работала воспитателем Хайыраканской школы, когда на СССР напали немецко – фашистские войска.</a:t>
            </a:r>
          </a:p>
          <a:p>
            <a:pPr algn="just"/>
            <a:r>
              <a:rPr lang="ru-RU" sz="1600">
                <a:solidFill>
                  <a:srgbClr val="0070C0"/>
                </a:solidFill>
                <a:latin typeface="Trebuchet MS" pitchFamily="34" charset="0"/>
              </a:rPr>
              <a:t>	Ополченцем выучилась военному оружию по оказанию первой помощи раненым в г. Чадан.</a:t>
            </a:r>
          </a:p>
          <a:p>
            <a:pPr algn="just"/>
            <a:r>
              <a:rPr lang="ru-RU" sz="1600">
                <a:solidFill>
                  <a:srgbClr val="0070C0"/>
                </a:solidFill>
                <a:latin typeface="Trebuchet MS" pitchFamily="34" charset="0"/>
              </a:rPr>
              <a:t>Вместе с родным братом Ооржак Данзы-Белек отправилась на фронт добровольцем.</a:t>
            </a:r>
          </a:p>
          <a:p>
            <a:pPr algn="just"/>
            <a:r>
              <a:rPr lang="ru-RU" sz="1600">
                <a:solidFill>
                  <a:srgbClr val="0070C0"/>
                </a:solidFill>
                <a:latin typeface="Trebuchet MS" pitchFamily="34" charset="0"/>
              </a:rPr>
              <a:t>	При боях за Сурмичи, Дубно она не только оказывала первую помощь, но и принимала участие при штурмах и неоднократно проявляла героизм. </a:t>
            </a:r>
          </a:p>
          <a:p>
            <a:pPr algn="just"/>
            <a:r>
              <a:rPr lang="ru-RU" sz="1600">
                <a:solidFill>
                  <a:srgbClr val="0070C0"/>
                </a:solidFill>
                <a:latin typeface="Trebuchet MS" pitchFamily="34" charset="0"/>
              </a:rPr>
              <a:t>	Советское правительство высоко оценило героизм и наградило орденом </a:t>
            </a:r>
            <a:r>
              <a:rPr lang="en-US" sz="1600">
                <a:solidFill>
                  <a:srgbClr val="0070C0"/>
                </a:solidFill>
                <a:latin typeface="Trebuchet MS" pitchFamily="34" charset="0"/>
              </a:rPr>
              <a:t>I </a:t>
            </a:r>
            <a:r>
              <a:rPr lang="ru-RU" sz="1600">
                <a:solidFill>
                  <a:srgbClr val="0070C0"/>
                </a:solidFill>
                <a:latin typeface="Trebuchet MS" pitchFamily="34" charset="0"/>
              </a:rPr>
              <a:t>степени ВОВ. </a:t>
            </a:r>
          </a:p>
          <a:p>
            <a:pPr algn="just"/>
            <a:r>
              <a:rPr lang="ru-RU" sz="1600">
                <a:solidFill>
                  <a:srgbClr val="0070C0"/>
                </a:solidFill>
                <a:latin typeface="Trebuchet MS" pitchFamily="34" charset="0"/>
              </a:rPr>
              <a:t>Вера Байлак - не только герой войны и труда – она Мать –Героиня. Она вырастила и воспитала 10 детей. Её грудь украшают ордена ВОВ </a:t>
            </a:r>
            <a:r>
              <a:rPr lang="en-US" sz="1600">
                <a:solidFill>
                  <a:srgbClr val="0070C0"/>
                </a:solidFill>
                <a:latin typeface="Trebuchet MS" pitchFamily="34" charset="0"/>
              </a:rPr>
              <a:t>I, II </a:t>
            </a:r>
            <a:r>
              <a:rPr lang="ru-RU" sz="1600">
                <a:solidFill>
                  <a:srgbClr val="0070C0"/>
                </a:solidFill>
                <a:latin typeface="Trebuchet MS" pitchFamily="34" charset="0"/>
              </a:rPr>
              <a:t>степени, Орден Республики ТАР, Орден труда и многочисленные медали.</a:t>
            </a:r>
          </a:p>
          <a:p>
            <a:pPr algn="just"/>
            <a:endParaRPr lang="ru-RU" sz="1600">
              <a:solidFill>
                <a:srgbClr val="0070C0"/>
              </a:solidFill>
              <a:latin typeface="Trebuchet MS"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p:cNvSpPr>
          <p:nvPr>
            <p:ph type="title"/>
          </p:nvPr>
        </p:nvSpPr>
        <p:spPr bwMode="auto"/>
        <p:txBody>
          <a:bodyPr wrap="square" numCol="1" compatLnSpc="1">
            <a:prstTxWarp prst="textNoShape">
              <a:avLst/>
            </a:prstTxWarp>
          </a:bodyPr>
          <a:lstStyle/>
          <a:p>
            <a:r>
              <a:rPr lang="ru-RU" b="0" cap="none" smtClean="0">
                <a:ln>
                  <a:noFill/>
                </a:ln>
                <a:solidFill>
                  <a:schemeClr val="tx1"/>
                </a:solidFill>
                <a:latin typeface="Arial" charset="0"/>
              </a:rPr>
              <a:t>                Заключение   </a:t>
            </a:r>
          </a:p>
        </p:txBody>
      </p:sp>
      <p:sp>
        <p:nvSpPr>
          <p:cNvPr id="35842" name="Rectangle 3"/>
          <p:cNvSpPr>
            <a:spLocks noGrp="1"/>
          </p:cNvSpPr>
          <p:nvPr>
            <p:ph type="body" idx="1"/>
          </p:nvPr>
        </p:nvSpPr>
        <p:spPr/>
        <p:txBody>
          <a:bodyPr/>
          <a:lstStyle/>
          <a:p>
            <a:pPr marL="1295400" lvl="2" indent="-381000" eaLnBrk="1" hangingPunct="1">
              <a:lnSpc>
                <a:spcPct val="90000"/>
              </a:lnSpc>
              <a:spcBef>
                <a:spcPct val="20000"/>
              </a:spcBef>
              <a:buClrTx/>
              <a:buSzTx/>
              <a:buFontTx/>
              <a:buNone/>
            </a:pPr>
            <a:r>
              <a:rPr lang="ru-RU" smtClean="0">
                <a:latin typeface="Arial" charset="0"/>
              </a:rPr>
              <a:t>        С </a:t>
            </a:r>
            <a:r>
              <a:rPr lang="ru-RU" b="1" smtClean="0">
                <a:latin typeface="Arial" charset="0"/>
              </a:rPr>
              <a:t>помощью воспоминаний наших близких, мы перенеслись на 70 лет назад, в те страшные годы. Такие воспоминания очень ценны- благодаря им мы помним и знаем о той Великой Победе. В нашей памяти навсегда останется подвиг санитарок, наших близких, земляков, ценою своих жизней одержавших Великую Победу. Мы восхищаемся, их героической воле и стремлению к свободе, и чтим память тех, кто подарил свободу своим потомкам.</a:t>
            </a:r>
          </a:p>
          <a:p>
            <a:pPr marL="1295400" lvl="2" indent="-381000" eaLnBrk="1" hangingPunct="1">
              <a:lnSpc>
                <a:spcPct val="90000"/>
              </a:lnSpc>
              <a:spcBef>
                <a:spcPct val="20000"/>
              </a:spcBef>
              <a:buClrTx/>
              <a:buSzTx/>
              <a:buFontTx/>
              <a:buNone/>
            </a:pPr>
            <a:endParaRPr lang="ru-RU" b="1" smtClean="0">
              <a:latin typeface="Arial" charset="0"/>
            </a:endParaRPr>
          </a:p>
          <a:p>
            <a:pPr marL="895350" lvl="1" indent="-438150"/>
            <a:endParaRPr lang="ru-RU" b="1"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p:nvPr>
        </p:nvSpPr>
        <p:spPr bwMode="auto"/>
        <p:txBody>
          <a:bodyPr wrap="square" numCol="1" compatLnSpc="1">
            <a:prstTxWarp prst="textNoShape">
              <a:avLst/>
            </a:prstTxWarp>
          </a:bodyPr>
          <a:lstStyle/>
          <a:p>
            <a:r>
              <a:rPr lang="ru-RU" cap="none" smtClean="0">
                <a:ln>
                  <a:noFill/>
                </a:ln>
                <a:solidFill>
                  <a:schemeClr val="tx1"/>
                </a:solidFill>
                <a:latin typeface="Arial" charset="0"/>
              </a:rPr>
              <a:t>Литература:</a:t>
            </a:r>
          </a:p>
        </p:txBody>
      </p:sp>
      <p:sp>
        <p:nvSpPr>
          <p:cNvPr id="36866" name="Rectangle 3"/>
          <p:cNvSpPr>
            <a:spLocks noGrp="1"/>
          </p:cNvSpPr>
          <p:nvPr>
            <p:ph type="body" idx="1"/>
          </p:nvPr>
        </p:nvSpPr>
        <p:spPr/>
        <p:txBody>
          <a:bodyPr/>
          <a:lstStyle/>
          <a:p>
            <a:pPr marL="495300" indent="-495300">
              <a:buFont typeface="Wingdings 2" pitchFamily="18" charset="2"/>
              <a:buNone/>
            </a:pPr>
            <a:endParaRPr lang="ru-RU" smtClean="0">
              <a:latin typeface="Arial" charset="0"/>
            </a:endParaRPr>
          </a:p>
          <a:p>
            <a:pPr marL="495300" indent="-495300"/>
            <a:r>
              <a:rPr lang="ru-RU" smtClean="0">
                <a:latin typeface="Arial" charset="0"/>
              </a:rPr>
              <a:t>Архивные материалы Национального музея Республики Тыва</a:t>
            </a:r>
          </a:p>
          <a:p>
            <a:pPr marL="495300" indent="-495300"/>
            <a:endParaRPr lang="ru-RU" smtClean="0">
              <a:latin typeface="Arial" charset="0"/>
            </a:endParaRPr>
          </a:p>
          <a:p>
            <a:pPr marL="495300" indent="-495300"/>
            <a:r>
              <a:rPr lang="ru-RU" smtClean="0"/>
              <a:t>Казанцева А.С. Тува в годы Великой Отечественной войны в документах. Тувинское книжное издательство. Кызыл,</a:t>
            </a:r>
          </a:p>
          <a:p>
            <a:pPr marL="495300" indent="-495300">
              <a:buFont typeface="Wingdings 2" pitchFamily="18" charset="2"/>
              <a:buNone/>
            </a:pPr>
            <a:r>
              <a:rPr lang="ru-RU" smtClean="0"/>
              <a:t>      2005.</a:t>
            </a:r>
          </a:p>
          <a:p>
            <a:pPr marL="495300" indent="-495300"/>
            <a:r>
              <a:rPr lang="ru-RU" smtClean="0"/>
              <a:t> Личный архив родственников тувинских добровольцев.</a:t>
            </a:r>
          </a:p>
          <a:p>
            <a:pPr marL="495300" indent="-495300"/>
            <a:endParaRPr lang="ru-RU" smtClean="0"/>
          </a:p>
          <a:p>
            <a:pPr marL="495300" indent="-495300"/>
            <a:endParaRPr lang="ru-RU"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39552" y="2420888"/>
            <a:ext cx="7242048" cy="1143000"/>
          </a:xfrm>
        </p:spPr>
        <p:txBody>
          <a:bodyPr/>
          <a:lstStyle/>
          <a:p>
            <a:pPr algn="ctr" eaLnBrk="1" fontAlgn="auto" hangingPunct="1">
              <a:spcAft>
                <a:spcPts val="0"/>
              </a:spcAft>
              <a:defRPr/>
            </a:pPr>
            <a:r>
              <a:rPr lang="ru-RU" dirty="0" smtClean="0"/>
              <a:t>Спасибо за внимание…</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idx="4294967295"/>
          </p:nvPr>
        </p:nvSpPr>
        <p:spPr bwMode="auto">
          <a:noFill/>
        </p:spPr>
        <p:txBody>
          <a:bodyPr wrap="square" numCol="1" compatLnSpc="1">
            <a:prstTxWarp prst="textNoShape">
              <a:avLst/>
            </a:prstTxWarp>
          </a:bodyPr>
          <a:lstStyle/>
          <a:p>
            <a:pPr eaLnBrk="1" hangingPunct="1"/>
            <a:r>
              <a:rPr lang="ru-RU" b="0" cap="none" smtClean="0">
                <a:ln>
                  <a:noFill/>
                </a:ln>
                <a:solidFill>
                  <a:schemeClr val="tx1"/>
                </a:solidFill>
                <a:latin typeface="Arial" charset="0"/>
              </a:rPr>
              <a:t>             Актуальность</a:t>
            </a:r>
          </a:p>
        </p:txBody>
      </p:sp>
      <p:sp>
        <p:nvSpPr>
          <p:cNvPr id="16386" name="Rectangle 3"/>
          <p:cNvSpPr>
            <a:spLocks noGrp="1"/>
          </p:cNvSpPr>
          <p:nvPr>
            <p:ph type="body" idx="4294967295"/>
          </p:nvPr>
        </p:nvSpPr>
        <p:spPr/>
        <p:txBody>
          <a:bodyPr/>
          <a:lstStyle/>
          <a:p>
            <a:pPr marL="1143000" lvl="2" eaLnBrk="1" hangingPunct="1">
              <a:lnSpc>
                <a:spcPct val="80000"/>
              </a:lnSpc>
              <a:spcBef>
                <a:spcPct val="20000"/>
              </a:spcBef>
              <a:buFont typeface="Wingdings" pitchFamily="2" charset="2"/>
              <a:buNone/>
            </a:pPr>
            <a:r>
              <a:rPr lang="ru-RU" smtClean="0">
                <a:latin typeface="Arial" charset="0"/>
              </a:rPr>
              <a:t>       В 2015 году наша страна отмечает знаменательное событие -70летие Победы над нацисткой Германией. Нет ни одной семьи,  которой не коснулись бы война. Пока живы наши бабушки и дедушки, необходимо собрать по крупинкам информацию, касающуюся наших родственников, земляков, воевавших в ВОВ. Эти истории будут прекрасным примером для подрастающего поколения.</a:t>
            </a:r>
          </a:p>
          <a:p>
            <a:pPr marL="1143000" lvl="2" eaLnBrk="1" hangingPunct="1"/>
            <a:endParaRPr lang="ru-RU"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Объект 2"/>
          <p:cNvSpPr>
            <a:spLocks noGrp="1"/>
          </p:cNvSpPr>
          <p:nvPr>
            <p:ph idx="1"/>
          </p:nvPr>
        </p:nvSpPr>
        <p:spPr>
          <a:xfrm>
            <a:off x="539750" y="836613"/>
            <a:ext cx="7239000" cy="4846637"/>
          </a:xfrm>
        </p:spPr>
        <p:txBody>
          <a:bodyPr/>
          <a:lstStyle/>
          <a:p>
            <a:pPr marL="0" indent="0" eaLnBrk="1" hangingPunct="1">
              <a:buFont typeface="Wingdings 2" pitchFamily="18" charset="2"/>
              <a:buNone/>
            </a:pPr>
            <a:r>
              <a:rPr lang="ru-RU" b="1" smtClean="0">
                <a:latin typeface="Arial" charset="0"/>
              </a:rPr>
              <a:t>    </a:t>
            </a:r>
            <a:r>
              <a:rPr lang="ru-RU" b="1" smtClean="0"/>
              <a:t>Цел</a:t>
            </a:r>
            <a:r>
              <a:rPr lang="ru-RU" b="1" smtClean="0">
                <a:latin typeface="Arial" charset="0"/>
              </a:rPr>
              <a:t>ь</a:t>
            </a:r>
            <a:r>
              <a:rPr lang="ru-RU" b="1" smtClean="0"/>
              <a:t> проектной работы:</a:t>
            </a:r>
            <a:endParaRPr lang="ru-RU" b="1" smtClean="0">
              <a:latin typeface="Arial" charset="0"/>
            </a:endParaRPr>
          </a:p>
          <a:p>
            <a:pPr marL="0" indent="0" eaLnBrk="1" hangingPunct="1">
              <a:buFont typeface="Wingdings 2" pitchFamily="18" charset="2"/>
              <a:buNone/>
            </a:pPr>
            <a:r>
              <a:rPr lang="ru-RU" b="1" smtClean="0">
                <a:latin typeface="Arial" charset="0"/>
              </a:rPr>
              <a:t>Формирование интереса к судьбам родственников, земляков воевавших в ВОВ.</a:t>
            </a:r>
          </a:p>
          <a:p>
            <a:pPr marL="0" indent="0" eaLnBrk="1" hangingPunct="1">
              <a:buFont typeface="Wingdings 2" pitchFamily="18" charset="2"/>
              <a:buNone/>
            </a:pPr>
            <a:r>
              <a:rPr lang="ru-RU" b="1" smtClean="0">
                <a:latin typeface="Arial" charset="0"/>
              </a:rPr>
              <a:t>     Задачи:</a:t>
            </a:r>
          </a:p>
          <a:p>
            <a:pPr marL="0" indent="0" eaLnBrk="1" hangingPunct="1"/>
            <a:r>
              <a:rPr lang="ru-RU" smtClean="0">
                <a:solidFill>
                  <a:srgbClr val="0070C0"/>
                </a:solidFill>
              </a:rPr>
              <a:t>Ознакомление школьн</a:t>
            </a:r>
            <a:r>
              <a:rPr lang="ru-RU" smtClean="0">
                <a:solidFill>
                  <a:srgbClr val="0070C0"/>
                </a:solidFill>
                <a:latin typeface="Arial" charset="0"/>
              </a:rPr>
              <a:t>иков</a:t>
            </a:r>
            <a:r>
              <a:rPr lang="ru-RU" smtClean="0">
                <a:solidFill>
                  <a:srgbClr val="0070C0"/>
                </a:solidFill>
              </a:rPr>
              <a:t> краткой </a:t>
            </a:r>
            <a:r>
              <a:rPr lang="ru-RU" smtClean="0">
                <a:solidFill>
                  <a:srgbClr val="0070C0"/>
                </a:solidFill>
                <a:latin typeface="Arial" charset="0"/>
              </a:rPr>
              <a:t>авто</a:t>
            </a:r>
            <a:r>
              <a:rPr lang="ru-RU" smtClean="0">
                <a:solidFill>
                  <a:srgbClr val="0070C0"/>
                </a:solidFill>
              </a:rPr>
              <a:t>биографи</a:t>
            </a:r>
            <a:r>
              <a:rPr lang="ru-RU" smtClean="0">
                <a:solidFill>
                  <a:srgbClr val="0070C0"/>
                </a:solidFill>
                <a:latin typeface="Arial" charset="0"/>
              </a:rPr>
              <a:t>ей</a:t>
            </a:r>
            <a:r>
              <a:rPr lang="ru-RU" smtClean="0">
                <a:solidFill>
                  <a:srgbClr val="0070C0"/>
                </a:solidFill>
              </a:rPr>
              <a:t> конной эскадрильи тувинских добровольцев;</a:t>
            </a:r>
          </a:p>
          <a:p>
            <a:pPr marL="0" indent="0" eaLnBrk="1" hangingPunct="1"/>
            <a:r>
              <a:rPr lang="ru-RU" smtClean="0">
                <a:solidFill>
                  <a:srgbClr val="0070C0"/>
                </a:solidFill>
              </a:rPr>
              <a:t>Воспитание чувств</a:t>
            </a:r>
            <a:r>
              <a:rPr lang="ru-RU" smtClean="0">
                <a:solidFill>
                  <a:srgbClr val="0070C0"/>
                </a:solidFill>
                <a:latin typeface="Arial" charset="0"/>
              </a:rPr>
              <a:t>о гордости за своих родственников ,земляков.</a:t>
            </a:r>
          </a:p>
          <a:p>
            <a:pPr marL="0" indent="0" eaLnBrk="1" hangingPunct="1"/>
            <a:r>
              <a:rPr lang="ru-RU" smtClean="0">
                <a:solidFill>
                  <a:srgbClr val="0070C0"/>
                </a:solidFill>
              </a:rPr>
              <a:t>Разъяснение истории войны.</a:t>
            </a:r>
          </a:p>
          <a:p>
            <a:pPr marL="0" indent="0" eaLnBrk="1" hangingPunct="1">
              <a:buFont typeface="Wingdings 2" pitchFamily="18" charset="2"/>
              <a:buNone/>
            </a:pPr>
            <a:endParaRPr lang="ru-RU" smtClean="0">
              <a:solidFill>
                <a:srgbClr val="0070C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bwMode="auto"/>
        <p:txBody>
          <a:bodyPr wrap="square" numCol="1" compatLnSpc="1">
            <a:prstTxWarp prst="textNoShape">
              <a:avLst/>
            </a:prstTxWarp>
          </a:bodyPr>
          <a:lstStyle/>
          <a:p>
            <a:r>
              <a:rPr lang="ru-RU" cap="none" smtClean="0">
                <a:ln>
                  <a:noFill/>
                </a:ln>
                <a:solidFill>
                  <a:schemeClr val="tx1"/>
                </a:solidFill>
                <a:latin typeface="Arial" charset="0"/>
              </a:rPr>
              <a:t>Методы исследования:</a:t>
            </a:r>
          </a:p>
        </p:txBody>
      </p:sp>
      <p:sp>
        <p:nvSpPr>
          <p:cNvPr id="18434" name="Rectangle 3"/>
          <p:cNvSpPr>
            <a:spLocks noGrp="1"/>
          </p:cNvSpPr>
          <p:nvPr>
            <p:ph type="body" idx="1"/>
          </p:nvPr>
        </p:nvSpPr>
        <p:spPr>
          <a:xfrm>
            <a:off x="468313" y="1628775"/>
            <a:ext cx="7239000" cy="4846638"/>
          </a:xfrm>
        </p:spPr>
        <p:txBody>
          <a:bodyPr/>
          <a:lstStyle/>
          <a:p>
            <a:pPr marL="495300" indent="-495300">
              <a:buFont typeface="Wingdings 2" pitchFamily="18" charset="2"/>
              <a:buNone/>
            </a:pPr>
            <a:r>
              <a:rPr lang="ru-RU" smtClean="0">
                <a:latin typeface="Arial" charset="0"/>
              </a:rPr>
              <a:t>    Сбор воспоминаний родственников.</a:t>
            </a:r>
          </a:p>
          <a:p>
            <a:pPr marL="495300" indent="-495300">
              <a:buFont typeface="Wingdings 2" pitchFamily="18" charset="2"/>
              <a:buNone/>
            </a:pPr>
            <a:r>
              <a:rPr lang="ru-RU" b="1" smtClean="0">
                <a:latin typeface="Arial" charset="0"/>
              </a:rPr>
              <a:t>             План работы над проектом:</a:t>
            </a:r>
          </a:p>
          <a:p>
            <a:pPr marL="495300" indent="-495300"/>
            <a:r>
              <a:rPr lang="ru-RU" smtClean="0">
                <a:latin typeface="Arial" charset="0"/>
              </a:rPr>
              <a:t>Поиск фотографий военных лет из семейных архивов, их сканирование.</a:t>
            </a:r>
          </a:p>
          <a:p>
            <a:pPr marL="495300" indent="-495300"/>
            <a:r>
              <a:rPr lang="ru-RU" smtClean="0">
                <a:latin typeface="Arial" charset="0"/>
              </a:rPr>
              <a:t>Создание слайда презентации, на котором будет размещена фотография, краткая история героя.</a:t>
            </a:r>
          </a:p>
          <a:p>
            <a:pPr marL="495300" indent="-495300"/>
            <a:r>
              <a:rPr lang="ru-RU" smtClean="0">
                <a:latin typeface="Arial" charset="0"/>
              </a:rPr>
              <a:t>Создание бумажной версии: фотография и история.</a:t>
            </a:r>
          </a:p>
          <a:p>
            <a:pPr marL="495300" indent="-495300"/>
            <a:endParaRPr lang="ru-RU" smtClean="0">
              <a:latin typeface="Arial" charset="0"/>
            </a:endParaRPr>
          </a:p>
          <a:p>
            <a:pPr marL="495300" indent="-495300"/>
            <a:endParaRPr lang="ru-RU" smtClean="0">
              <a:latin typeface="Arial" charset="0"/>
            </a:endParaRPr>
          </a:p>
          <a:p>
            <a:pPr marL="495300" indent="-495300">
              <a:buFont typeface="Wingdings 2" pitchFamily="18" charset="2"/>
              <a:buAutoNum type="arabicPeriod"/>
            </a:pPr>
            <a:endParaRPr lang="ru-RU" smtClean="0">
              <a:latin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bwMode="auto"/>
        <p:txBody>
          <a:bodyPr wrap="square" numCol="1" compatLnSpc="1">
            <a:prstTxWarp prst="textNoShape">
              <a:avLst/>
            </a:prstTxWarp>
          </a:bodyPr>
          <a:lstStyle/>
          <a:p>
            <a:r>
              <a:rPr lang="ru-RU" sz="3400" cap="none" smtClean="0">
                <a:ln>
                  <a:noFill/>
                </a:ln>
                <a:solidFill>
                  <a:schemeClr val="tx1"/>
                </a:solidFill>
                <a:latin typeface="Arial" charset="0"/>
              </a:rPr>
              <a:t>План мероприятия:</a:t>
            </a:r>
            <a:br>
              <a:rPr lang="ru-RU" sz="3400" cap="none" smtClean="0">
                <a:ln>
                  <a:noFill/>
                </a:ln>
                <a:solidFill>
                  <a:schemeClr val="tx1"/>
                </a:solidFill>
                <a:latin typeface="Arial" charset="0"/>
              </a:rPr>
            </a:br>
            <a:endParaRPr lang="ru-RU" sz="3400" cap="none" smtClean="0">
              <a:ln>
                <a:noFill/>
              </a:ln>
              <a:solidFill>
                <a:schemeClr val="tx1"/>
              </a:solidFill>
              <a:latin typeface="Arial" charset="0"/>
            </a:endParaRPr>
          </a:p>
        </p:txBody>
      </p:sp>
      <p:sp>
        <p:nvSpPr>
          <p:cNvPr id="19458" name="Rectangle 3"/>
          <p:cNvSpPr>
            <a:spLocks noGrp="1"/>
          </p:cNvSpPr>
          <p:nvPr>
            <p:ph type="body" idx="1"/>
          </p:nvPr>
        </p:nvSpPr>
        <p:spPr/>
        <p:txBody>
          <a:bodyPr/>
          <a:lstStyle/>
          <a:p>
            <a:r>
              <a:rPr lang="ru-RU" smtClean="0">
                <a:latin typeface="Arial" charset="0"/>
              </a:rPr>
              <a:t>Введение</a:t>
            </a:r>
          </a:p>
          <a:p>
            <a:r>
              <a:rPr lang="ru-RU" smtClean="0">
                <a:latin typeface="Arial" charset="0"/>
              </a:rPr>
              <a:t>Тува в годы войны</a:t>
            </a:r>
          </a:p>
          <a:p>
            <a:r>
              <a:rPr lang="ru-RU" smtClean="0">
                <a:latin typeface="Arial" charset="0"/>
              </a:rPr>
              <a:t>Тувинские добровольцы</a:t>
            </a:r>
          </a:p>
          <a:p>
            <a:r>
              <a:rPr lang="ru-RU" smtClean="0">
                <a:latin typeface="Arial" charset="0"/>
              </a:rPr>
              <a:t>Краткая автобиография девушек-санитарок.</a:t>
            </a:r>
          </a:p>
          <a:p>
            <a:r>
              <a:rPr lang="ru-RU" smtClean="0">
                <a:latin typeface="Arial" charset="0"/>
              </a:rPr>
              <a:t>Заключение</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bwMode="auto"/>
        <p:txBody>
          <a:bodyPr wrap="square" numCol="1" compatLnSpc="1">
            <a:prstTxWarp prst="textNoShape">
              <a:avLst/>
            </a:prstTxWarp>
          </a:bodyPr>
          <a:lstStyle/>
          <a:p>
            <a:r>
              <a:rPr lang="ru-RU" cap="none" smtClean="0">
                <a:ln>
                  <a:noFill/>
                </a:ln>
                <a:solidFill>
                  <a:schemeClr val="tx1"/>
                </a:solidFill>
              </a:rPr>
              <a:t>Введение:</a:t>
            </a:r>
          </a:p>
        </p:txBody>
      </p:sp>
      <p:sp>
        <p:nvSpPr>
          <p:cNvPr id="20482" name="Rectangle 3"/>
          <p:cNvSpPr>
            <a:spLocks noGrp="1"/>
          </p:cNvSpPr>
          <p:nvPr>
            <p:ph type="body" idx="1"/>
          </p:nvPr>
        </p:nvSpPr>
        <p:spPr/>
        <p:txBody>
          <a:bodyPr/>
          <a:lstStyle/>
          <a:p>
            <a:pPr>
              <a:lnSpc>
                <a:spcPct val="90000"/>
              </a:lnSpc>
              <a:buFont typeface="Wingdings 2" pitchFamily="18" charset="2"/>
              <a:buNone/>
            </a:pPr>
            <a:r>
              <a:rPr lang="ru-RU" smtClean="0"/>
              <a:t>      Великая Отечественная война  особая страница нашей истории. Война 1941 – 1945 г.г. оставила свой кровавый след почти в каждой семье нашего огромного государства. Не обошла </a:t>
            </a:r>
            <a:r>
              <a:rPr lang="ru-RU" smtClean="0">
                <a:latin typeface="Arial" charset="0"/>
              </a:rPr>
              <a:t>эти</a:t>
            </a:r>
            <a:r>
              <a:rPr lang="ru-RU" smtClean="0"/>
              <a:t> страшн</a:t>
            </a:r>
            <a:r>
              <a:rPr lang="ru-RU" smtClean="0">
                <a:latin typeface="Arial" charset="0"/>
              </a:rPr>
              <a:t>ые</a:t>
            </a:r>
            <a:r>
              <a:rPr lang="ru-RU" smtClean="0"/>
              <a:t> год</a:t>
            </a:r>
            <a:r>
              <a:rPr lang="ru-RU" smtClean="0">
                <a:latin typeface="Arial" charset="0"/>
              </a:rPr>
              <a:t>ы</a:t>
            </a:r>
            <a:r>
              <a:rPr lang="ru-RU" smtClean="0"/>
              <a:t> и нашу Туву. Нападение </a:t>
            </a:r>
            <a:r>
              <a:rPr lang="ru-RU" smtClean="0">
                <a:latin typeface="Arial" charset="0"/>
              </a:rPr>
              <a:t> </a:t>
            </a:r>
            <a:r>
              <a:rPr lang="ru-RU" smtClean="0"/>
              <a:t>немецко – фашистских войск на Советский Союз зажгло сердца трудящихся ТНР гневом и ненавистью к фашистским захватчикам. С первого дня войны Тува мобилизовала весь свой потенциал, материальные и людские ресурсы на оказание помощи СССР в разгроме фашизма.</a:t>
            </a:r>
          </a:p>
          <a:p>
            <a:pPr>
              <a:lnSpc>
                <a:spcPct val="90000"/>
              </a:lnSpc>
              <a:buFont typeface="Wingdings 2" pitchFamily="18" charset="2"/>
              <a:buNone/>
            </a:pPr>
            <a:endParaRPr lang="ru-RU"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bwMode="auto"/>
        <p:txBody>
          <a:bodyPr wrap="square" numCol="1" compatLnSpc="1">
            <a:prstTxWarp prst="textNoShape">
              <a:avLst/>
            </a:prstTxWarp>
          </a:bodyPr>
          <a:lstStyle/>
          <a:p>
            <a:r>
              <a:rPr lang="ru-RU" cap="none" smtClean="0">
                <a:ln>
                  <a:noFill/>
                </a:ln>
                <a:solidFill>
                  <a:schemeClr val="tx1"/>
                </a:solidFill>
                <a:latin typeface="Arial" charset="0"/>
              </a:rPr>
              <a:t>       Тува в годы войны</a:t>
            </a:r>
          </a:p>
        </p:txBody>
      </p:sp>
      <p:sp>
        <p:nvSpPr>
          <p:cNvPr id="21506" name="Rectangle 3"/>
          <p:cNvSpPr>
            <a:spLocks noGrp="1"/>
          </p:cNvSpPr>
          <p:nvPr>
            <p:ph type="body" idx="1"/>
          </p:nvPr>
        </p:nvSpPr>
        <p:spPr/>
        <p:txBody>
          <a:bodyPr/>
          <a:lstStyle/>
          <a:p>
            <a:pPr>
              <a:lnSpc>
                <a:spcPct val="80000"/>
              </a:lnSpc>
              <a:buFont typeface="Wingdings 2" pitchFamily="18" charset="2"/>
              <a:buNone/>
            </a:pPr>
            <a:r>
              <a:rPr lang="ru-RU" sz="1500" smtClean="0"/>
              <a:t>       С июня 1941 по октябрь 1944 года Тува отправила на фронт пять эшелонов подарков, поставила для нужд действующей армии 50 тысяч боевых коней, более 700 тысяч голов скота,  из которых почти 650 тысяч — безвозмездно. От 10 до 100 голов своего скота поставила почти каждая тувинская семья (в семьях тогдашних тувинцев, как и монголов, в среднем количество голов скота в личном пользовании насчитывало как минимум 130 голов). Одной только весной 1944 года освобождённой Украине было подарено 27,5 тысяч тувинских коров. За годы войны Тува поставила на нужды Советской армии 52 тысячи пар лыж, 12 тысяч полушубков, 19 тысяч пар рукавиц, 16 тысяч пар валенок, 70 тонн шерсти, 400 тонн мяса, ржаной, ячменной муки и топлёного масла, а также десятки тонн мёда, плодово-ягодных консервов и концентратов, рыбных изделий, тонны перевязочных бинтов, лекарств традиционной медицины, воска и смолы. До 90 % вышеперечисленного было передано безвозмездно. В Кызыл стекались гурты овец и коров, табуны лошадей, караваны верблюдов, нагруженные подарками.  Со всех концов земли тувинской эти красные обозы шли день и ночь. Сопровождать их доверяли самым лучшим, самым достойным. За дни Отечественной войны из числа трудящихся, рабочих и служащих и домохозяек выявились лучшие люди, принимавшие активное участие в организации работы по отсылке подарков Красной Армии.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bwMode="auto"/>
        <p:txBody>
          <a:bodyPr wrap="square" numCol="1" compatLnSpc="1">
            <a:prstTxWarp prst="textNoShape">
              <a:avLst/>
            </a:prstTxWarp>
          </a:bodyPr>
          <a:lstStyle/>
          <a:p>
            <a:r>
              <a:rPr lang="ru-RU" cap="none" smtClean="0">
                <a:ln>
                  <a:noFill/>
                </a:ln>
                <a:solidFill>
                  <a:schemeClr val="tx1"/>
                </a:solidFill>
              </a:rPr>
              <a:t>Тувинские добровольцы</a:t>
            </a:r>
          </a:p>
        </p:txBody>
      </p:sp>
      <p:sp>
        <p:nvSpPr>
          <p:cNvPr id="22530" name="Rectangle 3"/>
          <p:cNvSpPr>
            <a:spLocks noGrp="1"/>
          </p:cNvSpPr>
          <p:nvPr>
            <p:ph type="body" idx="1"/>
          </p:nvPr>
        </p:nvSpPr>
        <p:spPr/>
        <p:txBody>
          <a:bodyPr/>
          <a:lstStyle/>
          <a:p>
            <a:pPr>
              <a:lnSpc>
                <a:spcPct val="80000"/>
              </a:lnSpc>
              <a:buFont typeface="Wingdings 2" pitchFamily="18" charset="2"/>
              <a:buNone/>
            </a:pPr>
            <a:r>
              <a:rPr lang="ru-RU" sz="1000" smtClean="0"/>
              <a:t>  </a:t>
            </a:r>
            <a:r>
              <a:rPr lang="ru-RU" sz="1200" smtClean="0"/>
              <a:t>1 сентября 1943 года в Кызыле состоялись проводы добровольческого эскадрона в составе 208 человек, из них 10 девушек -  санитарок. Завершив краткий курс подготовки во 2-м запасном кавалерийском полку в Муроме и Коврове, 16 ноября эскадрон успешно выдержал экзамен на боевую готовность. Проводивший экзамен генерал-полковник О. И. Городовиков отозвался о тувинцах положительно, подчеркнув: «люди хорошо натренированы, а также подготовлены по боевой и политической подготовке и представляют собой вполне готовую боевую единицу».</a:t>
            </a:r>
          </a:p>
          <a:p>
            <a:pPr>
              <a:lnSpc>
                <a:spcPct val="80000"/>
              </a:lnSpc>
              <a:buFont typeface="Wingdings 2" pitchFamily="18" charset="2"/>
              <a:buNone/>
            </a:pPr>
            <a:r>
              <a:rPr lang="ru-RU" sz="1200" smtClean="0"/>
              <a:t>    После подготовки кавалеристы прибыли в распоряжение 6-го гвардейского казачьего кавкорпуса. 8 ноября личный состав 31-го гвардейского кавалерийского полка 8-й кавалерийской дивизии принял в свои ряды отряд тувинских добровольцев в количестве 177 человек под командованием капитана Тюлюша Кечил-оола. 15 декабря добровольцы приняли присягу в деревне Снегирёвка, а затем были переправлены на Украину.</a:t>
            </a:r>
          </a:p>
          <a:p>
            <a:pPr>
              <a:lnSpc>
                <a:spcPct val="80000"/>
              </a:lnSpc>
              <a:buFont typeface="Wingdings 2" pitchFamily="18" charset="2"/>
              <a:buNone/>
            </a:pPr>
            <a:r>
              <a:rPr lang="ru-RU" sz="1200" smtClean="0"/>
              <a:t>   Тувинские добровольцы с честью выполнили наказ своего народа – во всем следовать героическому примеру воинов Советской Армии. В боях за   Родину отличились и славные дочери тувинского народа – Галина Сынаа, Монгуш Амаа, Ховалыг Бичен, Ооржак Севил, Вера Байлак и другие.Они оказывали медицинскую помощь раненым и непосредственно участвовали в боях. Во время ВОВ многие наши земляки погибли на поле боя, защищая нашу Родину, сражались, не жалея жизни, а также те, кто остался в тылу, работали для фронта днем и ночью.  Всего тувинцы приняли участие в освобождении 80 западноукраинских населённых пунктов.  За мужество и героизм 17 тувинцев были награждены орденами Славы.</a:t>
            </a:r>
          </a:p>
          <a:p>
            <a:pPr>
              <a:lnSpc>
                <a:spcPct val="80000"/>
              </a:lnSpc>
              <a:buFont typeface="Wingdings 2" pitchFamily="18" charset="2"/>
              <a:buNone/>
            </a:pPr>
            <a:r>
              <a:rPr lang="ru-RU" sz="1200" smtClean="0"/>
              <a:t>    Из отправившихся на фронт тувинских добровольцев на родину вернулось только 165 человек. В общей сложности за годы войны в рядах Красной армии служило до 8 тысяч тувинцев. Они приняли участие во многих ключевых операциях завершающего этапа войны, таких, как Корсунь - Шевченковская, Уманско - Ботошанская, Ясско-Кишинёвская, а также Дебреценская и Сандомирско - Силезская операции. Формирования из мобилизованных в ТНР советских граждан участвовали в боях за блокадный Ленинград и освобождение Белоруссии.</a:t>
            </a:r>
          </a:p>
          <a:p>
            <a:pPr>
              <a:lnSpc>
                <a:spcPct val="80000"/>
              </a:lnSpc>
              <a:buFont typeface="Wingdings 2" pitchFamily="18" charset="2"/>
              <a:buNone/>
            </a:pPr>
            <a:r>
              <a:rPr lang="ru-RU" sz="1200" smtClean="0"/>
              <a:t>    Порядка 20 воинов-тувинцев были удостоены Ордена Славы, ещё 5,5 тысяч тувинских воинов стали кавалерами других советских и тувинских наград. Так, тувинец Хомушку Чургуй-оол, на протяжении всей войны был механиком-водителем танка Т-34 вышеупомянутого 25-го танкового полка, был удостоен звания Героя Советского Союза, а другой его соотечественник, Кыргыз Чамзырын, встретил 9 мая 1945 года в Праге и стал кавалером многих советских орденов, в том числе, Ордена Славы.</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Solstice</Template>
  <TotalTime>480</TotalTime>
  <Words>1649</Words>
  <Application>Microsoft Office PowerPoint</Application>
  <PresentationFormat>Экран (4:3)</PresentationFormat>
  <Paragraphs>94</Paragraphs>
  <Slides>23</Slides>
  <Notes>1</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5</vt:i4>
      </vt:variant>
      <vt:variant>
        <vt:lpstr>Заголовки слайдов</vt:lpstr>
      </vt:variant>
      <vt:variant>
        <vt:i4>23</vt:i4>
      </vt:variant>
    </vt:vector>
  </HeadingPairs>
  <TitlesOfParts>
    <vt:vector size="33" baseType="lpstr">
      <vt:lpstr>Arial</vt:lpstr>
      <vt:lpstr>Trebuchet MS</vt:lpstr>
      <vt:lpstr>Wingdings 2</vt:lpstr>
      <vt:lpstr>Wingdings</vt:lpstr>
      <vt:lpstr>Calibri</vt:lpstr>
      <vt:lpstr>Изящная</vt:lpstr>
      <vt:lpstr>Изящная</vt:lpstr>
      <vt:lpstr>Изящная</vt:lpstr>
      <vt:lpstr>Изящная</vt:lpstr>
      <vt:lpstr>Изящная</vt:lpstr>
      <vt:lpstr>Слайд 1</vt:lpstr>
      <vt:lpstr>Слайд 2</vt:lpstr>
      <vt:lpstr>             Актуальность</vt:lpstr>
      <vt:lpstr>Слайд 4</vt:lpstr>
      <vt:lpstr>Методы исследования:</vt:lpstr>
      <vt:lpstr>План мероприятия: </vt:lpstr>
      <vt:lpstr>Введение:</vt:lpstr>
      <vt:lpstr>       Тува в годы войны</vt:lpstr>
      <vt:lpstr>Тувинские добровольцы</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                Заключение   </vt:lpstr>
      <vt:lpstr>Литература:</vt:lpstr>
      <vt:lpstr>Слайд 23</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Классный час посвященный 70 – летию Победы в ВОВ</dc:title>
  <dc:creator>Саая</dc:creator>
  <cp:lastModifiedBy>Admin</cp:lastModifiedBy>
  <cp:revision>36</cp:revision>
  <dcterms:created xsi:type="dcterms:W3CDTF">2015-03-20T03:11:23Z</dcterms:created>
  <dcterms:modified xsi:type="dcterms:W3CDTF">2015-04-12T13:30:26Z</dcterms:modified>
</cp:coreProperties>
</file>