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57" r:id="rId4"/>
    <p:sldId id="259" r:id="rId5"/>
    <p:sldId id="260" r:id="rId6"/>
    <p:sldId id="261" r:id="rId7"/>
    <p:sldId id="262" r:id="rId8"/>
    <p:sldId id="263" r:id="rId9"/>
    <p:sldId id="264" r:id="rId10"/>
    <p:sldId id="270" r:id="rId11"/>
    <p:sldId id="265" r:id="rId12"/>
    <p:sldId id="266" r:id="rId13"/>
    <p:sldId id="267" r:id="rId14"/>
    <p:sldId id="268" r:id="rId15"/>
    <p:sldId id="269"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15.04.2015</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15.04.2015</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15.04.2015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15.04.2015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15.04.2015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15.04.2015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15.04.2015</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15.04.2015</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15.04.2015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dic.academic.ru/dic.nsf/enc_literature/4314/&#1057;&#1082;&#1072;&#1079;&#1082;&#107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1928802"/>
            <a:ext cx="8305800" cy="3714776"/>
          </a:xfrm>
        </p:spPr>
        <p:txBody>
          <a:bodyPr/>
          <a:lstStyle/>
          <a:p>
            <a:r>
              <a:rPr lang="ru-RU" dirty="0" smtClean="0"/>
              <a:t>Проект на тему:</a:t>
            </a:r>
          </a:p>
          <a:p>
            <a:r>
              <a:rPr lang="ru-RU" sz="4400" b="1" i="1" dirty="0" smtClean="0">
                <a:solidFill>
                  <a:schemeClr val="accent4">
                    <a:lumMod val="50000"/>
                  </a:schemeClr>
                </a:solidFill>
              </a:rPr>
              <a:t>«Волшебный мир русских и английских народных сказок»</a:t>
            </a:r>
          </a:p>
          <a:p>
            <a:r>
              <a:rPr lang="ru-RU" sz="2800" b="1" dirty="0" err="1" smtClean="0"/>
              <a:t>Эвеев</a:t>
            </a:r>
            <a:r>
              <a:rPr lang="ru-RU" sz="2800" b="1" dirty="0" smtClean="0"/>
              <a:t> Анатолий </a:t>
            </a:r>
          </a:p>
          <a:p>
            <a:r>
              <a:rPr lang="ru-RU" sz="2800" b="1" dirty="0" smtClean="0"/>
              <a:t>3 «А» класс</a:t>
            </a:r>
            <a:endParaRPr lang="ru-RU" sz="2800" dirty="0" smtClean="0"/>
          </a:p>
          <a:p>
            <a:endParaRPr lang="ru-RU" dirty="0"/>
          </a:p>
        </p:txBody>
      </p:sp>
      <p:sp>
        <p:nvSpPr>
          <p:cNvPr id="2" name="Заголовок 1"/>
          <p:cNvSpPr>
            <a:spLocks noGrp="1"/>
          </p:cNvSpPr>
          <p:nvPr>
            <p:ph type="ctrTitle"/>
          </p:nvPr>
        </p:nvSpPr>
        <p:spPr>
          <a:xfrm>
            <a:off x="285720" y="642918"/>
            <a:ext cx="8858280" cy="714380"/>
          </a:xfrm>
        </p:spPr>
        <p:txBody>
          <a:bodyPr/>
          <a:lstStyle/>
          <a:p>
            <a:r>
              <a:rPr lang="ru-RU" sz="3200" smtClean="0">
                <a:solidFill>
                  <a:schemeClr val="accent6">
                    <a:lumMod val="50000"/>
                  </a:schemeClr>
                </a:solidFill>
              </a:rPr>
              <a:t>МБОУ </a:t>
            </a:r>
            <a:r>
              <a:rPr lang="ru-RU" sz="3200" dirty="0" smtClean="0">
                <a:solidFill>
                  <a:schemeClr val="accent6">
                    <a:lumMod val="50000"/>
                  </a:schemeClr>
                </a:solidFill>
              </a:rPr>
              <a:t>«</a:t>
            </a:r>
            <a:r>
              <a:rPr lang="ru-RU" sz="3200" dirty="0" err="1" smtClean="0">
                <a:solidFill>
                  <a:schemeClr val="accent6">
                    <a:lumMod val="50000"/>
                  </a:schemeClr>
                </a:solidFill>
              </a:rPr>
              <a:t>Лиманская</a:t>
            </a:r>
            <a:r>
              <a:rPr lang="ru-RU" sz="3200" dirty="0" smtClean="0">
                <a:solidFill>
                  <a:schemeClr val="accent6">
                    <a:lumMod val="50000"/>
                  </a:schemeClr>
                </a:solidFill>
              </a:rPr>
              <a:t> СОШ № 1»</a:t>
            </a:r>
            <a:endParaRPr lang="ru-RU" sz="3200" dirty="0">
              <a:solidFill>
                <a:schemeClr val="accent6">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98990596.jpg"/>
          <p:cNvPicPr>
            <a:picLocks noGrp="1" noChangeAspect="1"/>
          </p:cNvPicPr>
          <p:nvPr>
            <p:ph idx="1"/>
          </p:nvPr>
        </p:nvPicPr>
        <p:blipFill>
          <a:blip r:embed="rId2"/>
          <a:stretch>
            <a:fillRect/>
          </a:stretch>
        </p:blipFill>
        <p:spPr>
          <a:xfrm>
            <a:off x="1285852" y="0"/>
            <a:ext cx="6215106" cy="6858000"/>
          </a:xfrm>
        </p:spPr>
      </p:pic>
      <p:sp>
        <p:nvSpPr>
          <p:cNvPr id="3" name="Заголовок 2"/>
          <p:cNvSpPr>
            <a:spLocks noGrp="1"/>
          </p:cNvSpPr>
          <p:nvPr>
            <p:ph type="title"/>
          </p:nvPr>
        </p:nvSpPr>
        <p:spPr/>
        <p:txBody>
          <a:bodyPr/>
          <a:lstStyle/>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4810140"/>
          </a:xfrm>
        </p:spPr>
        <p:txBody>
          <a:bodyPr>
            <a:normAutofit fontScale="92500"/>
          </a:bodyPr>
          <a:lstStyle/>
          <a:p>
            <a:pPr algn="ctr"/>
            <a:r>
              <a:rPr lang="ru-RU" sz="3000" dirty="0" smtClean="0">
                <a:solidFill>
                  <a:srgbClr val="FF0000"/>
                </a:solidFill>
              </a:rPr>
              <a:t>Зачин (начало).</a:t>
            </a:r>
          </a:p>
          <a:p>
            <a:r>
              <a:rPr lang="ru-RU" i="1" dirty="0" smtClean="0"/>
              <a:t>Жили-были пузырь, соломина и лапоть; пошли они в лес дрова рубить</a:t>
            </a:r>
            <a:r>
              <a:rPr lang="ru-RU" dirty="0" smtClean="0"/>
              <a:t> </a:t>
            </a:r>
            <a:r>
              <a:rPr lang="ru-RU" b="1" dirty="0" smtClean="0"/>
              <a:t>«Пузырь, соломинка и лапоть»</a:t>
            </a:r>
          </a:p>
          <a:p>
            <a:r>
              <a:rPr lang="ru-RU" i="1" dirty="0" smtClean="0"/>
              <a:t>Жила-была в деревне бедная старуха. Собрала она раз миску бобов и хотела было их сварить. Она затопила печь и, чтоб огонь скорей разгорелся, подбросила пучок соломы. </a:t>
            </a:r>
            <a:r>
              <a:rPr lang="ru-RU" b="1" dirty="0" smtClean="0"/>
              <a:t>«Соломинка, уголёк и боб»</a:t>
            </a:r>
          </a:p>
          <a:p>
            <a:r>
              <a:rPr lang="en-US" dirty="0" smtClean="0"/>
              <a:t>An old woman lived in a village. She had gathered a serving of beans and wanted to cook them, so she prepared a fire in her fireplace. To make it burn faster she lit it with a handful of straw. </a:t>
            </a:r>
            <a:r>
              <a:rPr lang="ru-RU" b="1" dirty="0" smtClean="0"/>
              <a:t>«</a:t>
            </a:r>
            <a:r>
              <a:rPr lang="ru-RU" b="1" dirty="0" err="1" smtClean="0"/>
              <a:t>The</a:t>
            </a:r>
            <a:r>
              <a:rPr lang="ru-RU" b="1" dirty="0" smtClean="0"/>
              <a:t> </a:t>
            </a:r>
            <a:r>
              <a:rPr lang="ru-RU" b="1" dirty="0" err="1" smtClean="0"/>
              <a:t>Straw</a:t>
            </a:r>
            <a:r>
              <a:rPr lang="ru-RU" b="1" dirty="0" smtClean="0"/>
              <a:t>, </a:t>
            </a:r>
            <a:r>
              <a:rPr lang="ru-RU" b="1" dirty="0" err="1" smtClean="0"/>
              <a:t>the</a:t>
            </a:r>
            <a:r>
              <a:rPr lang="ru-RU" b="1" dirty="0" smtClean="0"/>
              <a:t> </a:t>
            </a:r>
            <a:r>
              <a:rPr lang="ru-RU" b="1" dirty="0" err="1" smtClean="0"/>
              <a:t>Coal</a:t>
            </a:r>
            <a:r>
              <a:rPr lang="ru-RU" b="1" dirty="0" smtClean="0"/>
              <a:t>, </a:t>
            </a:r>
            <a:r>
              <a:rPr lang="ru-RU" b="1" dirty="0" err="1" smtClean="0"/>
              <a:t>and</a:t>
            </a:r>
            <a:r>
              <a:rPr lang="ru-RU" b="1" dirty="0" smtClean="0"/>
              <a:t> </a:t>
            </a:r>
            <a:r>
              <a:rPr lang="ru-RU" b="1" dirty="0" err="1" smtClean="0"/>
              <a:t>the</a:t>
            </a:r>
            <a:r>
              <a:rPr lang="ru-RU" b="1" dirty="0" smtClean="0"/>
              <a:t> </a:t>
            </a:r>
            <a:r>
              <a:rPr lang="ru-RU" b="1" dirty="0" err="1" smtClean="0"/>
              <a:t>Bean</a:t>
            </a:r>
            <a:r>
              <a:rPr lang="ru-RU" b="1" dirty="0" smtClean="0"/>
              <a:t>» </a:t>
            </a:r>
            <a:endParaRPr lang="ru-RU" b="1" dirty="0"/>
          </a:p>
        </p:txBody>
      </p:sp>
      <p:sp>
        <p:nvSpPr>
          <p:cNvPr id="3" name="Заголовок 2"/>
          <p:cNvSpPr>
            <a:spLocks noGrp="1"/>
          </p:cNvSpPr>
          <p:nvPr>
            <p:ph type="title"/>
          </p:nvPr>
        </p:nvSpPr>
        <p:spPr>
          <a:xfrm>
            <a:off x="457200" y="428604"/>
            <a:ext cx="8229600" cy="1500198"/>
          </a:xfrm>
        </p:spPr>
        <p:txBody>
          <a:bodyPr>
            <a:normAutofit/>
          </a:bodyPr>
          <a:lstStyle/>
          <a:p>
            <a:pPr algn="ctr"/>
            <a:r>
              <a:rPr lang="ru-RU" b="1" i="1" dirty="0" smtClean="0">
                <a:solidFill>
                  <a:schemeClr val="accent5">
                    <a:lumMod val="50000"/>
                  </a:schemeClr>
                </a:solidFill>
              </a:rPr>
              <a:t>Композиция сказки.</a:t>
            </a:r>
            <a:r>
              <a:rPr lang="ru-RU" dirty="0" smtClean="0"/>
              <a:t/>
            </a:r>
            <a:br>
              <a:rPr lang="ru-RU" dirty="0" smtClean="0"/>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gn="ctr"/>
            <a:r>
              <a:rPr lang="ru-RU" dirty="0" smtClean="0">
                <a:solidFill>
                  <a:srgbClr val="FF0000"/>
                </a:solidFill>
              </a:rPr>
              <a:t>Кульминация </a:t>
            </a:r>
            <a:br>
              <a:rPr lang="ru-RU" dirty="0" smtClean="0">
                <a:solidFill>
                  <a:srgbClr val="FF0000"/>
                </a:solidFill>
              </a:rPr>
            </a:br>
            <a:r>
              <a:rPr lang="ru-RU" dirty="0" smtClean="0">
                <a:solidFill>
                  <a:srgbClr val="FF0000"/>
                </a:solidFill>
              </a:rPr>
              <a:t>(точка высшего напряжения).</a:t>
            </a:r>
            <a:endParaRPr lang="ru-RU" dirty="0">
              <a:solidFill>
                <a:srgbClr val="FF0000"/>
              </a:solidFill>
            </a:endParaRPr>
          </a:p>
        </p:txBody>
      </p:sp>
      <p:sp>
        <p:nvSpPr>
          <p:cNvPr id="5" name="Содержимое 4"/>
          <p:cNvSpPr>
            <a:spLocks noGrp="1"/>
          </p:cNvSpPr>
          <p:nvPr>
            <p:ph sz="half" idx="1"/>
          </p:nvPr>
        </p:nvSpPr>
        <p:spPr>
          <a:xfrm>
            <a:off x="457200" y="1357298"/>
            <a:ext cx="8686800" cy="2786082"/>
          </a:xfrm>
        </p:spPr>
        <p:txBody>
          <a:bodyPr>
            <a:normAutofit lnSpcReduction="10000"/>
          </a:bodyPr>
          <a:lstStyle/>
          <a:p>
            <a:r>
              <a:rPr lang="ru-RU" i="1" dirty="0" smtClean="0"/>
              <a:t>Дошли до реки, не знают: как через реку перейти? Лапоть говорит пузырю: «Пузырь, давай на тебе переплывем!» — «Нет, лапоть, пусть лучше соломинка перетянется с берега на берег, а мы перейдем по ней». Соломинка перетянулась; лапоть пошел по ней, она и переломилась.</a:t>
            </a:r>
            <a:r>
              <a:rPr lang="ru-RU" b="1" i="1" dirty="0" smtClean="0"/>
              <a:t> </a:t>
            </a:r>
            <a:r>
              <a:rPr lang="ru-RU" b="1" dirty="0" smtClean="0"/>
              <a:t>«Пузырь, соломинка и лапоть»</a:t>
            </a:r>
          </a:p>
          <a:p>
            <a:endParaRPr lang="ru-RU" dirty="0"/>
          </a:p>
        </p:txBody>
      </p:sp>
      <p:pic>
        <p:nvPicPr>
          <p:cNvPr id="7" name="Содержимое 6" descr="images.jpg"/>
          <p:cNvPicPr>
            <a:picLocks noGrp="1" noChangeAspect="1"/>
          </p:cNvPicPr>
          <p:nvPr>
            <p:ph sz="half" idx="2"/>
          </p:nvPr>
        </p:nvPicPr>
        <p:blipFill>
          <a:blip r:embed="rId2"/>
          <a:stretch>
            <a:fillRect/>
          </a:stretch>
        </p:blipFill>
        <p:spPr>
          <a:xfrm>
            <a:off x="4429124" y="3571876"/>
            <a:ext cx="4500562" cy="3286124"/>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r>
              <a:rPr lang="ru-RU" dirty="0" smtClean="0"/>
              <a:t>Вскоре они подошли к маленькому ручью, потому что не было ни моста, ни дорожки нет, они не знали, как они будут переходить через него. У соломинки была хорошая идея, и сказал: "Я лягу и вы можете </a:t>
            </a:r>
            <a:r>
              <a:rPr lang="ru-RU" dirty="0" err="1" smtClean="0"/>
              <a:t>перей</a:t>
            </a:r>
            <a:r>
              <a:rPr lang="ru-RU" dirty="0" smtClean="0"/>
              <a:t> </a:t>
            </a:r>
            <a:r>
              <a:rPr lang="ru-RU" dirty="0" err="1" smtClean="0"/>
              <a:t>типо</a:t>
            </a:r>
            <a:r>
              <a:rPr lang="ru-RU" dirty="0" smtClean="0"/>
              <a:t> мне как по мосту." </a:t>
            </a:r>
            <a:r>
              <a:rPr lang="ru-RU" b="1" dirty="0" smtClean="0"/>
              <a:t>«Соломинка, уголёк и боб»</a:t>
            </a:r>
          </a:p>
          <a:p>
            <a:r>
              <a:rPr lang="en-US" dirty="0" smtClean="0"/>
              <a:t>They soon came to a small brook, and because there was neither a bridge nor a walkway there, they did not know how they would get across it. Then the straw had a good idea, and said, "I will lay myself across it, and you can walk across me like on a bridge."</a:t>
            </a:r>
            <a:r>
              <a:rPr lang="ru-RU" b="1" dirty="0" smtClean="0"/>
              <a:t> «</a:t>
            </a:r>
            <a:r>
              <a:rPr lang="ru-RU" b="1" dirty="0" err="1" smtClean="0"/>
              <a:t>The</a:t>
            </a:r>
            <a:r>
              <a:rPr lang="ru-RU" b="1" dirty="0" smtClean="0"/>
              <a:t> </a:t>
            </a:r>
            <a:r>
              <a:rPr lang="ru-RU" b="1" dirty="0" err="1" smtClean="0"/>
              <a:t>Straw</a:t>
            </a:r>
            <a:r>
              <a:rPr lang="ru-RU" b="1" dirty="0" smtClean="0"/>
              <a:t>, </a:t>
            </a:r>
            <a:r>
              <a:rPr lang="ru-RU" b="1" dirty="0" err="1" smtClean="0"/>
              <a:t>the</a:t>
            </a:r>
            <a:r>
              <a:rPr lang="ru-RU" b="1" dirty="0" smtClean="0"/>
              <a:t> </a:t>
            </a:r>
            <a:r>
              <a:rPr lang="ru-RU" b="1" dirty="0" err="1" smtClean="0"/>
              <a:t>Coal</a:t>
            </a:r>
            <a:r>
              <a:rPr lang="ru-RU" b="1" dirty="0" smtClean="0"/>
              <a:t>, </a:t>
            </a:r>
            <a:r>
              <a:rPr lang="ru-RU" b="1" dirty="0" err="1" smtClean="0"/>
              <a:t>and</a:t>
            </a:r>
            <a:r>
              <a:rPr lang="ru-RU" b="1" dirty="0" smtClean="0"/>
              <a:t> </a:t>
            </a:r>
            <a:r>
              <a:rPr lang="ru-RU" b="1" dirty="0" err="1" smtClean="0"/>
              <a:t>the</a:t>
            </a:r>
            <a:r>
              <a:rPr lang="ru-RU" b="1" dirty="0" smtClean="0"/>
              <a:t> </a:t>
            </a:r>
            <a:r>
              <a:rPr lang="ru-RU" b="1" dirty="0" err="1" smtClean="0"/>
              <a:t>Bean</a:t>
            </a:r>
            <a:r>
              <a:rPr lang="ru-RU" b="1" dirty="0" smtClean="0"/>
              <a:t>»</a:t>
            </a:r>
            <a:r>
              <a:rPr lang="ru-RU" dirty="0" smtClean="0"/>
              <a:t> </a:t>
            </a:r>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rgbClr val="FF0000"/>
                </a:solidFill>
              </a:rPr>
              <a:t>Кульминация </a:t>
            </a:r>
            <a:br>
              <a:rPr lang="ru-RU" dirty="0" smtClean="0">
                <a:solidFill>
                  <a:srgbClr val="FF0000"/>
                </a:solidFill>
              </a:rPr>
            </a:br>
            <a:r>
              <a:rPr lang="ru-RU" dirty="0" smtClean="0">
                <a:solidFill>
                  <a:srgbClr val="FF0000"/>
                </a:solidFill>
              </a:rPr>
              <a:t>(точка высшего напряжения).</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r>
              <a:rPr lang="ru-RU" dirty="0" smtClean="0"/>
              <a:t>Лапоть упал в воду, а пузырь хохотал, хохотал, да и лопнул!</a:t>
            </a:r>
            <a:r>
              <a:rPr lang="ru-RU" b="1" dirty="0" smtClean="0"/>
              <a:t> «Соломинка, уголёк и боб»</a:t>
            </a:r>
          </a:p>
          <a:p>
            <a:endParaRPr lang="ru-RU" dirty="0" smtClean="0"/>
          </a:p>
          <a:p>
            <a:r>
              <a:rPr lang="ru-RU" dirty="0" smtClean="0"/>
              <a:t>Тогда соломинка, загорелась, и  развалилась на две части и упала в ручей. Уголь скользнул за ней, прошипел, как он упал в воду, и испустил дух. Боб, который, предусмотрительно остался на берегу стал смеяться. Он не мог остановиться, что лопнул. </a:t>
            </a:r>
            <a:r>
              <a:rPr lang="ru-RU" b="1" dirty="0" smtClean="0"/>
              <a:t> «Соломинка, уголёк и боб»</a:t>
            </a:r>
          </a:p>
          <a:p>
            <a:r>
              <a:rPr lang="en-US" dirty="0" smtClean="0"/>
              <a:t>Then the straw caught fire, broke into two pieces, and fell into the brook. The coal slid after him, hissed as he fell into the water, and gave up the ghost. The bean who had cautiously stayed behind on the bank had to laugh at the event. He could not stop, and he laughed so fiercely that he burst.</a:t>
            </a:r>
            <a:endParaRPr lang="ru-RU" dirty="0" smtClean="0"/>
          </a:p>
          <a:p>
            <a:r>
              <a:rPr lang="ru-RU" b="1" dirty="0" smtClean="0"/>
              <a:t>«</a:t>
            </a:r>
            <a:r>
              <a:rPr lang="ru-RU" b="1" dirty="0" err="1" smtClean="0"/>
              <a:t>The</a:t>
            </a:r>
            <a:r>
              <a:rPr lang="ru-RU" b="1" dirty="0" smtClean="0"/>
              <a:t> </a:t>
            </a:r>
            <a:r>
              <a:rPr lang="ru-RU" b="1" dirty="0" err="1" smtClean="0"/>
              <a:t>Straw</a:t>
            </a:r>
            <a:r>
              <a:rPr lang="ru-RU" b="1" dirty="0" smtClean="0"/>
              <a:t>, </a:t>
            </a:r>
            <a:r>
              <a:rPr lang="ru-RU" b="1" dirty="0" err="1" smtClean="0"/>
              <a:t>the</a:t>
            </a:r>
            <a:r>
              <a:rPr lang="ru-RU" b="1" dirty="0" smtClean="0"/>
              <a:t> </a:t>
            </a:r>
            <a:r>
              <a:rPr lang="ru-RU" b="1" dirty="0" err="1" smtClean="0"/>
              <a:t>Coal</a:t>
            </a:r>
            <a:r>
              <a:rPr lang="ru-RU" b="1" dirty="0" smtClean="0"/>
              <a:t>, </a:t>
            </a:r>
            <a:r>
              <a:rPr lang="ru-RU" b="1" dirty="0" err="1" smtClean="0"/>
              <a:t>and</a:t>
            </a:r>
            <a:r>
              <a:rPr lang="ru-RU" b="1" dirty="0" smtClean="0"/>
              <a:t> </a:t>
            </a:r>
            <a:r>
              <a:rPr lang="ru-RU" b="1" dirty="0" err="1" smtClean="0"/>
              <a:t>the</a:t>
            </a:r>
            <a:r>
              <a:rPr lang="ru-RU" b="1" dirty="0" smtClean="0"/>
              <a:t> </a:t>
            </a:r>
            <a:r>
              <a:rPr lang="ru-RU" b="1" dirty="0" err="1" smtClean="0"/>
              <a:t>Bean</a:t>
            </a:r>
            <a:r>
              <a:rPr lang="ru-RU" b="1" dirty="0" smtClean="0"/>
              <a:t>» </a:t>
            </a:r>
            <a:endParaRPr lang="ru-RU" b="1" dirty="0"/>
          </a:p>
        </p:txBody>
      </p:sp>
      <p:sp>
        <p:nvSpPr>
          <p:cNvPr id="3" name="Заголовок 2"/>
          <p:cNvSpPr>
            <a:spLocks noGrp="1"/>
          </p:cNvSpPr>
          <p:nvPr>
            <p:ph type="title"/>
          </p:nvPr>
        </p:nvSpPr>
        <p:spPr/>
        <p:txBody>
          <a:bodyPr>
            <a:normAutofit fontScale="90000"/>
          </a:bodyPr>
          <a:lstStyle/>
          <a:p>
            <a:pPr algn="ctr"/>
            <a:r>
              <a:rPr lang="ru-RU" dirty="0" smtClean="0">
                <a:solidFill>
                  <a:srgbClr val="FF0000"/>
                </a:solidFill>
              </a:rPr>
              <a:t>Развязка </a:t>
            </a:r>
            <a:br>
              <a:rPr lang="ru-RU" dirty="0" smtClean="0">
                <a:solidFill>
                  <a:srgbClr val="FF0000"/>
                </a:solidFill>
              </a:rPr>
            </a:br>
            <a:r>
              <a:rPr lang="ru-RU" dirty="0" smtClean="0">
                <a:solidFill>
                  <a:srgbClr val="FF0000"/>
                </a:solidFill>
              </a:rPr>
              <a:t>(завершение действия).</a:t>
            </a:r>
            <a:endParaRPr lang="ru-RU"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fontAlgn="base"/>
            <a:r>
              <a:rPr lang="ru-RU" dirty="0" smtClean="0"/>
              <a:t>Сказка заканчивается для всех персонажей печально. А мы, читая сказки, должны сделать следующие выводы:</a:t>
            </a:r>
          </a:p>
          <a:p>
            <a:r>
              <a:rPr lang="ru-RU" dirty="0" smtClean="0"/>
              <a:t>— в жизни нужно уметь рассчитывать свои силы заранее, «на берегу»,</a:t>
            </a:r>
            <a:br>
              <a:rPr lang="ru-RU" dirty="0" smtClean="0"/>
            </a:br>
            <a:r>
              <a:rPr lang="ru-RU" dirty="0" smtClean="0"/>
              <a:t>— всегда помнить мораль из басни Крылова «Когда в товарищах согласья нет – на лад их дело не пойдет, и выйдет из него не дело, только мука»,</a:t>
            </a:r>
            <a:br>
              <a:rPr lang="ru-RU" dirty="0" smtClean="0"/>
            </a:br>
            <a:r>
              <a:rPr lang="ru-RU" dirty="0" smtClean="0"/>
              <a:t>— нехорошо смеяться над теми, кто попал в сложную ситуацию. Можно ненароком и лопнуть.</a:t>
            </a:r>
            <a:endParaRPr lang="ru-RU" dirty="0"/>
          </a:p>
        </p:txBody>
      </p:sp>
      <p:sp>
        <p:nvSpPr>
          <p:cNvPr id="3" name="Заголовок 2"/>
          <p:cNvSpPr>
            <a:spLocks noGrp="1"/>
          </p:cNvSpPr>
          <p:nvPr>
            <p:ph type="title"/>
          </p:nvPr>
        </p:nvSpPr>
        <p:spPr/>
        <p:txBody>
          <a:bodyPr>
            <a:normAutofit/>
          </a:bodyPr>
          <a:lstStyle/>
          <a:p>
            <a:pPr algn="ctr"/>
            <a:r>
              <a:rPr lang="ru-RU" dirty="0" smtClean="0">
                <a:solidFill>
                  <a:srgbClr val="FF0000"/>
                </a:solidFill>
              </a:rPr>
              <a:t>Общая мораль сказок</a:t>
            </a:r>
            <a:endParaRPr lang="ru-RU"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r>
              <a:rPr lang="ru-RU" dirty="0" smtClean="0"/>
              <a:t>1. Козакова И.Н., </a:t>
            </a:r>
            <a:r>
              <a:rPr lang="ru-RU" dirty="0" err="1" smtClean="0"/>
              <a:t>Александрян</a:t>
            </a:r>
            <a:r>
              <a:rPr lang="ru-RU" dirty="0" smtClean="0"/>
              <a:t> В.Т. В мире русской и английской народной сказки.– М., 1997.</a:t>
            </a:r>
          </a:p>
          <a:p>
            <a:r>
              <a:rPr lang="ru-RU" dirty="0" smtClean="0"/>
              <a:t>2. Николаев П.А. Сказки о животных.– Москва, 2004.</a:t>
            </a:r>
          </a:p>
          <a:p>
            <a:r>
              <a:rPr lang="ru-RU" dirty="0" smtClean="0"/>
              <a:t>3. </a:t>
            </a:r>
            <a:r>
              <a:rPr lang="ru-RU" dirty="0" err="1" smtClean="0"/>
              <a:t>Утюпина</a:t>
            </a:r>
            <a:r>
              <a:rPr lang="ru-RU" dirty="0" smtClean="0"/>
              <a:t> О.В. Образ кошки в сказках и мифах народов мира.– Омск, 2005.</a:t>
            </a:r>
          </a:p>
          <a:p>
            <a:r>
              <a:rPr lang="ru-RU" dirty="0" smtClean="0"/>
              <a:t>4. Новый англо-русский словарь / Под ред. В.К. Мюллера,– 9-е изд. – М.,2002.</a:t>
            </a:r>
          </a:p>
          <a:p>
            <a:r>
              <a:rPr lang="ru-RU" dirty="0" smtClean="0"/>
              <a:t>5. </a:t>
            </a:r>
            <a:r>
              <a:rPr lang="ru-RU" u="sng" dirty="0" smtClean="0">
                <a:hlinkClick r:id="rId2"/>
              </a:rPr>
              <a:t>http://dic.academic.ru/dic.nsf/enc_literature/4314/Сказка</a:t>
            </a:r>
            <a:endParaRPr lang="ru-RU" dirty="0" smtClean="0"/>
          </a:p>
          <a:p>
            <a:r>
              <a:rPr lang="ru-RU" dirty="0" smtClean="0"/>
              <a:t>6. http://www.dreams4kids.ru/o-skazkax/anglijskie-narodnye-skazki/</a:t>
            </a:r>
          </a:p>
          <a:p>
            <a:endParaRPr lang="ru-RU" dirty="0"/>
          </a:p>
        </p:txBody>
      </p:sp>
      <p:sp>
        <p:nvSpPr>
          <p:cNvPr id="3" name="Заголовок 2"/>
          <p:cNvSpPr>
            <a:spLocks noGrp="1"/>
          </p:cNvSpPr>
          <p:nvPr>
            <p:ph type="title"/>
          </p:nvPr>
        </p:nvSpPr>
        <p:spPr>
          <a:xfrm>
            <a:off x="457200" y="152400"/>
            <a:ext cx="8229600" cy="1704964"/>
          </a:xfrm>
        </p:spPr>
        <p:txBody>
          <a:bodyPr>
            <a:normAutofit/>
          </a:bodyPr>
          <a:lstStyle/>
          <a:p>
            <a:pPr algn="ctr"/>
            <a:r>
              <a:rPr lang="ru-RU" b="1" dirty="0" smtClean="0">
                <a:solidFill>
                  <a:srgbClr val="FF0000"/>
                </a:solidFill>
              </a:rPr>
              <a:t>Список литературы.</a:t>
            </a:r>
            <a:r>
              <a:rPr lang="ru-RU" dirty="0" smtClean="0">
                <a:solidFill>
                  <a:srgbClr val="FF0000"/>
                </a:solidFill>
              </a:rPr>
              <a:t/>
            </a:r>
            <a:br>
              <a:rPr lang="ru-RU" dirty="0" smtClean="0">
                <a:solidFill>
                  <a:srgbClr val="FF0000"/>
                </a:solidFill>
              </a:rPr>
            </a:br>
            <a:endParaRPr lang="ru-RU"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pPr algn="just"/>
            <a:r>
              <a:rPr lang="ru-RU" dirty="0" smtClean="0"/>
              <a:t>Сказка – это древнейший жанр  устного народно творчества, произведение волшебного или бытового характера. Как и все народное искусство, сказка глубоко национальна, но в то же время большинство сказочных сюжетов встречается у многих народов мира. Если подобрать к слову сказка однокоренные слова, то в результате возникнет ряд слов, в определенной степени раскрывающий его смысл: сказка – рассказывать – сказывать. По сути сказка – то, что рассказывается, устный рассказ о чем-либо интересном как для исполнителя, так и для слушателя, несмотря на то, что она всегда считается вымышленной, будь то нравоучительные рассказы о животных, волшебные сказки.</a:t>
            </a:r>
          </a:p>
          <a:p>
            <a:endParaRPr lang="ru-RU" dirty="0"/>
          </a:p>
        </p:txBody>
      </p:sp>
      <p:sp>
        <p:nvSpPr>
          <p:cNvPr id="3" name="Заголовок 2"/>
          <p:cNvSpPr>
            <a:spLocks noGrp="1"/>
          </p:cNvSpPr>
          <p:nvPr>
            <p:ph type="title"/>
          </p:nvPr>
        </p:nvSpPr>
        <p:spPr/>
        <p:txBody>
          <a:bodyPr/>
          <a:lstStyle/>
          <a:p>
            <a:r>
              <a:rPr lang="ru-RU" dirty="0" smtClean="0">
                <a:solidFill>
                  <a:schemeClr val="accent4">
                    <a:lumMod val="50000"/>
                  </a:schemeClr>
                </a:solidFill>
              </a:rPr>
              <a:t>Актуальность темы исследования</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just"/>
            <a:endParaRPr lang="ru-RU" sz="2800" b="1" dirty="0" smtClean="0"/>
          </a:p>
          <a:p>
            <a:pPr algn="just"/>
            <a:endParaRPr lang="ru-RU" sz="2800" b="1" dirty="0" smtClean="0"/>
          </a:p>
          <a:p>
            <a:pPr algn="just"/>
            <a:r>
              <a:rPr lang="ru-RU" sz="2800" b="1" dirty="0" smtClean="0"/>
              <a:t>Актуальность</a:t>
            </a:r>
            <a:r>
              <a:rPr lang="ru-RU" sz="2800" dirty="0" smtClean="0"/>
              <a:t> выбранной мной темы в том, сказка -  это сокровищница мудрости, которая ярко освещает народные традиции и обычаи. Сказка- это ключ к пониманию народа и его культуры. Сказки помогают разным народам лучше понимать друг друга, учат толерантности.</a:t>
            </a:r>
          </a:p>
          <a:p>
            <a:endParaRPr lang="ru-RU" sz="2800" dirty="0"/>
          </a:p>
        </p:txBody>
      </p:sp>
      <p:sp>
        <p:nvSpPr>
          <p:cNvPr id="3" name="Заголовок 2"/>
          <p:cNvSpPr>
            <a:spLocks noGrp="1"/>
          </p:cNvSpPr>
          <p:nvPr>
            <p:ph type="title"/>
          </p:nvPr>
        </p:nvSpPr>
        <p:spPr>
          <a:xfrm>
            <a:off x="428596" y="214290"/>
            <a:ext cx="8229600" cy="1219200"/>
          </a:xfrm>
        </p:spPr>
        <p:txBody>
          <a:bodyPr/>
          <a:lstStyle/>
          <a:p>
            <a:r>
              <a:rPr lang="ru-RU" dirty="0" smtClean="0">
                <a:solidFill>
                  <a:schemeClr val="accent4">
                    <a:lumMod val="50000"/>
                  </a:schemeClr>
                </a:solidFill>
              </a:rPr>
              <a:t>Актуальность темы исследования</a:t>
            </a:r>
            <a:endParaRPr lang="ru-RU" dirty="0">
              <a:solidFill>
                <a:schemeClr val="accent4">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b="1" dirty="0" smtClean="0"/>
              <a:t>Объектом исследования </a:t>
            </a:r>
            <a:r>
              <a:rPr lang="ru-RU" dirty="0" smtClean="0"/>
              <a:t>стали народные сказки Англии.</a:t>
            </a:r>
          </a:p>
          <a:p>
            <a:r>
              <a:rPr lang="ru-RU" b="1" dirty="0" smtClean="0"/>
              <a:t>Предметом исследования </a:t>
            </a:r>
            <a:r>
              <a:rPr lang="ru-RU" dirty="0" smtClean="0"/>
              <a:t>является сравнительный анализ двух сказок: русской народной сказки «Пузырь, соломинка и лапоть» и английской- </a:t>
            </a:r>
            <a:r>
              <a:rPr lang="ru-RU" b="1" dirty="0" smtClean="0"/>
              <a:t>«</a:t>
            </a:r>
            <a:r>
              <a:rPr lang="ru-RU" dirty="0" err="1" smtClean="0"/>
              <a:t>The</a:t>
            </a:r>
            <a:r>
              <a:rPr lang="ru-RU" dirty="0" smtClean="0"/>
              <a:t> </a:t>
            </a:r>
            <a:r>
              <a:rPr lang="ru-RU" dirty="0" err="1" smtClean="0"/>
              <a:t>Straw</a:t>
            </a:r>
            <a:r>
              <a:rPr lang="ru-RU" dirty="0" smtClean="0"/>
              <a:t>, </a:t>
            </a:r>
            <a:r>
              <a:rPr lang="ru-RU" dirty="0" err="1" smtClean="0"/>
              <a:t>the</a:t>
            </a:r>
            <a:r>
              <a:rPr lang="ru-RU" dirty="0" smtClean="0"/>
              <a:t> </a:t>
            </a:r>
            <a:r>
              <a:rPr lang="ru-RU" dirty="0" err="1" smtClean="0"/>
              <a:t>Coal</a:t>
            </a:r>
            <a:r>
              <a:rPr lang="ru-RU" dirty="0" smtClean="0"/>
              <a:t>, </a:t>
            </a:r>
            <a:r>
              <a:rPr lang="ru-RU" dirty="0" err="1" smtClean="0"/>
              <a:t>and</a:t>
            </a:r>
            <a:r>
              <a:rPr lang="ru-RU" dirty="0" smtClean="0"/>
              <a:t> </a:t>
            </a:r>
            <a:r>
              <a:rPr lang="ru-RU" dirty="0" err="1" smtClean="0"/>
              <a:t>the</a:t>
            </a:r>
            <a:r>
              <a:rPr lang="ru-RU" dirty="0" smtClean="0"/>
              <a:t> </a:t>
            </a:r>
            <a:r>
              <a:rPr lang="ru-RU" dirty="0" err="1" smtClean="0"/>
              <a:t>Bean</a:t>
            </a:r>
            <a:r>
              <a:rPr lang="ru-RU" dirty="0" smtClean="0"/>
              <a:t>» («Соломинка, уголёк и боб»).</a:t>
            </a:r>
          </a:p>
          <a:p>
            <a:endParaRPr lang="ru-RU" dirty="0"/>
          </a:p>
        </p:txBody>
      </p:sp>
      <p:sp>
        <p:nvSpPr>
          <p:cNvPr id="3" name="Заголовок 2"/>
          <p:cNvSpPr>
            <a:spLocks noGrp="1"/>
          </p:cNvSpPr>
          <p:nvPr>
            <p:ph type="title"/>
          </p:nvPr>
        </p:nvSpPr>
        <p:spPr/>
        <p:txBody>
          <a:bodyPr/>
          <a:lstStyle/>
          <a:p>
            <a:pPr algn="ctr"/>
            <a:r>
              <a:rPr lang="ru-RU" dirty="0" smtClean="0">
                <a:solidFill>
                  <a:schemeClr val="accent4">
                    <a:lumMod val="50000"/>
                  </a:schemeClr>
                </a:solidFill>
              </a:rPr>
              <a:t>Предмет и объект исследования</a:t>
            </a:r>
            <a:endParaRPr lang="ru-RU" dirty="0">
              <a:solidFill>
                <a:schemeClr val="accent4">
                  <a:lumMod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ru-RU" b="1" dirty="0" smtClean="0"/>
              <a:t>Цель: </a:t>
            </a:r>
            <a:r>
              <a:rPr lang="ru-RU" dirty="0" smtClean="0"/>
              <a:t>познакомиться с волшебным миром английских сказок и провести сравнительный анализ одной из них с русской народной сказкой.</a:t>
            </a:r>
          </a:p>
          <a:p>
            <a:endParaRPr lang="ru-RU" dirty="0" smtClean="0"/>
          </a:p>
          <a:p>
            <a:r>
              <a:rPr lang="ru-RU" b="1" dirty="0" smtClean="0"/>
              <a:t>Задачи исследования:</a:t>
            </a:r>
            <a:endParaRPr lang="ru-RU" dirty="0" smtClean="0"/>
          </a:p>
          <a:p>
            <a:pPr lvl="0"/>
            <a:r>
              <a:rPr lang="ru-RU" dirty="0" smtClean="0"/>
              <a:t>Выделить основные виды сказок.</a:t>
            </a:r>
          </a:p>
          <a:p>
            <a:pPr lvl="0"/>
            <a:r>
              <a:rPr lang="ru-RU" dirty="0" smtClean="0"/>
              <a:t>Составить таблицу для наглядного сравнения английской и русской сказок.</a:t>
            </a:r>
          </a:p>
          <a:p>
            <a:pPr lvl="0"/>
            <a:r>
              <a:rPr lang="ru-RU" dirty="0" smtClean="0"/>
              <a:t>Познакомиться с некоторыми известными английскими сказками.</a:t>
            </a:r>
          </a:p>
          <a:p>
            <a:endParaRPr lang="ru-RU" dirty="0"/>
          </a:p>
        </p:txBody>
      </p:sp>
      <p:sp>
        <p:nvSpPr>
          <p:cNvPr id="3" name="Заголовок 2"/>
          <p:cNvSpPr>
            <a:spLocks noGrp="1"/>
          </p:cNvSpPr>
          <p:nvPr>
            <p:ph type="title"/>
          </p:nvPr>
        </p:nvSpPr>
        <p:spPr/>
        <p:txBody>
          <a:bodyPr/>
          <a:lstStyle/>
          <a:p>
            <a:pPr algn="ctr"/>
            <a:r>
              <a:rPr lang="ru-RU" dirty="0" smtClean="0">
                <a:solidFill>
                  <a:schemeClr val="accent4">
                    <a:lumMod val="50000"/>
                  </a:schemeClr>
                </a:solidFill>
              </a:rPr>
              <a:t>Цели и задачи</a:t>
            </a:r>
            <a:endParaRPr lang="ru-RU" dirty="0">
              <a:solidFill>
                <a:schemeClr val="accent4">
                  <a:lumMod val="5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Сравнивая английские и русские сказки, мы постоянно видим общие темы, сюжеты, образы. Также в сказках мы находим одинаковое стремление народа к счастью, его борьба за правду и справедливость и любовь к Родине. </a:t>
            </a:r>
          </a:p>
          <a:p>
            <a:r>
              <a:rPr lang="ru-RU" dirty="0" smtClean="0"/>
              <a:t>Английские народные сказки поразительно отличаются от привычных нам русских. Сказки, написанные на английском языке, дают нам представления о национальных мифах, легендах, балладах, а также знакомят с культурой этой богатой страны. </a:t>
            </a:r>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chemeClr val="accent4">
                    <a:lumMod val="50000"/>
                  </a:schemeClr>
                </a:solidFill>
              </a:rPr>
              <a:t>Русские и английские народные сказки: сходства и различия.</a:t>
            </a:r>
            <a:endParaRPr lang="ru-RU" dirty="0">
              <a:solidFill>
                <a:schemeClr val="accent4">
                  <a:lumMod val="5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dirty="0" smtClean="0"/>
              <a:t>В Англии выделяются сказки о животных, бытовые и волшебные сказки, которые включают в себя легенды о ведьмах, великанах, призраках. </a:t>
            </a:r>
          </a:p>
          <a:p>
            <a:pPr algn="just"/>
            <a:r>
              <a:rPr lang="ru-RU" dirty="0" smtClean="0"/>
              <a:t>В бытовых и волшебных английский народных сказках, в отличие от русских, нет ярко выраженных мотивов – того, к чему мы с детства так привыкли. Здесь ослаблены желания героев достичь небывалых высот и успехов, победить противника или возвыситься над ним, завладеть богатством, самому стать умнее, что зачастую было главной целью русского сказочного героя. В общем, герои английских сказок весьма пассивны. Главная движущая сила, лежащая в основе поступков сказочных характеров – не прославиться и стать сильнее и мудрее, а избежать какой-либо неудачи, провала. </a:t>
            </a:r>
            <a:endParaRPr lang="ru-RU" dirty="0"/>
          </a:p>
        </p:txBody>
      </p:sp>
      <p:sp>
        <p:nvSpPr>
          <p:cNvPr id="3" name="Заголовок 2"/>
          <p:cNvSpPr>
            <a:spLocks noGrp="1"/>
          </p:cNvSpPr>
          <p:nvPr>
            <p:ph type="title"/>
          </p:nvPr>
        </p:nvSpPr>
        <p:spPr>
          <a:xfrm>
            <a:off x="714348" y="285728"/>
            <a:ext cx="8229600" cy="1219200"/>
          </a:xfrm>
        </p:spPr>
        <p:txBody>
          <a:bodyPr>
            <a:normAutofit fontScale="90000"/>
          </a:bodyPr>
          <a:lstStyle/>
          <a:p>
            <a:pPr algn="ctr"/>
            <a:r>
              <a:rPr lang="ru-RU" dirty="0" smtClean="0">
                <a:solidFill>
                  <a:schemeClr val="accent4">
                    <a:lumMod val="50000"/>
                  </a:schemeClr>
                </a:solidFill>
              </a:rPr>
              <a:t>Русские и английские народные сказки: сходства и различия.</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А счастливый добрый конец в английских бытовых и волшебных сказках встречается далеко не всегда – вспомним сказку  «Господин всех господ», где сгорел дом хозяина. </a:t>
            </a:r>
          </a:p>
          <a:p>
            <a:pPr algn="just"/>
            <a:r>
              <a:rPr lang="ru-RU" dirty="0" smtClean="0"/>
              <a:t>Таковы особенности английских сказок. По сравнению с русскими, сказки Англии менее насыщенные и не такие яркие. Внутри английских сказок часто можно обнаружить народные пословицы, поговорки, песни, заклинания, что позволяет почувствовать сказочной Англии и при этом лучше понять свою национальную культуру.</a:t>
            </a:r>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chemeClr val="accent4">
                    <a:lumMod val="50000"/>
                  </a:schemeClr>
                </a:solidFill>
              </a:rPr>
              <a:t>Русские и английские народные сказки: сходства и различия.</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93695183_357054_original.jpg"/>
          <p:cNvPicPr>
            <a:picLocks noGrp="1" noChangeAspect="1"/>
          </p:cNvPicPr>
          <p:nvPr>
            <p:ph idx="1"/>
          </p:nvPr>
        </p:nvPicPr>
        <p:blipFill>
          <a:blip r:embed="rId2"/>
          <a:stretch>
            <a:fillRect/>
          </a:stretch>
        </p:blipFill>
        <p:spPr>
          <a:xfrm>
            <a:off x="1371600" y="1578864"/>
            <a:ext cx="6400800" cy="4462272"/>
          </a:xfrm>
        </p:spPr>
      </p:pic>
      <p:sp>
        <p:nvSpPr>
          <p:cNvPr id="5" name="Заголовок 2"/>
          <p:cNvSpPr>
            <a:spLocks noGrp="1"/>
          </p:cNvSpPr>
          <p:nvPr>
            <p:ph type="title"/>
          </p:nvPr>
        </p:nvSpPr>
        <p:spPr>
          <a:xfrm>
            <a:off x="457200" y="357167"/>
            <a:ext cx="8229600" cy="2357453"/>
          </a:xfrm>
        </p:spPr>
        <p:txBody>
          <a:bodyPr>
            <a:normAutofit fontScale="90000"/>
          </a:bodyPr>
          <a:lstStyle/>
          <a:p>
            <a:pPr algn="ctr"/>
            <a:r>
              <a:rPr lang="ru-RU" sz="3600" b="1" dirty="0" smtClean="0">
                <a:solidFill>
                  <a:schemeClr val="accent4">
                    <a:lumMod val="50000"/>
                  </a:schemeClr>
                </a:solidFill>
              </a:rPr>
              <a:t>Сравнение русской и английской народных сказок: « Пузырь, соломинка и лапоть» и «Соломинка, уголёк и боб»(«</a:t>
            </a:r>
            <a:r>
              <a:rPr lang="ru-RU" sz="3600" dirty="0" err="1" smtClean="0">
                <a:solidFill>
                  <a:schemeClr val="accent4">
                    <a:lumMod val="50000"/>
                  </a:schemeClr>
                </a:solidFill>
              </a:rPr>
              <a:t>The</a:t>
            </a:r>
            <a:r>
              <a:rPr lang="ru-RU" sz="3600" dirty="0" smtClean="0">
                <a:solidFill>
                  <a:schemeClr val="accent4">
                    <a:lumMod val="50000"/>
                  </a:schemeClr>
                </a:solidFill>
              </a:rPr>
              <a:t> </a:t>
            </a:r>
            <a:r>
              <a:rPr lang="ru-RU" sz="3600" dirty="0" err="1" smtClean="0">
                <a:solidFill>
                  <a:schemeClr val="accent4">
                    <a:lumMod val="50000"/>
                  </a:schemeClr>
                </a:solidFill>
              </a:rPr>
              <a:t>Straw</a:t>
            </a:r>
            <a:r>
              <a:rPr lang="ru-RU" sz="3600" dirty="0" smtClean="0">
                <a:solidFill>
                  <a:schemeClr val="accent4">
                    <a:lumMod val="50000"/>
                  </a:schemeClr>
                </a:solidFill>
              </a:rPr>
              <a:t>, </a:t>
            </a:r>
            <a:r>
              <a:rPr lang="ru-RU" sz="3600" dirty="0" err="1" smtClean="0">
                <a:solidFill>
                  <a:schemeClr val="accent4">
                    <a:lumMod val="50000"/>
                  </a:schemeClr>
                </a:solidFill>
              </a:rPr>
              <a:t>the</a:t>
            </a:r>
            <a:r>
              <a:rPr lang="ru-RU" sz="3600" dirty="0" smtClean="0">
                <a:solidFill>
                  <a:schemeClr val="accent4">
                    <a:lumMod val="50000"/>
                  </a:schemeClr>
                </a:solidFill>
              </a:rPr>
              <a:t> </a:t>
            </a:r>
            <a:r>
              <a:rPr lang="ru-RU" sz="3600" dirty="0" err="1" smtClean="0">
                <a:solidFill>
                  <a:schemeClr val="accent4">
                    <a:lumMod val="50000"/>
                  </a:schemeClr>
                </a:solidFill>
              </a:rPr>
              <a:t>Coal</a:t>
            </a:r>
            <a:r>
              <a:rPr lang="ru-RU" sz="3600" dirty="0" smtClean="0">
                <a:solidFill>
                  <a:schemeClr val="accent4">
                    <a:lumMod val="50000"/>
                  </a:schemeClr>
                </a:solidFill>
              </a:rPr>
              <a:t>, </a:t>
            </a:r>
            <a:r>
              <a:rPr lang="ru-RU" sz="3600" dirty="0" err="1" smtClean="0">
                <a:solidFill>
                  <a:schemeClr val="accent4">
                    <a:lumMod val="50000"/>
                  </a:schemeClr>
                </a:solidFill>
              </a:rPr>
              <a:t>and</a:t>
            </a:r>
            <a:r>
              <a:rPr lang="ru-RU" sz="3600" dirty="0" smtClean="0">
                <a:solidFill>
                  <a:schemeClr val="accent4">
                    <a:lumMod val="50000"/>
                  </a:schemeClr>
                </a:solidFill>
              </a:rPr>
              <a:t> </a:t>
            </a:r>
            <a:r>
              <a:rPr lang="ru-RU" sz="3600" dirty="0" err="1" smtClean="0">
                <a:solidFill>
                  <a:schemeClr val="accent4">
                    <a:lumMod val="50000"/>
                  </a:schemeClr>
                </a:solidFill>
              </a:rPr>
              <a:t>the</a:t>
            </a:r>
            <a:r>
              <a:rPr lang="ru-RU" sz="3600" dirty="0" smtClean="0">
                <a:solidFill>
                  <a:schemeClr val="accent4">
                    <a:lumMod val="50000"/>
                  </a:schemeClr>
                </a:solidFill>
              </a:rPr>
              <a:t> </a:t>
            </a:r>
            <a:r>
              <a:rPr lang="ru-RU" sz="3600" dirty="0" err="1" smtClean="0">
                <a:solidFill>
                  <a:schemeClr val="accent4">
                    <a:lumMod val="50000"/>
                  </a:schemeClr>
                </a:solidFill>
              </a:rPr>
              <a:t>Bean</a:t>
            </a:r>
            <a:r>
              <a:rPr lang="ru-RU" sz="3600" dirty="0" smtClean="0">
                <a:solidFill>
                  <a:schemeClr val="accent4">
                    <a:lumMod val="50000"/>
                  </a:schemeClr>
                </a:solidFill>
              </a:rPr>
              <a:t>»)</a:t>
            </a:r>
            <a:r>
              <a:rPr lang="ru-RU" dirty="0" smtClean="0"/>
              <a:t/>
            </a:r>
            <a:br>
              <a:rPr lang="ru-RU" dirty="0" smtClean="0"/>
            </a:b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TotalTime>
  <Words>837</Words>
  <PresentationFormat>Экран (4:3)</PresentationFormat>
  <Paragraphs>57</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Бумажная</vt:lpstr>
      <vt:lpstr>МБОУ «Лиманская СОШ № 1»</vt:lpstr>
      <vt:lpstr>Актуальность темы исследования</vt:lpstr>
      <vt:lpstr>Актуальность темы исследования</vt:lpstr>
      <vt:lpstr>Предмет и объект исследования</vt:lpstr>
      <vt:lpstr>Цели и задачи</vt:lpstr>
      <vt:lpstr>Русские и английские народные сказки: сходства и различия.</vt:lpstr>
      <vt:lpstr>Русские и английские народные сказки: сходства и различия.</vt:lpstr>
      <vt:lpstr>Русские и английские народные сказки: сходства и различия.</vt:lpstr>
      <vt:lpstr>Сравнение русской и английской народных сказок: « Пузырь, соломинка и лапоть» и «Соломинка, уголёк и боб»(«The Straw, the Coal, and the Bean») </vt:lpstr>
      <vt:lpstr>Слайд 10</vt:lpstr>
      <vt:lpstr>Композиция сказки. </vt:lpstr>
      <vt:lpstr>Кульминация  (точка высшего напряжения).</vt:lpstr>
      <vt:lpstr>Кульминация  (точка высшего напряжения).</vt:lpstr>
      <vt:lpstr>Развязка  (завершение действия).</vt:lpstr>
      <vt:lpstr>Общая мораль сказок</vt:lpstr>
      <vt:lpstr>Список литературы.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18</cp:revision>
  <dcterms:created xsi:type="dcterms:W3CDTF">2015-04-09T15:11:28Z</dcterms:created>
  <dcterms:modified xsi:type="dcterms:W3CDTF">2015-04-15T15:23:07Z</dcterms:modified>
</cp:coreProperties>
</file>