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62" r:id="rId4"/>
    <p:sldId id="263" r:id="rId5"/>
    <p:sldId id="264" r:id="rId6"/>
    <p:sldId id="265" r:id="rId7"/>
    <p:sldId id="260" r:id="rId8"/>
  </p:sldIdLst>
  <p:sldSz cx="10440988" cy="7380288"/>
  <p:notesSz cx="6797675" cy="9928225"/>
  <p:defaultTextStyle>
    <a:defPPr>
      <a:defRPr lang="ru-RU"/>
    </a:defPPr>
    <a:lvl1pPr marL="0" algn="l" defTabSz="97721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88610" algn="l" defTabSz="97721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77219" algn="l" defTabSz="97721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65829" algn="l" defTabSz="97721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54439" algn="l" defTabSz="97721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443048" algn="l" defTabSz="97721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931658" algn="l" defTabSz="97721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420267" algn="l" defTabSz="97721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908877" algn="l" defTabSz="97721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25">
          <p15:clr>
            <a:srgbClr val="A4A3A4"/>
          </p15:clr>
        </p15:guide>
        <p15:guide id="2" pos="328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99"/>
    <a:srgbClr val="666699"/>
    <a:srgbClr val="3333FF"/>
    <a:srgbClr val="E4E4E4"/>
    <a:srgbClr val="FF0066"/>
    <a:srgbClr val="454567"/>
    <a:srgbClr val="000099"/>
    <a:srgbClr val="F3322D"/>
    <a:srgbClr val="FFFF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290" y="78"/>
      </p:cViewPr>
      <p:guideLst>
        <p:guide orient="horz" pos="2325"/>
        <p:guide pos="328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3075" y="2292674"/>
            <a:ext cx="8874841" cy="158197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6150" y="4182163"/>
            <a:ext cx="7308692" cy="188607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8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772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65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544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430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316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202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088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2B611-FF61-4C3B-87A8-DDB3AE7F4CF5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0CB20-F361-4B7A-869E-E701882C4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887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2B611-FF61-4C3B-87A8-DDB3AE7F4CF5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0CB20-F361-4B7A-869E-E701882C4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425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569716" y="295554"/>
            <a:ext cx="2349222" cy="62971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22049" y="295554"/>
            <a:ext cx="6873651" cy="62971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2B611-FF61-4C3B-87A8-DDB3AE7F4CF5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0CB20-F361-4B7A-869E-E701882C4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505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2B611-FF61-4C3B-87A8-DDB3AE7F4CF5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0CB20-F361-4B7A-869E-E701882C4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875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4766" y="4742521"/>
            <a:ext cx="8874841" cy="1465807"/>
          </a:xfrm>
        </p:spPr>
        <p:txBody>
          <a:bodyPr anchor="t"/>
          <a:lstStyle>
            <a:lvl1pPr algn="l">
              <a:defRPr sz="43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4766" y="3128084"/>
            <a:ext cx="8874841" cy="1614437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8861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77219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6582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5443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4304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3165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2026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0887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2B611-FF61-4C3B-87A8-DDB3AE7F4CF5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0CB20-F361-4B7A-869E-E701882C4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52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22050" y="1722068"/>
            <a:ext cx="4611436" cy="4870649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07503" y="1722068"/>
            <a:ext cx="4611436" cy="4870649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2B611-FF61-4C3B-87A8-DDB3AE7F4CF5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0CB20-F361-4B7A-869E-E701882C4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582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2050" y="1652025"/>
            <a:ext cx="4613249" cy="688485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88610" indent="0">
              <a:buNone/>
              <a:defRPr sz="2100" b="1"/>
            </a:lvl2pPr>
            <a:lvl3pPr marL="977219" indent="0">
              <a:buNone/>
              <a:defRPr sz="1900" b="1"/>
            </a:lvl3pPr>
            <a:lvl4pPr marL="1465829" indent="0">
              <a:buNone/>
              <a:defRPr sz="1700" b="1"/>
            </a:lvl4pPr>
            <a:lvl5pPr marL="1954439" indent="0">
              <a:buNone/>
              <a:defRPr sz="1700" b="1"/>
            </a:lvl5pPr>
            <a:lvl6pPr marL="2443048" indent="0">
              <a:buNone/>
              <a:defRPr sz="1700" b="1"/>
            </a:lvl6pPr>
            <a:lvl7pPr marL="2931658" indent="0">
              <a:buNone/>
              <a:defRPr sz="1700" b="1"/>
            </a:lvl7pPr>
            <a:lvl8pPr marL="3420267" indent="0">
              <a:buNone/>
              <a:defRPr sz="1700" b="1"/>
            </a:lvl8pPr>
            <a:lvl9pPr marL="3908877" indent="0">
              <a:buNone/>
              <a:defRPr sz="17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2050" y="2340508"/>
            <a:ext cx="4613249" cy="4252208"/>
          </a:xfrm>
        </p:spPr>
        <p:txBody>
          <a:bodyPr/>
          <a:lstStyle>
            <a:lvl1pPr>
              <a:defRPr sz="26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03878" y="1652025"/>
            <a:ext cx="4615062" cy="688485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88610" indent="0">
              <a:buNone/>
              <a:defRPr sz="2100" b="1"/>
            </a:lvl2pPr>
            <a:lvl3pPr marL="977219" indent="0">
              <a:buNone/>
              <a:defRPr sz="1900" b="1"/>
            </a:lvl3pPr>
            <a:lvl4pPr marL="1465829" indent="0">
              <a:buNone/>
              <a:defRPr sz="1700" b="1"/>
            </a:lvl4pPr>
            <a:lvl5pPr marL="1954439" indent="0">
              <a:buNone/>
              <a:defRPr sz="1700" b="1"/>
            </a:lvl5pPr>
            <a:lvl6pPr marL="2443048" indent="0">
              <a:buNone/>
              <a:defRPr sz="1700" b="1"/>
            </a:lvl6pPr>
            <a:lvl7pPr marL="2931658" indent="0">
              <a:buNone/>
              <a:defRPr sz="1700" b="1"/>
            </a:lvl7pPr>
            <a:lvl8pPr marL="3420267" indent="0">
              <a:buNone/>
              <a:defRPr sz="1700" b="1"/>
            </a:lvl8pPr>
            <a:lvl9pPr marL="3908877" indent="0">
              <a:buNone/>
              <a:defRPr sz="17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303878" y="2340508"/>
            <a:ext cx="4615062" cy="4252208"/>
          </a:xfrm>
        </p:spPr>
        <p:txBody>
          <a:bodyPr/>
          <a:lstStyle>
            <a:lvl1pPr>
              <a:defRPr sz="26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2B611-FF61-4C3B-87A8-DDB3AE7F4CF5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0CB20-F361-4B7A-869E-E701882C4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32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2B611-FF61-4C3B-87A8-DDB3AE7F4CF5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0CB20-F361-4B7A-869E-E701882C4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10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2B611-FF61-4C3B-87A8-DDB3AE7F4CF5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0CB20-F361-4B7A-869E-E701882C4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403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51" y="293847"/>
            <a:ext cx="3435014" cy="1250549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82136" y="293848"/>
            <a:ext cx="5836802" cy="6298871"/>
          </a:xfrm>
        </p:spPr>
        <p:txBody>
          <a:bodyPr/>
          <a:lstStyle>
            <a:lvl1pPr>
              <a:defRPr sz="3400"/>
            </a:lvl1pPr>
            <a:lvl2pPr>
              <a:defRPr sz="3000"/>
            </a:lvl2pPr>
            <a:lvl3pPr>
              <a:defRPr sz="26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2051" y="1544396"/>
            <a:ext cx="3435014" cy="5048323"/>
          </a:xfrm>
        </p:spPr>
        <p:txBody>
          <a:bodyPr/>
          <a:lstStyle>
            <a:lvl1pPr marL="0" indent="0">
              <a:buNone/>
              <a:defRPr sz="1500"/>
            </a:lvl1pPr>
            <a:lvl2pPr marL="488610" indent="0">
              <a:buNone/>
              <a:defRPr sz="1300"/>
            </a:lvl2pPr>
            <a:lvl3pPr marL="977219" indent="0">
              <a:buNone/>
              <a:defRPr sz="1100"/>
            </a:lvl3pPr>
            <a:lvl4pPr marL="1465829" indent="0">
              <a:buNone/>
              <a:defRPr sz="1000"/>
            </a:lvl4pPr>
            <a:lvl5pPr marL="1954439" indent="0">
              <a:buNone/>
              <a:defRPr sz="1000"/>
            </a:lvl5pPr>
            <a:lvl6pPr marL="2443048" indent="0">
              <a:buNone/>
              <a:defRPr sz="1000"/>
            </a:lvl6pPr>
            <a:lvl7pPr marL="2931658" indent="0">
              <a:buNone/>
              <a:defRPr sz="1000"/>
            </a:lvl7pPr>
            <a:lvl8pPr marL="3420267" indent="0">
              <a:buNone/>
              <a:defRPr sz="1000"/>
            </a:lvl8pPr>
            <a:lvl9pPr marL="3908877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2B611-FF61-4C3B-87A8-DDB3AE7F4CF5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0CB20-F361-4B7A-869E-E701882C4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746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6507" y="5166204"/>
            <a:ext cx="6264593" cy="609899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46507" y="659444"/>
            <a:ext cx="6264593" cy="4428173"/>
          </a:xfrm>
        </p:spPr>
        <p:txBody>
          <a:bodyPr/>
          <a:lstStyle>
            <a:lvl1pPr marL="0" indent="0">
              <a:buNone/>
              <a:defRPr sz="3400"/>
            </a:lvl1pPr>
            <a:lvl2pPr marL="488610" indent="0">
              <a:buNone/>
              <a:defRPr sz="3000"/>
            </a:lvl2pPr>
            <a:lvl3pPr marL="977219" indent="0">
              <a:buNone/>
              <a:defRPr sz="2600"/>
            </a:lvl3pPr>
            <a:lvl4pPr marL="1465829" indent="0">
              <a:buNone/>
              <a:defRPr sz="2100"/>
            </a:lvl4pPr>
            <a:lvl5pPr marL="1954439" indent="0">
              <a:buNone/>
              <a:defRPr sz="2100"/>
            </a:lvl5pPr>
            <a:lvl6pPr marL="2443048" indent="0">
              <a:buNone/>
              <a:defRPr sz="2100"/>
            </a:lvl6pPr>
            <a:lvl7pPr marL="2931658" indent="0">
              <a:buNone/>
              <a:defRPr sz="2100"/>
            </a:lvl7pPr>
            <a:lvl8pPr marL="3420267" indent="0">
              <a:buNone/>
              <a:defRPr sz="2100"/>
            </a:lvl8pPr>
            <a:lvl9pPr marL="3908877" indent="0">
              <a:buNone/>
              <a:defRPr sz="21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46507" y="5776101"/>
            <a:ext cx="6264593" cy="866158"/>
          </a:xfrm>
        </p:spPr>
        <p:txBody>
          <a:bodyPr/>
          <a:lstStyle>
            <a:lvl1pPr marL="0" indent="0">
              <a:buNone/>
              <a:defRPr sz="1500"/>
            </a:lvl1pPr>
            <a:lvl2pPr marL="488610" indent="0">
              <a:buNone/>
              <a:defRPr sz="1300"/>
            </a:lvl2pPr>
            <a:lvl3pPr marL="977219" indent="0">
              <a:buNone/>
              <a:defRPr sz="1100"/>
            </a:lvl3pPr>
            <a:lvl4pPr marL="1465829" indent="0">
              <a:buNone/>
              <a:defRPr sz="1000"/>
            </a:lvl4pPr>
            <a:lvl5pPr marL="1954439" indent="0">
              <a:buNone/>
              <a:defRPr sz="1000"/>
            </a:lvl5pPr>
            <a:lvl6pPr marL="2443048" indent="0">
              <a:buNone/>
              <a:defRPr sz="1000"/>
            </a:lvl6pPr>
            <a:lvl7pPr marL="2931658" indent="0">
              <a:buNone/>
              <a:defRPr sz="1000"/>
            </a:lvl7pPr>
            <a:lvl8pPr marL="3420267" indent="0">
              <a:buNone/>
              <a:defRPr sz="1000"/>
            </a:lvl8pPr>
            <a:lvl9pPr marL="3908877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2B611-FF61-4C3B-87A8-DDB3AE7F4CF5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0CB20-F361-4B7A-869E-E701882C4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619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51" y="295554"/>
            <a:ext cx="9396890" cy="1230048"/>
          </a:xfrm>
          <a:prstGeom prst="rect">
            <a:avLst/>
          </a:prstGeom>
        </p:spPr>
        <p:txBody>
          <a:bodyPr vert="horz" lIns="97722" tIns="48861" rIns="97722" bIns="48861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2051" y="1722068"/>
            <a:ext cx="9396890" cy="4870649"/>
          </a:xfrm>
          <a:prstGeom prst="rect">
            <a:avLst/>
          </a:prstGeom>
        </p:spPr>
        <p:txBody>
          <a:bodyPr vert="horz" lIns="97722" tIns="48861" rIns="97722" bIns="48861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22049" y="6840434"/>
            <a:ext cx="2436231" cy="392932"/>
          </a:xfrm>
          <a:prstGeom prst="rect">
            <a:avLst/>
          </a:prstGeom>
        </p:spPr>
        <p:txBody>
          <a:bodyPr vert="horz" lIns="97722" tIns="48861" rIns="97722" bIns="4886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2B611-FF61-4C3B-87A8-DDB3AE7F4CF5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567338" y="6840434"/>
            <a:ext cx="3306313" cy="392932"/>
          </a:xfrm>
          <a:prstGeom prst="rect">
            <a:avLst/>
          </a:prstGeom>
        </p:spPr>
        <p:txBody>
          <a:bodyPr vert="horz" lIns="97722" tIns="48861" rIns="97722" bIns="4886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482708" y="6840434"/>
            <a:ext cx="2436231" cy="392932"/>
          </a:xfrm>
          <a:prstGeom prst="rect">
            <a:avLst/>
          </a:prstGeom>
        </p:spPr>
        <p:txBody>
          <a:bodyPr vert="horz" lIns="97722" tIns="48861" rIns="97722" bIns="4886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70CB20-F361-4B7A-869E-E701882C4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467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77219" rtl="0" eaLnBrk="1" latinLnBrk="0" hangingPunct="1">
        <a:spcBef>
          <a:spcPct val="0"/>
        </a:spcBef>
        <a:buNone/>
        <a:defRPr sz="4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6457" indent="-366457" algn="l" defTabSz="977219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93991" indent="-305381" algn="l" defTabSz="977219" rtl="0" eaLnBrk="1" latinLnBrk="0" hangingPunct="1">
        <a:spcBef>
          <a:spcPct val="20000"/>
        </a:spcBef>
        <a:buFont typeface="Arial" pitchFamily="34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524" indent="-244305" algn="l" defTabSz="977219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10134" indent="-244305" algn="l" defTabSz="977219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98743" indent="-244305" algn="l" defTabSz="977219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87353" indent="-244305" algn="l" defTabSz="97721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75963" indent="-244305" algn="l" defTabSz="97721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64572" indent="-244305" algn="l" defTabSz="97721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53182" indent="-244305" algn="l" defTabSz="97721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7721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8610" algn="l" defTabSz="97721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77219" algn="l" defTabSz="97721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65829" algn="l" defTabSz="97721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54439" algn="l" defTabSz="97721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43048" algn="l" defTabSz="97721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31658" algn="l" defTabSz="97721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0267" algn="l" defTabSz="97721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908877" algn="l" defTabSz="97721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g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gallart.ru/images/expozition/image_3715.jpg" TargetMode="External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image" Target="../media/image5.png"/><Relationship Id="rId7" Type="http://schemas.openxmlformats.org/officeDocument/2006/relationships/image" Target="../media/image12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kotenikkote.files.wordpress.com/2010/05/647.jpg?w=655&amp;h=536" TargetMode="External"/><Relationship Id="rId5" Type="http://schemas.openxmlformats.org/officeDocument/2006/relationships/image" Target="../media/image11.jp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6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5.png"/><Relationship Id="rId7" Type="http://schemas.openxmlformats.org/officeDocument/2006/relationships/hyperlink" Target="http://s19.radikal.ru/i192/1107/02/416e71e4896f.jpg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1" y="0"/>
            <a:ext cx="10451643" cy="7380288"/>
            <a:chOff x="0" y="0"/>
            <a:chExt cx="9153331" cy="6858000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pic>
          <p:nvPicPr>
            <p:cNvPr id="6" name="Рисунок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795" t="84489" r="11327"/>
            <a:stretch/>
          </p:blipFill>
          <p:spPr>
            <a:xfrm>
              <a:off x="7884368" y="5794310"/>
              <a:ext cx="1268963" cy="1063690"/>
            </a:xfrm>
            <a:prstGeom prst="rect">
              <a:avLst/>
            </a:prstGeom>
          </p:spPr>
        </p:pic>
      </p:grpSp>
      <p:pic>
        <p:nvPicPr>
          <p:cNvPr id="1026" name="Picture 2" descr="http://s52.radikal.ru/i137/1001/77/98a48861454a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18"/>
          <a:stretch/>
        </p:blipFill>
        <p:spPr bwMode="auto">
          <a:xfrm>
            <a:off x="122754" y="171224"/>
            <a:ext cx="7082874" cy="2252475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srgbClr val="FFFF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27191" y="822944"/>
            <a:ext cx="5404216" cy="761797"/>
          </a:xfrm>
          <a:prstGeom prst="rect">
            <a:avLst/>
          </a:prstGeom>
          <a:noFill/>
        </p:spPr>
        <p:txBody>
          <a:bodyPr wrap="none" lIns="97722" tIns="48861" rIns="97722" bIns="48861">
            <a:prstTxWarp prst="textArchUp">
              <a:avLst>
                <a:gd name="adj" fmla="val 10238175"/>
              </a:avLst>
            </a:prstTxWarp>
            <a:spAutoFit/>
          </a:bodyPr>
          <a:lstStyle/>
          <a:p>
            <a:pPr algn="ctr"/>
            <a:r>
              <a:rPr lang="ru-RU" sz="43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Блокада Ленинграда</a:t>
            </a:r>
          </a:p>
        </p:txBody>
      </p:sp>
      <p:pic>
        <p:nvPicPr>
          <p:cNvPr id="5" name="Picture 2" descr="http://i071.radikal.ru/0908/cb/1a4abd26c6e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00434">
            <a:off x="7603842" y="4977038"/>
            <a:ext cx="1988525" cy="1899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 rot="780000">
            <a:off x="7570908" y="5478650"/>
            <a:ext cx="2023974" cy="1406727"/>
          </a:xfrm>
          <a:prstGeom prst="rect">
            <a:avLst/>
          </a:prstGeom>
          <a:noFill/>
        </p:spPr>
        <p:txBody>
          <a:bodyPr wrap="square" lIns="97722" tIns="48861" rIns="97722" bIns="48861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ru-RU" altLang="ja-JP" sz="1700" dirty="0" smtClean="0">
                <a:solidFill>
                  <a:srgbClr val="333399"/>
                </a:solidFill>
                <a:latin typeface="Segoe Script" pitchFamily="34" charset="0"/>
              </a:rPr>
              <a:t>Фролов</a:t>
            </a:r>
            <a:r>
              <a:rPr lang="ru-RU" altLang="ja-JP" sz="1700" dirty="0" smtClean="0">
                <a:solidFill>
                  <a:srgbClr val="333399"/>
                </a:solidFill>
                <a:latin typeface="Segoe Script" pitchFamily="34" charset="0"/>
              </a:rPr>
              <a:t> Андрей,</a:t>
            </a:r>
            <a:endParaRPr lang="ru-RU" altLang="ja-JP" sz="1700" dirty="0">
              <a:solidFill>
                <a:srgbClr val="333399"/>
              </a:solidFill>
              <a:latin typeface="Segoe Script" pitchFamily="34" charset="0"/>
            </a:endParaRPr>
          </a:p>
          <a:p>
            <a:pPr algn="ctr">
              <a:lnSpc>
                <a:spcPct val="125000"/>
              </a:lnSpc>
            </a:pPr>
            <a:r>
              <a:rPr lang="ru-RU" altLang="ja-JP" sz="1700" dirty="0">
                <a:solidFill>
                  <a:srgbClr val="333399"/>
                </a:solidFill>
                <a:latin typeface="Segoe Script" pitchFamily="34" charset="0"/>
              </a:rPr>
              <a:t> </a:t>
            </a:r>
            <a:r>
              <a:rPr lang="ru-RU" altLang="ja-JP" sz="1700" dirty="0" smtClean="0">
                <a:solidFill>
                  <a:srgbClr val="333399"/>
                </a:solidFill>
                <a:latin typeface="Segoe Script" pitchFamily="34" charset="0"/>
              </a:rPr>
              <a:t>3</a:t>
            </a:r>
            <a:r>
              <a:rPr lang="en-US" altLang="ja-JP" sz="1700" dirty="0" smtClean="0">
                <a:solidFill>
                  <a:srgbClr val="333399"/>
                </a:solidFill>
                <a:latin typeface="Segoe Script" pitchFamily="34" charset="0"/>
              </a:rPr>
              <a:t>”</a:t>
            </a:r>
            <a:r>
              <a:rPr lang="ru-RU" altLang="ja-JP" sz="1700" dirty="0" smtClean="0">
                <a:solidFill>
                  <a:srgbClr val="333399"/>
                </a:solidFill>
                <a:latin typeface="Segoe Script" pitchFamily="34" charset="0"/>
              </a:rPr>
              <a:t>В</a:t>
            </a:r>
            <a:r>
              <a:rPr lang="en-US" altLang="ja-JP" sz="1700" dirty="0" smtClean="0">
                <a:solidFill>
                  <a:srgbClr val="333399"/>
                </a:solidFill>
                <a:latin typeface="Segoe Script" pitchFamily="34" charset="0"/>
              </a:rPr>
              <a:t>”</a:t>
            </a:r>
            <a:r>
              <a:rPr lang="ru-RU" altLang="ja-JP" sz="1700" dirty="0" smtClean="0">
                <a:solidFill>
                  <a:srgbClr val="333399"/>
                </a:solidFill>
                <a:latin typeface="Segoe Script" pitchFamily="34" charset="0"/>
              </a:rPr>
              <a:t> класс</a:t>
            </a:r>
            <a:r>
              <a:rPr lang="ru-RU" altLang="ja-JP" sz="1700" dirty="0" smtClean="0">
                <a:solidFill>
                  <a:srgbClr val="333399"/>
                </a:solidFill>
                <a:latin typeface="Segoe Script" pitchFamily="34" charset="0"/>
              </a:rPr>
              <a:t>, гимназия 491 Марьино</a:t>
            </a:r>
            <a:endParaRPr lang="ru-RU" altLang="ja-JP" sz="1700" dirty="0">
              <a:solidFill>
                <a:srgbClr val="333399"/>
              </a:solidFill>
              <a:latin typeface="Segoe Script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28006" y="5850384"/>
            <a:ext cx="5040561" cy="114511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lIns="97722" tIns="48861" rIns="97722" bIns="48861">
            <a:spAutoFit/>
          </a:bodyPr>
          <a:lstStyle/>
          <a:p>
            <a:r>
              <a:rPr lang="ru-RU" sz="3400" dirty="0" smtClean="0">
                <a:ln w="10160">
                  <a:solidFill>
                    <a:schemeClr val="bg2">
                      <a:lumMod val="9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События Великой Отечественной войны</a:t>
            </a:r>
            <a:endParaRPr lang="ru-RU" sz="3400" dirty="0">
              <a:ln w="10160">
                <a:solidFill>
                  <a:schemeClr val="bg2">
                    <a:lumMod val="9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84766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564902" cy="738028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25" t="63086" r="13756" b="8231"/>
          <a:stretch/>
        </p:blipFill>
        <p:spPr>
          <a:xfrm>
            <a:off x="-41691" y="0"/>
            <a:ext cx="7235504" cy="17291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480000">
            <a:off x="1026079" y="690769"/>
            <a:ext cx="5211442" cy="496824"/>
          </a:xfrm>
          <a:prstGeom prst="rect">
            <a:avLst/>
          </a:prstGeom>
          <a:noFill/>
        </p:spPr>
        <p:txBody>
          <a:bodyPr wrap="square" lIns="97722" tIns="48861" rIns="97722" bIns="48861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600" b="1" cap="all" dirty="0">
                <a:ln w="0"/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Подвиг Ленинграда</a:t>
            </a:r>
          </a:p>
        </p:txBody>
      </p:sp>
      <p:grpSp>
        <p:nvGrpSpPr>
          <p:cNvPr id="20" name="Группа 19"/>
          <p:cNvGrpSpPr/>
          <p:nvPr/>
        </p:nvGrpSpPr>
        <p:grpSpPr>
          <a:xfrm>
            <a:off x="6248846" y="1975941"/>
            <a:ext cx="3987169" cy="4813882"/>
            <a:chOff x="5472608" y="1700808"/>
            <a:chExt cx="3491880" cy="4473213"/>
          </a:xfrm>
        </p:grpSpPr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2608" y="1700808"/>
              <a:ext cx="3491880" cy="4473213"/>
            </a:xfrm>
            <a:prstGeom prst="rect">
              <a:avLst/>
            </a:prstGeom>
            <a:ln w="57150">
              <a:solidFill>
                <a:schemeClr val="accent3">
                  <a:lumMod val="75000"/>
                </a:schemeClr>
              </a:solidFill>
            </a:ln>
          </p:spPr>
        </p:pic>
        <p:sp>
          <p:nvSpPr>
            <p:cNvPr id="13" name="TextBox 12"/>
            <p:cNvSpPr txBox="1"/>
            <p:nvPr/>
          </p:nvSpPr>
          <p:spPr>
            <a:xfrm>
              <a:off x="5580112" y="1772816"/>
              <a:ext cx="3302496" cy="4401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500" b="1" dirty="0">
                  <a:solidFill>
                    <a:srgbClr val="C00000"/>
                  </a:solidFill>
                </a:rPr>
                <a:t>Блокада Ленинграда </a:t>
              </a:r>
              <a:r>
                <a:rPr lang="ru-RU" sz="1500" dirty="0">
                  <a:solidFill>
                    <a:srgbClr val="C00000"/>
                  </a:solidFill>
                </a:rPr>
                <a:t>-  </a:t>
              </a:r>
            </a:p>
            <a:p>
              <a:r>
                <a:rPr lang="ru-RU" sz="1500" dirty="0">
                  <a:solidFill>
                    <a:srgbClr val="454567"/>
                  </a:solidFill>
                </a:rPr>
                <a:t>одна из героических страниц Великой Отечественной войны 1941-1945 </a:t>
              </a:r>
              <a:r>
                <a:rPr lang="ru-RU" sz="1500" dirty="0" err="1">
                  <a:solidFill>
                    <a:srgbClr val="454567"/>
                  </a:solidFill>
                </a:rPr>
                <a:t>г.г</a:t>
              </a:r>
              <a:r>
                <a:rPr lang="ru-RU" sz="1500" dirty="0">
                  <a:solidFill>
                    <a:srgbClr val="454567"/>
                  </a:solidFill>
                </a:rPr>
                <a:t>.</a:t>
              </a:r>
            </a:p>
            <a:p>
              <a:endParaRPr lang="ru-RU" sz="1500" dirty="0">
                <a:solidFill>
                  <a:srgbClr val="454567"/>
                </a:solidFill>
              </a:endParaRPr>
            </a:p>
            <a:p>
              <a:r>
                <a:rPr lang="ru-RU" sz="1500" dirty="0">
                  <a:solidFill>
                    <a:srgbClr val="454567"/>
                  </a:solidFill>
                </a:rPr>
                <a:t>Блокада началась  8 сентября 1941 г. </a:t>
              </a:r>
            </a:p>
            <a:p>
              <a:r>
                <a:rPr lang="ru-RU" sz="1500" dirty="0">
                  <a:solidFill>
                    <a:srgbClr val="454567"/>
                  </a:solidFill>
                </a:rPr>
                <a:t>Полное  освобождение города состоялось 27 января 1944 г.</a:t>
              </a:r>
            </a:p>
            <a:p>
              <a:endParaRPr lang="ru-RU" sz="1500" dirty="0">
                <a:solidFill>
                  <a:srgbClr val="454567"/>
                </a:solidFill>
              </a:endParaRPr>
            </a:p>
            <a:p>
              <a:r>
                <a:rPr lang="ru-RU" sz="1500" b="1" dirty="0">
                  <a:solidFill>
                    <a:srgbClr val="C00000"/>
                  </a:solidFill>
                </a:rPr>
                <a:t>Почти 3 года </a:t>
              </a:r>
              <a:r>
                <a:rPr lang="ru-RU" sz="1500" dirty="0">
                  <a:solidFill>
                    <a:srgbClr val="454567"/>
                  </a:solidFill>
                </a:rPr>
                <a:t>(872 дня) защитники города препятствовали занятию города фашистскими войсками.</a:t>
              </a:r>
            </a:p>
            <a:p>
              <a:endParaRPr lang="ru-RU" sz="1500" dirty="0">
                <a:solidFill>
                  <a:srgbClr val="454567"/>
                </a:solidFill>
              </a:endParaRPr>
            </a:p>
            <a:p>
              <a:r>
                <a:rPr lang="ru-RU" sz="1500" dirty="0">
                  <a:solidFill>
                    <a:srgbClr val="454567"/>
                  </a:solidFill>
                </a:rPr>
                <a:t>Из-за голода, холода и артиллерийских обстрелов во время блокады погибло огромное количество людей:                             от 600 тыс. до 1 млн. человек.</a:t>
              </a:r>
            </a:p>
            <a:p>
              <a:endParaRPr lang="ru-RU" sz="1500" dirty="0">
                <a:solidFill>
                  <a:srgbClr val="454567"/>
                </a:solidFill>
              </a:endParaRPr>
            </a:p>
            <a:p>
              <a:r>
                <a:rPr lang="ru-RU" sz="1500" dirty="0">
                  <a:solidFill>
                    <a:srgbClr val="454567"/>
                  </a:solidFill>
                </a:rPr>
                <a:t>За мужество и героизм, проявленный при защите города, городу Ленинграду было присвоено звание </a:t>
              </a:r>
              <a:r>
                <a:rPr lang="ru-RU" sz="1500" b="1" dirty="0">
                  <a:solidFill>
                    <a:srgbClr val="C00000"/>
                  </a:solidFill>
                </a:rPr>
                <a:t>«Город-герой»</a:t>
              </a: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1515889" y="5472460"/>
            <a:ext cx="2800169" cy="1824124"/>
            <a:chOff x="393507" y="5085184"/>
            <a:chExt cx="2452329" cy="1695035"/>
          </a:xfrm>
        </p:grpSpPr>
        <p:sp>
          <p:nvSpPr>
            <p:cNvPr id="14" name="Блок-схема: документ 13"/>
            <p:cNvSpPr/>
            <p:nvPr/>
          </p:nvSpPr>
          <p:spPr>
            <a:xfrm>
              <a:off x="393507" y="5085184"/>
              <a:ext cx="2452329" cy="1584176"/>
            </a:xfrm>
            <a:prstGeom prst="flowChartDocument">
              <a:avLst/>
            </a:prstGeom>
            <a:blipFill>
              <a:blip r:embed="rId5"/>
              <a:tile tx="0" ty="0" sx="100000" sy="100000" flip="none" algn="tl"/>
            </a:blipFill>
            <a:ln>
              <a:solidFill>
                <a:schemeClr val="accent3">
                  <a:lumMod val="75000"/>
                </a:schemeClr>
              </a:solidFill>
            </a:ln>
            <a:effectLst>
              <a:outerShdw blurRad="50800" dist="38100" algn="l" rotWithShape="0">
                <a:srgbClr val="FFFF00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67544" y="5157192"/>
              <a:ext cx="2304256" cy="1623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ru-RU" sz="1100" b="1" dirty="0">
                  <a:solidFill>
                    <a:srgbClr val="C00000"/>
                  </a:solidFill>
                </a:rPr>
                <a:t>Что такое блокада города</a:t>
              </a:r>
              <a:r>
                <a:rPr lang="en-US" sz="1100" b="1" dirty="0">
                  <a:solidFill>
                    <a:srgbClr val="C00000"/>
                  </a:solidFill>
                </a:rPr>
                <a:t>?</a:t>
              </a:r>
            </a:p>
            <a:p>
              <a:pPr>
                <a:lnSpc>
                  <a:spcPct val="110000"/>
                </a:lnSpc>
              </a:pPr>
              <a:r>
                <a:rPr lang="ru-RU" sz="1100" dirty="0">
                  <a:solidFill>
                    <a:srgbClr val="454567"/>
                  </a:solidFill>
                </a:rPr>
                <a:t>Это такой военный прием, когда город оказывается отрезанным от внешних связей.  И через какое-то время город вынужден сдаться,  потому  что его защитникам становится нечего есть            и пить и нечем защищаться.</a:t>
              </a:r>
              <a:endParaRPr lang="en-US" sz="1100" dirty="0">
                <a:solidFill>
                  <a:srgbClr val="454567"/>
                </a:solidFill>
              </a:endParaRPr>
            </a:p>
            <a:p>
              <a:pPr>
                <a:lnSpc>
                  <a:spcPct val="120000"/>
                </a:lnSpc>
              </a:pPr>
              <a:endParaRPr lang="ru-RU" dirty="0">
                <a:solidFill>
                  <a:srgbClr val="454567"/>
                </a:solidFill>
              </a:endParaRPr>
            </a:p>
          </p:txBody>
        </p:sp>
      </p:grpSp>
      <p:pic>
        <p:nvPicPr>
          <p:cNvPr id="18" name="Рисунок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862" y="1742819"/>
            <a:ext cx="5044492" cy="3454802"/>
          </a:xfrm>
          <a:prstGeom prst="rect">
            <a:avLst/>
          </a:prstGeom>
          <a:ln w="41275" cmpd="tri">
            <a:solidFill>
              <a:srgbClr val="333399"/>
            </a:solidFill>
          </a:ln>
        </p:spPr>
      </p:pic>
      <p:grpSp>
        <p:nvGrpSpPr>
          <p:cNvPr id="23" name="Группа 22"/>
          <p:cNvGrpSpPr/>
          <p:nvPr/>
        </p:nvGrpSpPr>
        <p:grpSpPr>
          <a:xfrm>
            <a:off x="6958420" y="203008"/>
            <a:ext cx="3195372" cy="1472347"/>
            <a:chOff x="6094040" y="188640"/>
            <a:chExt cx="2798440" cy="1368152"/>
          </a:xfrm>
        </p:grpSpPr>
        <p:sp>
          <p:nvSpPr>
            <p:cNvPr id="19" name="Волна 18"/>
            <p:cNvSpPr/>
            <p:nvPr/>
          </p:nvSpPr>
          <p:spPr>
            <a:xfrm>
              <a:off x="6115608" y="188640"/>
              <a:ext cx="2776872" cy="1368152"/>
            </a:xfrm>
            <a:prstGeom prst="wave">
              <a:avLst/>
            </a:prstGeom>
            <a:solidFill>
              <a:srgbClr val="C00000"/>
            </a:solidFill>
            <a:ln w="19050">
              <a:noFill/>
            </a:ln>
            <a:effectLst>
              <a:outerShdw blurRad="50800" dist="38100" dir="18900000" algn="bl" rotWithShape="0">
                <a:schemeClr val="accent5">
                  <a:lumMod val="20000"/>
                  <a:lumOff val="8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 dirty="0">
                <a:solidFill>
                  <a:schemeClr val="bg1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094040" y="476672"/>
              <a:ext cx="2654424" cy="10295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100" b="1" dirty="0">
                  <a:solidFill>
                    <a:schemeClr val="bg1"/>
                  </a:solidFill>
                </a:rPr>
                <a:t>Ленинград</a:t>
              </a:r>
              <a:r>
                <a:rPr lang="ru-RU" sz="1100" dirty="0">
                  <a:solidFill>
                    <a:schemeClr val="bg1"/>
                  </a:solidFill>
                </a:rPr>
                <a:t> – так в те времена назывался сегодняшний город Санкт-Петербург,       </a:t>
              </a:r>
              <a:r>
                <a:rPr lang="ru-RU" sz="1100" dirty="0" smtClean="0">
                  <a:solidFill>
                    <a:schemeClr val="bg1"/>
                  </a:solidFill>
                </a:rPr>
                <a:t>                 </a:t>
              </a:r>
              <a:r>
                <a:rPr lang="ru-RU" sz="1100" dirty="0">
                  <a:solidFill>
                    <a:schemeClr val="bg1"/>
                  </a:solidFill>
                </a:rPr>
                <a:t>а наша страна Россия </a:t>
              </a:r>
              <a:r>
                <a:rPr lang="ru-RU" sz="1100" b="1" dirty="0">
                  <a:solidFill>
                    <a:schemeClr val="bg1"/>
                  </a:solidFill>
                </a:rPr>
                <a:t>– Союз Советских социалистических республик или СССР</a:t>
              </a:r>
              <a:r>
                <a:rPr lang="ru-RU" sz="1100" dirty="0">
                  <a:solidFill>
                    <a:schemeClr val="bg1"/>
                  </a:solidFill>
                </a:rPr>
                <a:t>. </a:t>
              </a:r>
            </a:p>
            <a:p>
              <a:pPr algn="ctr"/>
              <a:endParaRPr lang="ru-RU" sz="1100" dirty="0">
                <a:solidFill>
                  <a:schemeClr val="bg1"/>
                </a:solidFill>
              </a:endParaRPr>
            </a:p>
            <a:p>
              <a:endParaRPr lang="ru-RU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3502847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690" y="-29469"/>
            <a:ext cx="10564902" cy="738028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25" t="63086" r="13756" b="8231"/>
          <a:stretch/>
        </p:blipFill>
        <p:spPr>
          <a:xfrm>
            <a:off x="-41691" y="-106961"/>
            <a:ext cx="7235504" cy="17291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480000">
            <a:off x="790380" y="567280"/>
            <a:ext cx="5211442" cy="496824"/>
          </a:xfrm>
          <a:prstGeom prst="rect">
            <a:avLst/>
          </a:prstGeom>
          <a:noFill/>
        </p:spPr>
        <p:txBody>
          <a:bodyPr wrap="square" lIns="97722" tIns="48861" rIns="97722" bIns="48861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600" b="1" cap="all" dirty="0">
                <a:ln w="0"/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Что хотели фашисты</a:t>
            </a:r>
          </a:p>
        </p:txBody>
      </p:sp>
      <p:grpSp>
        <p:nvGrpSpPr>
          <p:cNvPr id="20" name="Группа 19"/>
          <p:cNvGrpSpPr/>
          <p:nvPr/>
        </p:nvGrpSpPr>
        <p:grpSpPr>
          <a:xfrm>
            <a:off x="6467022" y="842540"/>
            <a:ext cx="3879045" cy="6044372"/>
            <a:chOff x="5497661" y="1154431"/>
            <a:chExt cx="3491880" cy="5328592"/>
          </a:xfrm>
        </p:grpSpPr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97661" y="1154431"/>
              <a:ext cx="3491880" cy="5328592"/>
            </a:xfrm>
            <a:prstGeom prst="rect">
              <a:avLst/>
            </a:prstGeom>
            <a:ln w="57150">
              <a:solidFill>
                <a:schemeClr val="accent3">
                  <a:lumMod val="75000"/>
                </a:schemeClr>
              </a:solidFill>
            </a:ln>
          </p:spPr>
        </p:pic>
        <p:sp>
          <p:nvSpPr>
            <p:cNvPr id="13" name="TextBox 12"/>
            <p:cNvSpPr txBox="1"/>
            <p:nvPr/>
          </p:nvSpPr>
          <p:spPr>
            <a:xfrm>
              <a:off x="5567300" y="1268244"/>
              <a:ext cx="3302496" cy="4761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500" dirty="0"/>
                <a:t>Великая Отечественная война началась 22 июня 1941 г.  </a:t>
              </a:r>
            </a:p>
            <a:p>
              <a:endParaRPr lang="ru-RU" sz="1500" dirty="0"/>
            </a:p>
            <a:p>
              <a:r>
                <a:rPr lang="ru-RU" sz="1500" dirty="0"/>
                <a:t>За 3-4 месяца фашисты планировали полностью завоевать нашу страну.  Они называли свои планы молниеносной войной или </a:t>
              </a:r>
              <a:r>
                <a:rPr lang="ru-RU" sz="1500" b="1" dirty="0">
                  <a:solidFill>
                    <a:srgbClr val="C00000"/>
                  </a:solidFill>
                </a:rPr>
                <a:t>блицкригом.</a:t>
              </a:r>
            </a:p>
            <a:p>
              <a:endParaRPr lang="ru-RU" sz="1500" b="1" dirty="0">
                <a:solidFill>
                  <a:srgbClr val="C00000"/>
                </a:solidFill>
              </a:endParaRPr>
            </a:p>
            <a:p>
              <a:r>
                <a:rPr lang="ru-RU" sz="1500" dirty="0"/>
                <a:t>Занятие г. Ленинграда для захватчиков было очень важной задачей.  Ленинград был не только ключом для завоевания Москвы, но и историческим символом нашей Родины.</a:t>
              </a:r>
            </a:p>
            <a:p>
              <a:endParaRPr lang="ru-RU" sz="1500" dirty="0"/>
            </a:p>
            <a:p>
              <a:r>
                <a:rPr lang="ru-RU" sz="1500" dirty="0"/>
                <a:t>Советский союз оказался не готов к такому мощному нападению противника. Наши войска несли большие потери, но вынуждены были отступать. </a:t>
              </a:r>
            </a:p>
            <a:p>
              <a:endParaRPr lang="ru-RU" sz="1500" dirty="0"/>
            </a:p>
            <a:p>
              <a:r>
                <a:rPr lang="ru-RU" sz="1500" dirty="0"/>
                <a:t>Поездами и самолетами жителей Ленинграда перевозили вглубь страны. Особенное внимание уделялось </a:t>
              </a:r>
              <a:r>
                <a:rPr lang="ru-RU" sz="1500" b="1" dirty="0">
                  <a:solidFill>
                    <a:srgbClr val="C00000"/>
                  </a:solidFill>
                </a:rPr>
                <a:t>эвакуации</a:t>
              </a:r>
              <a:r>
                <a:rPr lang="ru-RU" sz="1500" dirty="0"/>
                <a:t> детей.</a:t>
              </a: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282330" y="5807515"/>
            <a:ext cx="3124422" cy="1084887"/>
            <a:chOff x="179512" y="5373216"/>
            <a:chExt cx="2736304" cy="1008112"/>
          </a:xfrm>
        </p:grpSpPr>
        <p:sp>
          <p:nvSpPr>
            <p:cNvPr id="16" name="Блок-схема: документ 15"/>
            <p:cNvSpPr/>
            <p:nvPr/>
          </p:nvSpPr>
          <p:spPr>
            <a:xfrm>
              <a:off x="179512" y="5373216"/>
              <a:ext cx="2736304" cy="1008112"/>
            </a:xfrm>
            <a:prstGeom prst="flowChartDocument">
              <a:avLst/>
            </a:prstGeom>
            <a:blipFill>
              <a:blip r:embed="rId5"/>
              <a:tile tx="0" ty="0" sx="100000" sy="100000" flip="none" algn="tl"/>
            </a:blipFill>
            <a:ln>
              <a:solidFill>
                <a:schemeClr val="accent3">
                  <a:lumMod val="75000"/>
                </a:schemeClr>
              </a:solidFill>
            </a:ln>
            <a:effectLst>
              <a:outerShdw blurRad="50800" dist="38100" algn="l" rotWithShape="0">
                <a:srgbClr val="FFFF00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51520" y="5445224"/>
              <a:ext cx="2664296" cy="7779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ru-RU" sz="1100" b="1" dirty="0">
                  <a:solidFill>
                    <a:srgbClr val="C00000"/>
                  </a:solidFill>
                </a:rPr>
                <a:t>Что такое  военная эвакуация жителей</a:t>
              </a:r>
              <a:r>
                <a:rPr lang="en-US" sz="1100" b="1" dirty="0">
                  <a:solidFill>
                    <a:srgbClr val="C00000"/>
                  </a:solidFill>
                </a:rPr>
                <a:t>?</a:t>
              </a:r>
            </a:p>
            <a:p>
              <a:pPr>
                <a:lnSpc>
                  <a:spcPct val="110000"/>
                </a:lnSpc>
              </a:pPr>
              <a:r>
                <a:rPr lang="ru-RU" sz="1100" dirty="0">
                  <a:solidFill>
                    <a:srgbClr val="454567"/>
                  </a:solidFill>
                </a:rPr>
                <a:t>Это планомерные действия по вывозу мирного  населения  из мест боевых действий на безопасную территорию.</a:t>
              </a:r>
              <a:endParaRPr lang="ru-RU" dirty="0">
                <a:solidFill>
                  <a:srgbClr val="454567"/>
                </a:solidFill>
              </a:endParaRPr>
            </a:p>
          </p:txBody>
        </p:sp>
      </p:grpSp>
      <p:pic>
        <p:nvPicPr>
          <p:cNvPr id="3076" name="Picture 4" descr="http://www.gallart.ru/images/expozition/image_3715.jp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84375">
            <a:off x="358199" y="1907832"/>
            <a:ext cx="4085196" cy="2593287"/>
          </a:xfrm>
          <a:prstGeom prst="rect">
            <a:avLst/>
          </a:prstGeom>
          <a:noFill/>
          <a:ln w="41275">
            <a:solidFill>
              <a:srgbClr val="66669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173" y="3579573"/>
            <a:ext cx="2473982" cy="3510702"/>
          </a:xfrm>
          <a:prstGeom prst="rect">
            <a:avLst/>
          </a:prstGeom>
          <a:ln w="41275">
            <a:solidFill>
              <a:srgbClr val="666699"/>
            </a:solidFill>
          </a:ln>
        </p:spPr>
      </p:pic>
      <p:sp>
        <p:nvSpPr>
          <p:cNvPr id="6" name="TextBox 5"/>
          <p:cNvSpPr txBox="1"/>
          <p:nvPr/>
        </p:nvSpPr>
        <p:spPr>
          <a:xfrm rot="20280000">
            <a:off x="1078254" y="4809240"/>
            <a:ext cx="2302206" cy="267953"/>
          </a:xfrm>
          <a:prstGeom prst="rect">
            <a:avLst/>
          </a:prstGeom>
          <a:noFill/>
        </p:spPr>
        <p:txBody>
          <a:bodyPr wrap="square" lIns="97722" tIns="48861" rIns="97722" bIns="48861" rtlCol="0">
            <a:spAutoFit/>
          </a:bodyPr>
          <a:lstStyle/>
          <a:p>
            <a:r>
              <a:rPr lang="ru-RU" sz="1100" dirty="0">
                <a:solidFill>
                  <a:schemeClr val="bg1"/>
                </a:solidFill>
              </a:rPr>
              <a:t>Защитники Ленинграда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91607" y="3192698"/>
            <a:ext cx="1574219" cy="267953"/>
          </a:xfrm>
          <a:prstGeom prst="rect">
            <a:avLst/>
          </a:prstGeom>
          <a:noFill/>
        </p:spPr>
        <p:txBody>
          <a:bodyPr wrap="square" lIns="97722" tIns="48861" rIns="97722" bIns="48861" rtlCol="0">
            <a:spAutoFit/>
          </a:bodyPr>
          <a:lstStyle/>
          <a:p>
            <a:r>
              <a:rPr lang="ru-RU" sz="1100" dirty="0">
                <a:solidFill>
                  <a:schemeClr val="bg1"/>
                </a:solidFill>
              </a:rPr>
              <a:t>Эвакуация детей</a:t>
            </a:r>
          </a:p>
        </p:txBody>
      </p:sp>
    </p:spTree>
    <p:extLst>
      <p:ext uri="{BB962C8B-B14F-4D97-AF65-F5344CB8AC3E}">
        <p14:creationId xmlns:p14="http://schemas.microsoft.com/office/powerpoint/2010/main" val="3197124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2" y="-29470"/>
            <a:ext cx="10648089" cy="743840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25" t="63086" r="13756" b="8231"/>
          <a:stretch/>
        </p:blipFill>
        <p:spPr>
          <a:xfrm>
            <a:off x="-41691" y="-106961"/>
            <a:ext cx="7235504" cy="17291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420000">
            <a:off x="1056933" y="543184"/>
            <a:ext cx="4481474" cy="498786"/>
          </a:xfrm>
          <a:prstGeom prst="rect">
            <a:avLst/>
          </a:prstGeom>
          <a:noFill/>
        </p:spPr>
        <p:txBody>
          <a:bodyPr wrap="square" lIns="97722" tIns="48861" rIns="97722" bIns="48861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600" b="1" cap="all" dirty="0" smtClean="0">
                <a:ln w="0"/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Выжить в блокаду</a:t>
            </a:r>
            <a:endParaRPr lang="ru-RU" sz="2600" b="1" cap="all" dirty="0">
              <a:ln w="0"/>
              <a:solidFill>
                <a:srgbClr val="C00000"/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614" y="1413498"/>
            <a:ext cx="4072296" cy="5608800"/>
          </a:xfrm>
          <a:prstGeom prst="rect">
            <a:avLst/>
          </a:prstGeom>
          <a:ln w="57150">
            <a:solidFill>
              <a:schemeClr val="accent3">
                <a:lumMod val="75000"/>
              </a:schemeClr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6372622" y="1442878"/>
            <a:ext cx="4110058" cy="5523238"/>
          </a:xfrm>
          <a:prstGeom prst="rect">
            <a:avLst/>
          </a:prstGeom>
          <a:noFill/>
        </p:spPr>
        <p:txBody>
          <a:bodyPr wrap="square" lIns="97722" tIns="48861" rIns="97722" bIns="48861" rtlCol="0">
            <a:spAutoFit/>
          </a:bodyPr>
          <a:lstStyle/>
          <a:p>
            <a:r>
              <a:rPr lang="ru-RU" sz="1500" dirty="0"/>
              <a:t>Очень скоро фашисты перекрыли снабжение города по железной дороге.  </a:t>
            </a:r>
          </a:p>
          <a:p>
            <a:endParaRPr lang="ru-RU" sz="1500" dirty="0"/>
          </a:p>
          <a:p>
            <a:r>
              <a:rPr lang="ru-RU" sz="1500" dirty="0"/>
              <a:t>В городе перестало хватать продовольствия.  Всего взрослые получали в день 250 грамм хлеба, старики и дети – 125 грамм.  Это назвалось </a:t>
            </a:r>
            <a:r>
              <a:rPr lang="ru-RU" sz="1500" b="1" dirty="0">
                <a:solidFill>
                  <a:srgbClr val="C00000"/>
                </a:solidFill>
              </a:rPr>
              <a:t>продовольственный паек</a:t>
            </a:r>
            <a:r>
              <a:rPr lang="ru-RU" sz="1500" dirty="0"/>
              <a:t>.</a:t>
            </a:r>
          </a:p>
          <a:p>
            <a:pPr>
              <a:spcBef>
                <a:spcPts val="855"/>
              </a:spcBef>
            </a:pPr>
            <a:r>
              <a:rPr lang="ru-RU" sz="1500" dirty="0"/>
              <a:t>Наступила зима и к голоду добавились  холода.  </a:t>
            </a:r>
            <a:r>
              <a:rPr lang="ru-RU" sz="1500" dirty="0" smtClean="0"/>
              <a:t>Тепла и электричества не было. Люди </a:t>
            </a:r>
            <a:r>
              <a:rPr lang="ru-RU" sz="1500" dirty="0"/>
              <a:t>погибали от холода и голода.</a:t>
            </a:r>
          </a:p>
          <a:p>
            <a:pPr>
              <a:spcBef>
                <a:spcPts val="855"/>
              </a:spcBef>
            </a:pPr>
            <a:r>
              <a:rPr lang="ru-RU" sz="1500" dirty="0"/>
              <a:t>У города остался только один путь сообщения </a:t>
            </a:r>
            <a:r>
              <a:rPr lang="ru-RU" sz="1500" dirty="0" smtClean="0"/>
              <a:t>          с </a:t>
            </a:r>
            <a:r>
              <a:rPr lang="ru-RU" sz="1500" dirty="0"/>
              <a:t>внешним миром – замерзшее Ладожское озеро. Эта дорога получила название </a:t>
            </a:r>
            <a:r>
              <a:rPr lang="ru-RU" sz="1500" b="1" dirty="0">
                <a:solidFill>
                  <a:srgbClr val="C00000"/>
                </a:solidFill>
              </a:rPr>
              <a:t>Дорога Жизни</a:t>
            </a:r>
            <a:r>
              <a:rPr lang="ru-RU" sz="1500" dirty="0"/>
              <a:t>. По ней в город везли боеприпасы и  продовольствие, а из города увозили женщин и детей. Но и этот путь был крайне </a:t>
            </a:r>
            <a:r>
              <a:rPr lang="ru-RU" sz="1500" dirty="0" smtClean="0"/>
              <a:t>опасным,           его часто </a:t>
            </a:r>
            <a:r>
              <a:rPr lang="ru-RU" sz="1500" dirty="0"/>
              <a:t>обстреливали немцы. </a:t>
            </a:r>
          </a:p>
          <a:p>
            <a:pPr>
              <a:spcBef>
                <a:spcPts val="855"/>
              </a:spcBef>
            </a:pPr>
            <a:r>
              <a:rPr lang="ru-RU" sz="1500" dirty="0"/>
              <a:t>А в это время город каждый день подвергался </a:t>
            </a:r>
            <a:r>
              <a:rPr lang="ru-RU" sz="1500" b="1" dirty="0">
                <a:solidFill>
                  <a:srgbClr val="C00000"/>
                </a:solidFill>
              </a:rPr>
              <a:t>артиллерийским обстрелам</a:t>
            </a:r>
            <a:r>
              <a:rPr lang="ru-RU" sz="1500" dirty="0"/>
              <a:t>. Немецкие самолеты противника сбрасывали на город бомбы. Огромное количество зданий в городе было разрушено. Многие люди потеряли дом.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26" r="20645"/>
          <a:stretch/>
        </p:blipFill>
        <p:spPr>
          <a:xfrm>
            <a:off x="1027192" y="1677710"/>
            <a:ext cx="3921793" cy="2322402"/>
          </a:xfrm>
          <a:prstGeom prst="rect">
            <a:avLst/>
          </a:prstGeom>
          <a:ln w="41275">
            <a:solidFill>
              <a:srgbClr val="666699"/>
            </a:solidFill>
          </a:ln>
        </p:spPr>
      </p:pic>
      <p:pic>
        <p:nvPicPr>
          <p:cNvPr id="4098" name="Picture 2" descr="http://kotenikkote.files.wordpress.com/2010/05/647.jpg?w=655&amp;h=536">
            <a:hlinkClick r:id="rId6"/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46" b="8781"/>
          <a:stretch/>
        </p:blipFill>
        <p:spPr bwMode="auto">
          <a:xfrm rot="20328460">
            <a:off x="458056" y="4383156"/>
            <a:ext cx="2877914" cy="2412768"/>
          </a:xfrm>
          <a:prstGeom prst="rect">
            <a:avLst/>
          </a:prstGeom>
          <a:noFill/>
          <a:ln w="38100">
            <a:solidFill>
              <a:srgbClr val="66669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07" b="3331"/>
          <a:stretch/>
        </p:blipFill>
        <p:spPr>
          <a:xfrm rot="1431399">
            <a:off x="2786911" y="3867354"/>
            <a:ext cx="2891814" cy="1505732"/>
          </a:xfrm>
          <a:prstGeom prst="rect">
            <a:avLst/>
          </a:prstGeom>
          <a:ln w="38100">
            <a:solidFill>
              <a:srgbClr val="666699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3275450" y="1782155"/>
            <a:ext cx="2302206" cy="267953"/>
          </a:xfrm>
          <a:prstGeom prst="rect">
            <a:avLst/>
          </a:prstGeom>
          <a:noFill/>
        </p:spPr>
        <p:txBody>
          <a:bodyPr wrap="square" lIns="97722" tIns="48861" rIns="97722" bIns="48861" rtlCol="0">
            <a:spAutoFit/>
          </a:bodyPr>
          <a:lstStyle/>
          <a:p>
            <a:r>
              <a:rPr lang="ru-RU" sz="1100" dirty="0">
                <a:solidFill>
                  <a:srgbClr val="333399"/>
                </a:solidFill>
              </a:rPr>
              <a:t>1941 г. Дорога жизни</a:t>
            </a:r>
          </a:p>
        </p:txBody>
      </p:sp>
      <p:sp>
        <p:nvSpPr>
          <p:cNvPr id="14" name="TextBox 13"/>
          <p:cNvSpPr txBox="1"/>
          <p:nvPr/>
        </p:nvSpPr>
        <p:spPr>
          <a:xfrm rot="20340000">
            <a:off x="2204373" y="6393405"/>
            <a:ext cx="2302206" cy="267953"/>
          </a:xfrm>
          <a:prstGeom prst="rect">
            <a:avLst/>
          </a:prstGeom>
          <a:noFill/>
        </p:spPr>
        <p:txBody>
          <a:bodyPr wrap="square" lIns="97722" tIns="48861" rIns="97722" bIns="48861" rtlCol="0">
            <a:spAutoFit/>
          </a:bodyPr>
          <a:lstStyle/>
          <a:p>
            <a:r>
              <a:rPr lang="ru-RU" sz="1100" dirty="0">
                <a:solidFill>
                  <a:schemeClr val="bg1"/>
                </a:solidFill>
              </a:rPr>
              <a:t>Бомбежки Ленинграда</a:t>
            </a:r>
          </a:p>
        </p:txBody>
      </p:sp>
      <p:sp>
        <p:nvSpPr>
          <p:cNvPr id="15" name="TextBox 14"/>
          <p:cNvSpPr txBox="1"/>
          <p:nvPr/>
        </p:nvSpPr>
        <p:spPr>
          <a:xfrm rot="1440000">
            <a:off x="3862606" y="5823289"/>
            <a:ext cx="2302206" cy="267953"/>
          </a:xfrm>
          <a:prstGeom prst="rect">
            <a:avLst/>
          </a:prstGeom>
          <a:noFill/>
        </p:spPr>
        <p:txBody>
          <a:bodyPr wrap="square" lIns="97722" tIns="48861" rIns="97722" bIns="48861" rtlCol="0">
            <a:spAutoFit/>
          </a:bodyPr>
          <a:lstStyle/>
          <a:p>
            <a:r>
              <a:rPr lang="ru-RU" sz="1100" dirty="0">
                <a:solidFill>
                  <a:schemeClr val="bg1"/>
                </a:solidFill>
              </a:rPr>
              <a:t>Блокадный паек</a:t>
            </a:r>
          </a:p>
        </p:txBody>
      </p:sp>
    </p:spTree>
    <p:extLst>
      <p:ext uri="{BB962C8B-B14F-4D97-AF65-F5344CB8AC3E}">
        <p14:creationId xmlns:p14="http://schemas.microsoft.com/office/powerpoint/2010/main" val="4043619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2" y="-29470"/>
            <a:ext cx="10648089" cy="743840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25" t="63086" r="13756" b="8231"/>
          <a:stretch/>
        </p:blipFill>
        <p:spPr>
          <a:xfrm>
            <a:off x="-41691" y="-106961"/>
            <a:ext cx="7235504" cy="17291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480000">
            <a:off x="1018755" y="509202"/>
            <a:ext cx="4570079" cy="496824"/>
          </a:xfrm>
          <a:prstGeom prst="rect">
            <a:avLst/>
          </a:prstGeom>
          <a:noFill/>
        </p:spPr>
        <p:txBody>
          <a:bodyPr wrap="square" lIns="97722" tIns="48861" rIns="97722" bIns="48861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600" b="1" cap="all" dirty="0">
                <a:ln w="0"/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Оборона </a:t>
            </a:r>
            <a:r>
              <a:rPr lang="ru-RU" sz="2600" b="1" cap="all" dirty="0" err="1">
                <a:ln w="0"/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ленинграда</a:t>
            </a:r>
            <a:endParaRPr lang="ru-RU" sz="2600" b="1" cap="all" dirty="0">
              <a:ln w="0"/>
              <a:solidFill>
                <a:srgbClr val="C00000"/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386" y="1413500"/>
            <a:ext cx="4275524" cy="5376325"/>
          </a:xfrm>
          <a:prstGeom prst="rect">
            <a:avLst/>
          </a:prstGeom>
          <a:ln w="57150">
            <a:solidFill>
              <a:schemeClr val="accent3">
                <a:lumMod val="75000"/>
              </a:schemeClr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6207155" y="1534321"/>
            <a:ext cx="4056407" cy="4946157"/>
          </a:xfrm>
          <a:prstGeom prst="rect">
            <a:avLst/>
          </a:prstGeom>
          <a:noFill/>
        </p:spPr>
        <p:txBody>
          <a:bodyPr wrap="square" lIns="97722" tIns="48861" rIns="97722" bIns="48861" rtlCol="0">
            <a:spAutoFit/>
          </a:bodyPr>
          <a:lstStyle/>
          <a:p>
            <a:r>
              <a:rPr lang="ru-RU" sz="1500" dirty="0"/>
              <a:t>Несмотря на холод и голод, жители продолжали защищать Ленинград.</a:t>
            </a:r>
          </a:p>
          <a:p>
            <a:pPr>
              <a:spcBef>
                <a:spcPts val="855"/>
              </a:spcBef>
            </a:pPr>
            <a:r>
              <a:rPr lang="ru-RU" sz="1500" dirty="0"/>
              <a:t>Как только из уличного громкоговорителя доносился сигнал «Воздушная тревога», жители города спускались в </a:t>
            </a:r>
            <a:r>
              <a:rPr lang="ru-RU" sz="1500" b="1" dirty="0">
                <a:solidFill>
                  <a:srgbClr val="C00000"/>
                </a:solidFill>
              </a:rPr>
              <a:t>бомбоубежища</a:t>
            </a:r>
            <a:r>
              <a:rPr lang="ru-RU" sz="1500" dirty="0"/>
              <a:t>.</a:t>
            </a:r>
          </a:p>
          <a:p>
            <a:pPr>
              <a:spcBef>
                <a:spcPts val="855"/>
              </a:spcBef>
            </a:pPr>
            <a:r>
              <a:rPr lang="ru-RU" sz="1500" dirty="0"/>
              <a:t>Отряды добровольцев освобождали крыши домов от невзорвавшихся бомб. В воздух запускались </a:t>
            </a:r>
            <a:r>
              <a:rPr lang="ru-RU" sz="1500" b="1" dirty="0">
                <a:solidFill>
                  <a:srgbClr val="C00000"/>
                </a:solidFill>
              </a:rPr>
              <a:t>аэростаты</a:t>
            </a:r>
            <a:r>
              <a:rPr lang="ru-RU" sz="1500" dirty="0"/>
              <a:t>, в которых запутывались немецкие самолеты. </a:t>
            </a:r>
            <a:r>
              <a:rPr lang="ru-RU" sz="1500" b="1" dirty="0">
                <a:solidFill>
                  <a:srgbClr val="C00000"/>
                </a:solidFill>
              </a:rPr>
              <a:t>Зенитные орудия </a:t>
            </a:r>
            <a:r>
              <a:rPr lang="ru-RU" sz="1500" dirty="0"/>
              <a:t>и снайперы пытались сбить вражеские самолеты.</a:t>
            </a:r>
          </a:p>
          <a:p>
            <a:pPr>
              <a:spcBef>
                <a:spcPts val="855"/>
              </a:spcBef>
            </a:pPr>
            <a:r>
              <a:rPr lang="ru-RU" sz="1500" dirty="0"/>
              <a:t>Жители города делали все, чтобы сохранить свой город. Памятники города закрыли защитными футлярами. Статуи из парков закопали в землю.  </a:t>
            </a:r>
          </a:p>
          <a:p>
            <a:pPr>
              <a:spcBef>
                <a:spcPts val="855"/>
              </a:spcBef>
            </a:pPr>
            <a:r>
              <a:rPr lang="ru-RU" sz="1500" dirty="0"/>
              <a:t>18 января 1943 г.  советские войска впервые прорвали оборону немцев, а              27 января 1944 г.  Ленинград был полностью освобожден.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2" t="3903" r="10103"/>
          <a:stretch/>
        </p:blipFill>
        <p:spPr>
          <a:xfrm>
            <a:off x="3000510" y="2764593"/>
            <a:ext cx="2919216" cy="2047316"/>
          </a:xfrm>
          <a:prstGeom prst="rect">
            <a:avLst/>
          </a:prstGeom>
          <a:ln w="41275">
            <a:solidFill>
              <a:srgbClr val="666699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19" b="5864"/>
          <a:stretch/>
        </p:blipFill>
        <p:spPr>
          <a:xfrm>
            <a:off x="503482" y="1622187"/>
            <a:ext cx="2800314" cy="2166064"/>
          </a:xfrm>
          <a:prstGeom prst="rect">
            <a:avLst/>
          </a:prstGeom>
          <a:ln w="41275">
            <a:solidFill>
              <a:srgbClr val="666699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077" y="5007507"/>
            <a:ext cx="3453308" cy="2213170"/>
          </a:xfrm>
          <a:prstGeom prst="rect">
            <a:avLst/>
          </a:prstGeom>
          <a:ln w="41275">
            <a:solidFill>
              <a:srgbClr val="666699"/>
            </a:solidFill>
          </a:ln>
        </p:spPr>
      </p:pic>
      <p:sp>
        <p:nvSpPr>
          <p:cNvPr id="17" name="TextBox 16"/>
          <p:cNvSpPr txBox="1"/>
          <p:nvPr/>
        </p:nvSpPr>
        <p:spPr>
          <a:xfrm>
            <a:off x="451639" y="3845130"/>
            <a:ext cx="2302206" cy="267953"/>
          </a:xfrm>
          <a:prstGeom prst="rect">
            <a:avLst/>
          </a:prstGeom>
          <a:noFill/>
        </p:spPr>
        <p:txBody>
          <a:bodyPr wrap="square" lIns="97722" tIns="48861" rIns="97722" bIns="48861" rtlCol="0">
            <a:spAutoFit/>
          </a:bodyPr>
          <a:lstStyle/>
          <a:p>
            <a:r>
              <a:rPr lang="ru-RU" sz="1100" dirty="0">
                <a:solidFill>
                  <a:schemeClr val="bg1"/>
                </a:solidFill>
              </a:rPr>
              <a:t>Аэростаты на обороне города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987170" y="2450274"/>
            <a:ext cx="1805321" cy="267953"/>
          </a:xfrm>
          <a:prstGeom prst="rect">
            <a:avLst/>
          </a:prstGeom>
          <a:noFill/>
        </p:spPr>
        <p:txBody>
          <a:bodyPr wrap="square" lIns="97722" tIns="48861" rIns="97722" bIns="48861" rtlCol="0">
            <a:spAutoFit/>
          </a:bodyPr>
          <a:lstStyle/>
          <a:p>
            <a:r>
              <a:rPr lang="ru-RU" sz="1100" dirty="0">
                <a:solidFill>
                  <a:schemeClr val="bg1"/>
                </a:solidFill>
              </a:rPr>
              <a:t>1942 г. Памятник Петру </a:t>
            </a:r>
            <a:r>
              <a:rPr lang="en-US" sz="1100" dirty="0">
                <a:solidFill>
                  <a:schemeClr val="bg1"/>
                </a:solidFill>
              </a:rPr>
              <a:t>I</a:t>
            </a:r>
            <a:endParaRPr lang="ru-RU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588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2" y="-29470"/>
            <a:ext cx="10648089" cy="743840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25" t="63086" r="13756" b="8231"/>
          <a:stretch/>
        </p:blipFill>
        <p:spPr>
          <a:xfrm>
            <a:off x="-41691" y="-106961"/>
            <a:ext cx="7235504" cy="17291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480000">
            <a:off x="1018755" y="509202"/>
            <a:ext cx="4570079" cy="496824"/>
          </a:xfrm>
          <a:prstGeom prst="rect">
            <a:avLst/>
          </a:prstGeom>
          <a:noFill/>
        </p:spPr>
        <p:txBody>
          <a:bodyPr wrap="square" lIns="97722" tIns="48861" rIns="97722" bIns="48861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600" b="1" cap="all" dirty="0">
                <a:ln w="0"/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память о блокаде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935" y="1210402"/>
            <a:ext cx="4275524" cy="5841761"/>
          </a:xfrm>
          <a:prstGeom prst="rect">
            <a:avLst/>
          </a:prstGeom>
          <a:ln w="57150">
            <a:solidFill>
              <a:schemeClr val="accent3">
                <a:lumMod val="75000"/>
              </a:schemeClr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6234704" y="1331223"/>
            <a:ext cx="4056407" cy="5638654"/>
          </a:xfrm>
          <a:prstGeom prst="rect">
            <a:avLst/>
          </a:prstGeom>
          <a:noFill/>
        </p:spPr>
        <p:txBody>
          <a:bodyPr wrap="square" lIns="97722" tIns="48861" rIns="97722" bIns="48861" rtlCol="0">
            <a:spAutoFit/>
          </a:bodyPr>
          <a:lstStyle/>
          <a:p>
            <a:r>
              <a:rPr lang="ru-RU" sz="1500" dirty="0"/>
              <a:t>История блокады  - это история невероятного мужества и силы духа.</a:t>
            </a:r>
          </a:p>
          <a:p>
            <a:endParaRPr lang="ru-RU" sz="1500" dirty="0"/>
          </a:p>
          <a:p>
            <a:r>
              <a:rPr lang="ru-RU" sz="1500" dirty="0"/>
              <a:t>Самое известное место памяти – </a:t>
            </a:r>
            <a:r>
              <a:rPr lang="ru-RU" sz="1500" b="1" dirty="0">
                <a:solidFill>
                  <a:srgbClr val="C00000"/>
                </a:solidFill>
              </a:rPr>
              <a:t>Пискаревское кладбище</a:t>
            </a:r>
            <a:r>
              <a:rPr lang="ru-RU" sz="1500" dirty="0"/>
              <a:t>, где похоронены жители города и бойцы, его защищавшие.</a:t>
            </a:r>
          </a:p>
          <a:p>
            <a:endParaRPr lang="ru-RU" sz="1500" dirty="0"/>
          </a:p>
          <a:p>
            <a:r>
              <a:rPr lang="ru-RU" sz="1500" dirty="0"/>
              <a:t>Особенно известна история ленинградской девочки </a:t>
            </a:r>
            <a:r>
              <a:rPr lang="ru-RU" sz="1500" b="1" dirty="0">
                <a:solidFill>
                  <a:srgbClr val="C00000"/>
                </a:solidFill>
              </a:rPr>
              <a:t>Тани Савичевой</a:t>
            </a:r>
            <a:r>
              <a:rPr lang="ru-RU" sz="1500" dirty="0"/>
              <a:t>. Во время блокады она вела дневник. Из него мы узнали, что у Тани погибли её бабушка, двое дядей, мама, брат и сестра. </a:t>
            </a:r>
            <a:r>
              <a:rPr lang="ru-RU" sz="1500" dirty="0" smtClean="0"/>
              <a:t> Осталась одна Таня.  </a:t>
            </a:r>
            <a:r>
              <a:rPr lang="ru-RU" sz="1500" dirty="0"/>
              <a:t>Таню вывезли из города, но спасти не смогли. </a:t>
            </a:r>
          </a:p>
          <a:p>
            <a:endParaRPr lang="ru-RU" sz="1500" dirty="0"/>
          </a:p>
          <a:p>
            <a:r>
              <a:rPr lang="ru-RU" sz="1500" dirty="0"/>
              <a:t>В память о всех погибших в городе горит </a:t>
            </a:r>
            <a:r>
              <a:rPr lang="ru-RU" sz="1500" b="1" dirty="0">
                <a:solidFill>
                  <a:srgbClr val="C00000"/>
                </a:solidFill>
              </a:rPr>
              <a:t>Вечный </a:t>
            </a:r>
            <a:r>
              <a:rPr lang="ru-RU" sz="1500" b="1" dirty="0" smtClean="0">
                <a:solidFill>
                  <a:srgbClr val="C00000"/>
                </a:solidFill>
              </a:rPr>
              <a:t>огонь,  </a:t>
            </a:r>
            <a:r>
              <a:rPr lang="ru-RU" sz="1500" dirty="0" smtClean="0"/>
              <a:t>установлено </a:t>
            </a:r>
            <a:r>
              <a:rPr lang="ru-RU" sz="1500" dirty="0"/>
              <a:t>множество памятников. Учреждены награды:  медаль «За оборону Ленинграда», знак «Жителю блокадного Ленинграда». Организован </a:t>
            </a:r>
            <a:r>
              <a:rPr lang="ru-RU" sz="1500" b="1" dirty="0">
                <a:solidFill>
                  <a:srgbClr val="C00000"/>
                </a:solidFill>
              </a:rPr>
              <a:t>Музей обороны Ленинграда.</a:t>
            </a:r>
          </a:p>
          <a:p>
            <a:endParaRPr lang="ru-RU" sz="1500" dirty="0"/>
          </a:p>
          <a:p>
            <a:r>
              <a:rPr lang="ru-RU" sz="1500" dirty="0"/>
              <a:t>В 2014 г. </a:t>
            </a:r>
            <a:r>
              <a:rPr lang="ru-RU" sz="1500" smtClean="0"/>
              <a:t>мы </a:t>
            </a:r>
            <a:r>
              <a:rPr lang="ru-RU" sz="1500" dirty="0" smtClean="0"/>
              <a:t>отмечаем </a:t>
            </a:r>
            <a:r>
              <a:rPr lang="ru-RU" sz="1500" b="1" dirty="0">
                <a:solidFill>
                  <a:srgbClr val="C00000"/>
                </a:solidFill>
              </a:rPr>
              <a:t>70-летие</a:t>
            </a:r>
            <a:r>
              <a:rPr lang="ru-RU" sz="1500" dirty="0"/>
              <a:t> со дня снятия страшной блокады Ленинграда!</a:t>
            </a:r>
          </a:p>
          <a:p>
            <a:endParaRPr lang="ru-RU" sz="15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3851" y="1455412"/>
            <a:ext cx="3453308" cy="2234321"/>
          </a:xfrm>
          <a:prstGeom prst="rect">
            <a:avLst/>
          </a:prstGeom>
          <a:ln w="41275">
            <a:solidFill>
              <a:srgbClr val="666699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31"/>
          <a:stretch/>
        </p:blipFill>
        <p:spPr>
          <a:xfrm>
            <a:off x="2424959" y="5152453"/>
            <a:ext cx="3462841" cy="2102807"/>
          </a:xfrm>
          <a:prstGeom prst="rect">
            <a:avLst/>
          </a:prstGeom>
          <a:ln w="41275">
            <a:solidFill>
              <a:srgbClr val="666699"/>
            </a:solidFill>
          </a:ln>
        </p:spPr>
      </p:pic>
      <p:pic>
        <p:nvPicPr>
          <p:cNvPr id="1026" name="Picture 2" descr="http://s19.radikal.ru/i192/1107/02/416e71e4896f.jpg">
            <a:hlinkClick r:id="rId7"/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06" t="5416" r="11704" b="7243"/>
          <a:stretch/>
        </p:blipFill>
        <p:spPr bwMode="auto">
          <a:xfrm>
            <a:off x="370450" y="3225192"/>
            <a:ext cx="3453308" cy="2249232"/>
          </a:xfrm>
          <a:prstGeom prst="rect">
            <a:avLst/>
          </a:prstGeom>
          <a:noFill/>
          <a:ln w="41275">
            <a:solidFill>
              <a:srgbClr val="66669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4634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0440988" cy="74872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20519" y="5472460"/>
            <a:ext cx="6495510" cy="1424229"/>
          </a:xfrm>
          <a:prstGeom prst="rect">
            <a:avLst/>
          </a:prstGeom>
          <a:noFill/>
        </p:spPr>
        <p:txBody>
          <a:bodyPr wrap="square" lIns="97722" tIns="48861" rIns="97722" bIns="48861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3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Вечная слава героям, защитившим Ленинград</a:t>
            </a:r>
          </a:p>
        </p:txBody>
      </p:sp>
    </p:spTree>
    <p:extLst>
      <p:ext uri="{BB962C8B-B14F-4D97-AF65-F5344CB8AC3E}">
        <p14:creationId xmlns:p14="http://schemas.microsoft.com/office/powerpoint/2010/main" val="31625980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696</Words>
  <Application>Microsoft Office PowerPoint</Application>
  <PresentationFormat>Произвольный</PresentationFormat>
  <Paragraphs>62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Batang</vt:lpstr>
      <vt:lpstr>ＭＳ Ｐゴシック</vt:lpstr>
      <vt:lpstr>Arial</vt:lpstr>
      <vt:lpstr>Calibri</vt:lpstr>
      <vt:lpstr>Segoe Script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Rusal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Усачева</dc:creator>
  <cp:lastModifiedBy>Андрей</cp:lastModifiedBy>
  <cp:revision>61</cp:revision>
  <cp:lastPrinted>2014-01-27T18:31:46Z</cp:lastPrinted>
  <dcterms:created xsi:type="dcterms:W3CDTF">2013-04-16T13:46:03Z</dcterms:created>
  <dcterms:modified xsi:type="dcterms:W3CDTF">2014-01-27T18:37:56Z</dcterms:modified>
</cp:coreProperties>
</file>