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00"/>
    <a:srgbClr val="EC5214"/>
    <a:srgbClr val="2987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3"/>
              <c:showVal val="1"/>
              <c:showSerName val="1"/>
            </c:dLbl>
            <c:delete val="1"/>
          </c:dLbls>
          <c:cat>
            <c:strRef>
              <c:f>Лист1!$A$2:$A$5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1.2</c:v>
                </c:pt>
              </c:numCache>
            </c:numRef>
          </c:val>
        </c:ser>
        <c:gapWidth val="55"/>
        <c:overlap val="100"/>
        <c:axId val="94018176"/>
        <c:axId val="94019968"/>
      </c:barChart>
      <c:catAx>
        <c:axId val="94018176"/>
        <c:scaling>
          <c:orientation val="minMax"/>
        </c:scaling>
        <c:delete val="1"/>
        <c:axPos val="b"/>
        <c:majorTickMark val="none"/>
        <c:tickLblPos val="none"/>
        <c:crossAx val="94019968"/>
        <c:crosses val="autoZero"/>
        <c:auto val="1"/>
        <c:lblAlgn val="ctr"/>
        <c:lblOffset val="100"/>
      </c:catAx>
      <c:valAx>
        <c:axId val="9401996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401817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autoTitleDeleted val="1"/>
    <c:plotArea>
      <c:layout>
        <c:manualLayout>
          <c:layoutTarget val="inner"/>
          <c:xMode val="edge"/>
          <c:yMode val="edge"/>
          <c:x val="6.7345308398950116E-2"/>
          <c:y val="8.2372223890063892E-2"/>
          <c:w val="0.90973802493438327"/>
          <c:h val="0.86033901327476592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3"/>
              <c:layout>
                <c:manualLayout>
                  <c:x val="1.2500000000000001E-2"/>
                  <c:y val="-0.121833953695197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Народ </a:t>
                    </a:r>
                    <a:r>
                      <a:rPr lang="ru-RU" sz="2000" b="1" dirty="0" err="1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ные</a:t>
                    </a:r>
                    <a:endParaRPr lang="ru-RU" sz="2000" b="1" dirty="0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SerName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1.8</c:v>
                </c:pt>
                <c:pt idx="3">
                  <c:v>1.2</c:v>
                </c:pt>
              </c:numCache>
            </c:numRef>
          </c:val>
        </c:ser>
        <c:gapWidth val="55"/>
        <c:overlap val="100"/>
        <c:axId val="91894528"/>
        <c:axId val="91896064"/>
      </c:barChart>
      <c:catAx>
        <c:axId val="91894528"/>
        <c:scaling>
          <c:orientation val="minMax"/>
        </c:scaling>
        <c:delete val="1"/>
        <c:axPos val="b"/>
        <c:majorTickMark val="none"/>
        <c:tickLblPos val="none"/>
        <c:crossAx val="91896064"/>
        <c:crosses val="autoZero"/>
        <c:auto val="1"/>
        <c:lblAlgn val="ctr"/>
        <c:lblOffset val="100"/>
      </c:catAx>
      <c:valAx>
        <c:axId val="918960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1894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>
        <c:manualLayout>
          <c:layoutTarget val="inner"/>
          <c:xMode val="edge"/>
          <c:yMode val="edge"/>
          <c:x val="6.3178641732283464E-2"/>
          <c:y val="0.1612059586340151"/>
          <c:w val="0.90973802493438327"/>
          <c:h val="0.7994220364271671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3"/>
              <c:showVal val="1"/>
              <c:showSerName val="1"/>
            </c:dLbl>
            <c:delete val="1"/>
          </c:dLbls>
          <c:cat>
            <c:strRef>
              <c:f>Лист1!$A$2:$A$5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1.2</c:v>
                </c:pt>
              </c:numCache>
            </c:numRef>
          </c:val>
        </c:ser>
        <c:gapWidth val="55"/>
        <c:overlap val="100"/>
        <c:axId val="118491008"/>
        <c:axId val="118492544"/>
      </c:barChart>
      <c:catAx>
        <c:axId val="118491008"/>
        <c:scaling>
          <c:orientation val="minMax"/>
        </c:scaling>
        <c:delete val="1"/>
        <c:axPos val="b"/>
        <c:majorTickMark val="none"/>
        <c:tickLblPos val="none"/>
        <c:crossAx val="118492544"/>
        <c:crosses val="autoZero"/>
        <c:auto val="1"/>
        <c:lblAlgn val="ctr"/>
        <c:lblOffset val="100"/>
      </c:catAx>
      <c:valAx>
        <c:axId val="1184925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1849100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0.34644</cdr:x>
      <cdr:y>0.42913</cdr:y>
    </cdr:from>
    <cdr:to>
      <cdr:x>0.53544</cdr:x>
      <cdr:y>0.51772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11896" y="1743968"/>
          <a:ext cx="115212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Нет  - 19</a:t>
          </a:r>
          <a:endParaRPr lang="ru-RU" sz="2000" b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0.54725</cdr:x>
      <cdr:y>0.64175</cdr:y>
    </cdr:from>
    <cdr:to>
      <cdr:x>0.83075</cdr:x>
      <cdr:y>0.71844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36032" y="2608064"/>
          <a:ext cx="1728192" cy="311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Не знаю - 12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0.311</cdr:x>
      <cdr:y>0.42913</cdr:y>
    </cdr:from>
    <cdr:to>
      <cdr:x>0.53544</cdr:x>
      <cdr:y>0.51772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95872" y="1520909"/>
          <a:ext cx="1368170" cy="3139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Хип-хоп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0.54725</cdr:x>
      <cdr:y>0.64175</cdr:y>
    </cdr:from>
    <cdr:to>
      <cdr:x>0.83075</cdr:x>
      <cdr:y>0.71844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36032" y="2608064"/>
          <a:ext cx="1728192" cy="311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8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0.54725</cdr:x>
      <cdr:y>0.52825</cdr:y>
    </cdr:from>
    <cdr:to>
      <cdr:x>0.72443</cdr:x>
      <cdr:y>0.62984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36032" y="1872208"/>
          <a:ext cx="108012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</a:t>
          </a:r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рейк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0.311</cdr:x>
      <cdr:y>0.26413</cdr:y>
    </cdr:from>
    <cdr:to>
      <cdr:x>0.53544</cdr:x>
      <cdr:y>0.51772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95872" y="936104"/>
          <a:ext cx="1368170" cy="8987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Хип-хоп</a:t>
          </a:r>
          <a:r>
            <a: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народные</a:t>
          </a:r>
          <a:endParaRPr lang="ru-RU" sz="2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0.54725</cdr:x>
      <cdr:y>0.64175</cdr:y>
    </cdr:from>
    <cdr:to>
      <cdr:x>0.83075</cdr:x>
      <cdr:y>0.71844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36032" y="2608064"/>
          <a:ext cx="1728192" cy="3116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Брейк</a:t>
          </a:r>
          <a:endParaRPr lang="ru-RU" sz="18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ln w="635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Информационно-исследовательский проект</a:t>
            </a:r>
            <a:br>
              <a:rPr lang="ru-RU" sz="5300" b="1" i="1" dirty="0" smtClean="0">
                <a:ln w="635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b="1" i="1" dirty="0" smtClean="0">
                <a:ln w="635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теме:</a:t>
            </a: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221088"/>
            <a:ext cx="4716016" cy="2636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eaLnBrk="0" hangingPunct="0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работы: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Панафидко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Ксения Евгеньевна</a:t>
            </a:r>
            <a:endParaRPr lang="ru-RU" sz="105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Место выполнения работы:                                          МКОУ </a:t>
            </a:r>
            <a:r>
              <a:rPr lang="ru-RU" b="1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СОШ №3  ст. Зеленчукской</a:t>
            </a:r>
            <a:r>
              <a:rPr lang="ru-RU" b="1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                                                       7 </a:t>
            </a:r>
            <a:r>
              <a:rPr lang="ru-RU" b="1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b="1" i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класс,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Зеленчукский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район,                        ст. Зеленчукская</a:t>
            </a:r>
            <a:endParaRPr lang="ru-RU" sz="105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Научный руководитель:                                            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Жежеря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Ирина Евгеньевна</a:t>
            </a:r>
            <a:endParaRPr lang="ru-RU" sz="1050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2013</a:t>
            </a:r>
            <a:endParaRPr lang="ru-RU" dirty="0" smtClean="0">
              <a:solidFill>
                <a:schemeClr val="tx1"/>
              </a:solidFill>
              <a:ea typeface="Calibri" pitchFamily="34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068960"/>
            <a:ext cx="74168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«Мир танцев»</a:t>
            </a:r>
            <a:endParaRPr lang="ru-RU" sz="6600" b="1" i="1" dirty="0">
              <a:ln w="19050">
                <a:solidFill>
                  <a:srgbClr val="00B050"/>
                </a:solidFill>
                <a:prstDash val="solid"/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2000" r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17928">
            <a:off x="157123" y="1534297"/>
            <a:ext cx="8748404" cy="2954919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Современный танец</a:t>
            </a:r>
            <a:endParaRPr lang="ru-RU" sz="80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12360" y="1124744"/>
            <a:ext cx="874440" cy="5001419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tylo" pitchFamily="66" charset="-52"/>
              </a:rPr>
              <a:t>Ирландский танец.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Stylo" pitchFamily="66" charset="-52"/>
              </a:rPr>
              <a:t> 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Stylo" pitchFamily="66" charset="-52"/>
            </a:endParaRPr>
          </a:p>
        </p:txBody>
      </p:sp>
      <p:pic>
        <p:nvPicPr>
          <p:cNvPr id="20482" name="Picture 2" descr="K:\проект\66554316_1289669326_p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212977" cy="2985195"/>
          </a:xfrm>
          <a:prstGeom prst="rect">
            <a:avLst/>
          </a:prstGeom>
          <a:noFill/>
        </p:spPr>
      </p:pic>
      <p:pic>
        <p:nvPicPr>
          <p:cNvPr id="20483" name="Picture 3" descr="K:\проект\77682644_7417d3d7eaf0f1761bf7d160f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4032448" cy="2649895"/>
          </a:xfrm>
          <a:prstGeom prst="rect">
            <a:avLst/>
          </a:prstGeom>
          <a:noFill/>
        </p:spPr>
      </p:pic>
      <p:pic>
        <p:nvPicPr>
          <p:cNvPr id="20484" name="Picture 4" descr="K:\проект\Lord-Of-The-Dance-Movie-Po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268760"/>
            <a:ext cx="3718520" cy="2575920"/>
          </a:xfrm>
          <a:prstGeom prst="rect">
            <a:avLst/>
          </a:prstGeom>
          <a:noFill/>
        </p:spPr>
      </p:pic>
      <p:pic>
        <p:nvPicPr>
          <p:cNvPr id="20485" name="Picture 5" descr="K:\проект\3711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77072"/>
            <a:ext cx="4416307" cy="20425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285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Stylo" pitchFamily="66" charset="-52"/>
              </a:rPr>
              <a:t>Танец живота, </a:t>
            </a:r>
            <a:r>
              <a:rPr lang="ru-RU" sz="6000" b="1" dirty="0" err="1" smtClean="0">
                <a:latin typeface="Stylo" pitchFamily="66" charset="-52"/>
              </a:rPr>
              <a:t>bellydance</a:t>
            </a:r>
            <a:endParaRPr lang="ru-RU" dirty="0">
              <a:latin typeface="Stylo" pitchFamily="66" charset="-52"/>
            </a:endParaRPr>
          </a:p>
        </p:txBody>
      </p:sp>
      <p:pic>
        <p:nvPicPr>
          <p:cNvPr id="21506" name="Picture 2" descr="K:\проект\bellydance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4436676" cy="2841179"/>
          </a:xfrm>
          <a:prstGeom prst="rect">
            <a:avLst/>
          </a:prstGeom>
          <a:noFill/>
        </p:spPr>
      </p:pic>
      <p:pic>
        <p:nvPicPr>
          <p:cNvPr id="21507" name="Picture 3" descr="K:\проект\0457340ae3036d4c9ade89aa2d3a1184.jpg"/>
          <p:cNvPicPr>
            <a:picLocks noChangeAspect="1" noChangeArrowheads="1"/>
          </p:cNvPicPr>
          <p:nvPr/>
        </p:nvPicPr>
        <p:blipFill>
          <a:blip r:embed="rId3" cstate="print"/>
          <a:srcRect l="33114" t="4915" r="3948" b="12429"/>
          <a:stretch>
            <a:fillRect/>
          </a:stretch>
        </p:blipFill>
        <p:spPr bwMode="auto">
          <a:xfrm>
            <a:off x="6588224" y="2780928"/>
            <a:ext cx="2555776" cy="3960440"/>
          </a:xfrm>
          <a:prstGeom prst="rect">
            <a:avLst/>
          </a:prstGeom>
          <a:noFill/>
        </p:spPr>
      </p:pic>
      <p:pic>
        <p:nvPicPr>
          <p:cNvPr id="21508" name="Picture 4" descr="K:\проект\504df4f518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76872"/>
            <a:ext cx="2736304" cy="45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err="1" smtClean="0">
                <a:latin typeface="Stylo" pitchFamily="66" charset="-52"/>
              </a:rPr>
              <a:t>Капоэйра</a:t>
            </a:r>
            <a:endParaRPr lang="ru-RU" sz="7200" dirty="0">
              <a:latin typeface="Stylo" pitchFamily="66" charset="-52"/>
            </a:endParaRPr>
          </a:p>
        </p:txBody>
      </p:sp>
      <p:pic>
        <p:nvPicPr>
          <p:cNvPr id="22530" name="Picture 2" descr="C:\Users\Дима\Pictures\1251580279_kapujero-(www.votrube.ru)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59" t="3202" r="3759" b="3933"/>
          <a:stretch>
            <a:fillRect/>
          </a:stretch>
        </p:blipFill>
        <p:spPr bwMode="auto">
          <a:xfrm>
            <a:off x="0" y="1340768"/>
            <a:ext cx="5005798" cy="3456384"/>
          </a:xfrm>
          <a:prstGeom prst="rect">
            <a:avLst/>
          </a:prstGeom>
          <a:noFill/>
        </p:spPr>
      </p:pic>
      <p:pic>
        <p:nvPicPr>
          <p:cNvPr id="22531" name="Picture 3" descr="C:\Users\Дима\Pictures\1251640838-iskusstvo-kapujero-45-foto_AddFun.ru_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89040"/>
            <a:ext cx="4542441" cy="2907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Users\Дима\Pictures\x_9bea92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12776"/>
            <a:ext cx="5112568" cy="27122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ln w="28575"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Брейк </a:t>
            </a:r>
            <a:r>
              <a:rPr lang="ru-RU" sz="6600" b="1" i="1" dirty="0" err="1" smtClean="0">
                <a:ln w="28575">
                  <a:solidFill>
                    <a:srgbClr val="00B05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данс</a:t>
            </a:r>
            <a:endParaRPr lang="ru-RU" sz="6600" dirty="0">
              <a:ln w="28575">
                <a:solidFill>
                  <a:srgbClr val="00B050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C:\Users\Дима\Pictures\7689b71aad1e957af25955033b88ce3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3066256" cy="3066256"/>
          </a:xfrm>
          <a:prstGeom prst="rect">
            <a:avLst/>
          </a:prstGeom>
          <a:noFill/>
        </p:spPr>
      </p:pic>
      <p:pic>
        <p:nvPicPr>
          <p:cNvPr id="23555" name="Picture 3" descr="C:\Users\Дима\Pictures\FRThKlhFHO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717032"/>
            <a:ext cx="4088848" cy="2728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503040"/>
          </a:xfrm>
        </p:spPr>
        <p:txBody>
          <a:bodyPr>
            <a:normAutofit/>
          </a:bodyPr>
          <a:lstStyle/>
          <a:p>
            <a:r>
              <a:rPr lang="ru-RU" sz="7200" i="1" dirty="0" err="1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ylo" pitchFamily="66" charset="-52"/>
              </a:rPr>
              <a:t>Латина</a:t>
            </a:r>
            <a:r>
              <a:rPr lang="ru-RU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ylo" pitchFamily="66" charset="-52"/>
              </a:rPr>
              <a:t> </a:t>
            </a:r>
            <a:endParaRPr lang="ru-RU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ylo" pitchFamily="66" charset="-52"/>
            </a:endParaRPr>
          </a:p>
        </p:txBody>
      </p:sp>
      <p:pic>
        <p:nvPicPr>
          <p:cNvPr id="24578" name="Picture 2" descr="C:\Users\Дима\Pictures\4534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380863" cy="5071294"/>
          </a:xfrm>
          <a:prstGeom prst="rect">
            <a:avLst/>
          </a:prstGeom>
          <a:noFill/>
        </p:spPr>
      </p:pic>
      <p:pic>
        <p:nvPicPr>
          <p:cNvPr id="24579" name="Picture 3" descr="C:\Users\Дима\Pictures\5da4a1814567b0d28993d24aed4e196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93403"/>
            <a:ext cx="3384376" cy="50765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6" name="Picture 6" descr="C:\Users\Дима\Pictures\roch_n_roll.JPG"/>
          <p:cNvPicPr>
            <a:picLocks noChangeAspect="1" noChangeArrowheads="1"/>
          </p:cNvPicPr>
          <p:nvPr/>
        </p:nvPicPr>
        <p:blipFill>
          <a:blip r:embed="rId2" cstate="print"/>
          <a:srcRect l="8179" r="9788"/>
          <a:stretch>
            <a:fillRect/>
          </a:stretch>
        </p:blipFill>
        <p:spPr bwMode="auto">
          <a:xfrm>
            <a:off x="5712312" y="0"/>
            <a:ext cx="3431688" cy="3079626"/>
          </a:xfrm>
          <a:prstGeom prst="rect">
            <a:avLst/>
          </a:prstGeom>
          <a:noFill/>
        </p:spPr>
      </p:pic>
      <p:pic>
        <p:nvPicPr>
          <p:cNvPr id="25607" name="Picture 7" descr="C:\Users\Дима\Pictures\55227473_1266246799_IMG_0125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79912" cy="2526241"/>
          </a:xfrm>
          <a:prstGeom prst="rect">
            <a:avLst/>
          </a:prstGeom>
          <a:noFill/>
        </p:spPr>
      </p:pic>
      <p:pic>
        <p:nvPicPr>
          <p:cNvPr id="25603" name="Picture 3" descr="C:\Users\Дима\Pictures\71204075_1298637708_5861276f02db901e551ea101e249bf75af0bc9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628800"/>
            <a:ext cx="4158007" cy="3332346"/>
          </a:xfrm>
          <a:prstGeom prst="rect">
            <a:avLst/>
          </a:prstGeom>
          <a:noFill/>
        </p:spPr>
      </p:pic>
      <p:pic>
        <p:nvPicPr>
          <p:cNvPr id="25604" name="Picture 4" descr="C:\Users\Дима\Pictures\rock_n_roll_dance_party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39945"/>
            <a:ext cx="2987824" cy="3018055"/>
          </a:xfrm>
          <a:prstGeom prst="rect">
            <a:avLst/>
          </a:prstGeom>
          <a:noFill/>
        </p:spPr>
      </p:pic>
      <p:pic>
        <p:nvPicPr>
          <p:cNvPr id="25605" name="Picture 5" descr="C:\Users\Дима\Pictures\6e0ba9e9c3e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21" y="3974926"/>
            <a:ext cx="3286179" cy="288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ylo" pitchFamily="66" charset="-52"/>
              </a:rPr>
              <a:t>Диско</a:t>
            </a:r>
            <a:endParaRPr lang="ru-RU" sz="8000" i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ylo" pitchFamily="66" charset="-52"/>
            </a:endParaRPr>
          </a:p>
        </p:txBody>
      </p:sp>
      <p:pic>
        <p:nvPicPr>
          <p:cNvPr id="26626" name="Picture 2" descr="C:\Users\Дима\Pictures\MIKEJUL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916832"/>
            <a:ext cx="295232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>
            <a:noAutofit/>
            <a:scene3d>
              <a:camera prst="isometricOffAxis1Right"/>
              <a:lightRig rig="threePt" dir="t"/>
            </a:scene3d>
          </a:bodyPr>
          <a:lstStyle/>
          <a:p>
            <a:r>
              <a:rPr lang="ru-RU" sz="8000" b="1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Вальс</a:t>
            </a:r>
            <a:endParaRPr lang="ru-RU" sz="8000" b="1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Дима\Pictures\12311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5425" y="2780928"/>
            <a:ext cx="3098575" cy="4077072"/>
          </a:xfrm>
          <a:prstGeom prst="rect">
            <a:avLst/>
          </a:prstGeom>
          <a:noFill/>
        </p:spPr>
      </p:pic>
      <p:pic>
        <p:nvPicPr>
          <p:cNvPr id="27651" name="Picture 3" descr="C:\Users\Дима\Pictures\35513f231a9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89852" cy="4653136"/>
          </a:xfrm>
          <a:prstGeom prst="rect">
            <a:avLst/>
          </a:prstGeom>
          <a:noFill/>
        </p:spPr>
      </p:pic>
      <p:pic>
        <p:nvPicPr>
          <p:cNvPr id="27652" name="Picture 4" descr="C:\Users\Дима\Pictures\26598296_vienbal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1916832"/>
            <a:ext cx="4903440" cy="32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Дима\Pictures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4608512" cy="2821538"/>
          </a:xfrm>
          <a:prstGeom prst="rect">
            <a:avLst/>
          </a:prstGeom>
          <a:noFill/>
        </p:spPr>
      </p:pic>
      <p:pic>
        <p:nvPicPr>
          <p:cNvPr id="28675" name="Picture 3" descr="C:\Users\Дима\Pictures\i258784067_38373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745" y="2204864"/>
            <a:ext cx="4343255" cy="4420468"/>
          </a:xfrm>
          <a:prstGeom prst="rect">
            <a:avLst/>
          </a:prstGeom>
          <a:noFill/>
        </p:spPr>
      </p:pic>
      <p:pic>
        <p:nvPicPr>
          <p:cNvPr id="28676" name="Picture 4" descr="C:\Users\Дима\Pictures\hip-h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2713809" cy="38164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6660232" cy="1143000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latin typeface="Stylo" pitchFamily="66" charset="-52"/>
              </a:rPr>
              <a:t>Клубный танец</a:t>
            </a:r>
            <a:endParaRPr lang="ru-RU" sz="6600" dirty="0">
              <a:latin typeface="Stylo" pitchFamily="66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K:\проект\18775_18298_33srrss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8325">
            <a:off x="5661744" y="1822430"/>
            <a:ext cx="3131840" cy="494116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" y="476672"/>
            <a:ext cx="6084168" cy="4234517"/>
          </a:xfrm>
          <a:prstGeom prst="flowChartPunchedTape">
            <a:avLst/>
          </a:prstGeom>
          <a:ln w="57150" cmpd="sng">
            <a:prstDash val="solid"/>
            <a:round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 Правдивее всего люди выражают себя в танце. Тело никогда не лжет.                                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(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 Милль)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 Танец - это твой пульс, биение твоего сердца, твое дыхание. Это ритм твоей жизни. Это выражение во времени и движении, в счастье, радости, грусти и зависти.                                                                                                                            </a:t>
            </a:r>
            <a:endParaRPr kumimoji="0" lang="ru-RU" sz="1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(Жак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д'Амбуаз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B3B3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Хорда 5"/>
          <p:cNvSpPr/>
          <p:nvPr/>
        </p:nvSpPr>
        <p:spPr>
          <a:xfrm rot="9939460">
            <a:off x="-569646" y="5275581"/>
            <a:ext cx="3452778" cy="1362402"/>
          </a:xfrm>
          <a:prstGeom prst="chord">
            <a:avLst/>
          </a:prstGeom>
          <a:effectLst>
            <a:outerShdw blurRad="50800" dist="38100" dir="5400000" sx="110000" sy="110000" algn="t" rotWithShape="0">
              <a:prstClr val="black">
                <a:alpha val="27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429000"/>
            <a:ext cx="2372016" cy="276497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38472" y="0"/>
            <a:ext cx="4323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81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Актуальность</a:t>
            </a:r>
            <a:endParaRPr lang="ru-RU" sz="5400" b="1" dirty="0">
              <a:ln w="381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6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исследования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Нравится ли вам танцевать? 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916832"/>
          <a:ext cx="6096000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7704" y="234888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– 44чел.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исследования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41987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 каких танцах вы что-либо знаете?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916832"/>
          <a:ext cx="6096000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35696" y="220486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Ничего не знаю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исследования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813995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Какие танцы вам нравятся больше всего?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916832"/>
          <a:ext cx="6096000" cy="354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7704" y="234888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ВАЛЬС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Знаете ли вы танцы своего времени?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Танцы моего времени: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хип-хоп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тектоник, брейк.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Танцы старшего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поколения:вальс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семь сорок,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летка-енька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ламбада, шейк.  </a:t>
            </a:r>
          </a:p>
          <a:p>
            <a:endParaRPr lang="ru-RU" dirty="0"/>
          </a:p>
        </p:txBody>
      </p:sp>
      <p:pic>
        <p:nvPicPr>
          <p:cNvPr id="29698" name="Picture 2" descr="K:\проект\79063539_valslyubvi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89040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Некоторые не танцуют,                       потому что: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Боятся, что не получится.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Боятся выглядеть смешными.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Считают себя слишком толстыми/худыми.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Настоящие мужики не танцуют.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Считают себя слишком стеснительными.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слышат  музыки и ритма.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tylo" pitchFamily="66" charset="-52"/>
              </a:rPr>
              <a:t>Кружок «Мир танцев»</a:t>
            </a:r>
            <a:endParaRPr lang="ru-RU" sz="54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tylo" pitchFamily="66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781128"/>
          </a:xfrm>
        </p:spPr>
        <p:txBody>
          <a:bodyPr>
            <a:normAutofit fontScale="77500" lnSpcReduction="20000"/>
          </a:bodyPr>
          <a:lstStyle/>
          <a:p>
            <a:r>
              <a:rPr lang="ru-RU" sz="5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 кружка:</a:t>
            </a:r>
          </a:p>
          <a:p>
            <a:r>
              <a:rPr lang="ru-RU" dirty="0" smtClean="0"/>
              <a:t>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учащихся;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сохранение укрепление здоровья у учащихся;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привитие любви к танцевальным традициям;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 развитие музыкального слуха, памяти, ритма;</a:t>
            </a:r>
          </a:p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формирование красоты и пластику движения.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K:\проект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501965"/>
            <a:ext cx="3888432" cy="2356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K:\проект\8bd78c059b1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4798" y="2204864"/>
            <a:ext cx="3079202" cy="4525963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2233459"/>
            <a:ext cx="594015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 здоровые дети с развитым чувством музыкальности, ритмичности;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Ответственные, самостоятельные;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Умение работать в коллективе;</a:t>
            </a:r>
            <a:endParaRPr kumimoji="0" lang="ru-RU" sz="11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Дети культурного поведения и общения.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План работы танцевального кружка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325880"/>
          <a:ext cx="8643998" cy="5384570"/>
        </p:xfrm>
        <a:graphic>
          <a:graphicData uri="http://schemas.openxmlformats.org/drawingml/2006/table">
            <a:tbl>
              <a:tblPr/>
              <a:tblGrid>
                <a:gridCol w="572478"/>
                <a:gridCol w="3104104"/>
                <a:gridCol w="1452823"/>
                <a:gridCol w="1781043"/>
                <a:gridCol w="1733550"/>
              </a:tblGrid>
              <a:tr h="65484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b="1" dirty="0" err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b="1" dirty="0" err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Наименование тем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Количество часов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Теоретические занятия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Практические занятия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1.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Мелодия в темпе музыкального движения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Азбука классического танца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Ритмика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Танец сегодня 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5.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Общеразвивающие             упражнения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6.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Русские народные танцы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Репитиционно-постановочная работа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8.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Игровые технологии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9.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Индивидуальные занятия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10.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Итоговые занятия и досуговые мероприятия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21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901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Итого: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34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400" b="1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F243E"/>
                          </a:solidFill>
                          <a:latin typeface="Times New Roman"/>
                          <a:ea typeface="Times New Roman"/>
                        </a:rPr>
                        <a:t>28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9938" name="Picture 2" descr="C:\Users\Дима\Pictures\yop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0731" y="1556792"/>
            <a:ext cx="5053269" cy="336042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6707088" cy="640871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люди танцевали со времен                          появления                                человека;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мире                                     существует                              огромное количество интересных и увлекательных танцев.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Любую проблему на свете можно решить танцуя, поэтому  давайте учиться танцевать!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62" name="Picture 2" descr="C:\Users\Дима\Pictures\73132865_0a15f5a95aaad3aecedb07f1309fba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852936"/>
            <a:ext cx="6667500" cy="3476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K:\проект\5e899ab4a297d812a93270577368a9b0-700x697.jpg"/>
          <p:cNvPicPr>
            <a:picLocks noChangeAspect="1" noChangeArrowheads="1"/>
          </p:cNvPicPr>
          <p:nvPr/>
        </p:nvPicPr>
        <p:blipFill>
          <a:blip r:embed="rId2" cstate="print"/>
          <a:srcRect r="5334" b="2403"/>
          <a:stretch>
            <a:fillRect/>
          </a:stretch>
        </p:blipFill>
        <p:spPr bwMode="auto">
          <a:xfrm>
            <a:off x="1" y="0"/>
            <a:ext cx="2555775" cy="29249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b="1" i="1" dirty="0" smtClean="0">
                <a:solidFill>
                  <a:srgbClr val="FF0000"/>
                </a:solidFill>
                <a:latin typeface="Constantia" pitchFamily="18" charset="0"/>
                <a:ea typeface="PMingLiU-ExtB" pitchFamily="18" charset="-120"/>
              </a:rPr>
              <a:t>                        Цель проекта: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создать программу                         кружка       </a:t>
            </a:r>
            <a:r>
              <a:rPr lang="ru-RU" b="1" i="1" dirty="0" smtClean="0">
                <a:solidFill>
                  <a:srgbClr val="EC5214"/>
                </a:solidFill>
                <a:latin typeface="Times New Roman" pitchFamily="18" charset="0"/>
                <a:cs typeface="Times New Roman" pitchFamily="18" charset="0"/>
              </a:rPr>
              <a:t>«Мир танцев».</a:t>
            </a:r>
            <a:endParaRPr lang="ru-RU" b="1" i="1" dirty="0" smtClean="0">
              <a:solidFill>
                <a:srgbClr val="EC5214"/>
              </a:solidFill>
              <a:latin typeface="Times New Roman" pitchFamily="18" charset="0"/>
              <a:ea typeface="PMingLiU-ExtB" pitchFamily="18" charset="-12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i="1" dirty="0" smtClean="0">
                <a:solidFill>
                  <a:srgbClr val="00B050"/>
                </a:solidFill>
                <a:latin typeface="Constantia" pitchFamily="18" charset="0"/>
                <a:ea typeface="PMingLiU-ExtB" pitchFamily="18" charset="-120"/>
              </a:rPr>
              <a:t> </a:t>
            </a:r>
            <a:r>
              <a:rPr lang="ru-RU" b="1" i="1" dirty="0" smtClean="0">
                <a:solidFill>
                  <a:srgbClr val="FF0000"/>
                </a:solidFill>
                <a:latin typeface="Constantia" pitchFamily="18" charset="0"/>
                <a:ea typeface="PMingLiU-ExtB" pitchFamily="18" charset="-120"/>
              </a:rPr>
              <a:t> Объект: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  <a:latin typeface="Constantia" pitchFamily="18" charset="0"/>
                <a:ea typeface="PMingLiU-ExtB" pitchFamily="18" charset="-12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-танцы мира.</a:t>
            </a:r>
          </a:p>
          <a:p>
            <a:pPr>
              <a:buFont typeface="Arial" charset="0"/>
              <a:buNone/>
            </a:pPr>
            <a:r>
              <a:rPr lang="ru-RU" b="1" i="1" dirty="0" smtClean="0">
                <a:solidFill>
                  <a:srgbClr val="FF0000"/>
                </a:solidFill>
                <a:latin typeface="Constantia" pitchFamily="18" charset="0"/>
                <a:ea typeface="PMingLiU-ExtB" pitchFamily="18" charset="-120"/>
              </a:rPr>
              <a:t>Предмет:</a:t>
            </a:r>
          </a:p>
          <a:p>
            <a:pPr>
              <a:buNone/>
            </a:pPr>
            <a:r>
              <a:rPr lang="ru-RU" i="1" dirty="0" smtClean="0">
                <a:solidFill>
                  <a:srgbClr val="00B050"/>
                </a:solidFill>
                <a:latin typeface="Constantia" pitchFamily="18" charset="0"/>
                <a:ea typeface="PMingLiU-ExtB" pitchFamily="18" charset="-12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 история возникновения танцев.</a:t>
            </a:r>
          </a:p>
          <a:p>
            <a:pPr>
              <a:buFont typeface="Arial" charset="0"/>
              <a:buNone/>
            </a:pPr>
            <a:endParaRPr lang="ru-RU" i="1" dirty="0" smtClean="0">
              <a:latin typeface="Constantia" pitchFamily="18" charset="0"/>
              <a:ea typeface="PMingLiU-ExtB" pitchFamily="18" charset="-120"/>
            </a:endParaRPr>
          </a:p>
          <a:p>
            <a:endParaRPr lang="ru-RU" dirty="0"/>
          </a:p>
        </p:txBody>
      </p:sp>
      <p:pic>
        <p:nvPicPr>
          <p:cNvPr id="15364" name="Picture 4" descr="K:\проект\avatar-87975-201108281545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484784"/>
            <a:ext cx="2699792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649774">
            <a:off x="441314" y="2228738"/>
            <a:ext cx="8001422" cy="3326783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ln w="28575">
                  <a:solidFill>
                    <a:srgbClr val="00B05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8000" b="1" i="1" dirty="0" smtClean="0">
                <a:ln w="28575">
                  <a:solidFill>
                    <a:srgbClr val="00B05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ln w="28575">
                  <a:solidFill>
                    <a:srgbClr val="00B05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000" b="1" i="1" dirty="0">
              <a:ln w="28575">
                <a:solidFill>
                  <a:srgbClr val="00B05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16416" y="1600200"/>
            <a:ext cx="370384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узнать историю возникновения танцев;</a:t>
            </a:r>
          </a:p>
          <a:p>
            <a:pPr lvl="0"/>
            <a:r>
              <a:rPr lang="ru-RU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познакомиться с различными видами танцев; </a:t>
            </a:r>
          </a:p>
          <a:p>
            <a:pPr lvl="0"/>
            <a:r>
              <a:rPr lang="ru-RU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проанализировать какими танцами больше интересуются.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Stylo" pitchFamily="66" charset="-52"/>
              </a:rPr>
              <a:t>Ритуальные танцы</a:t>
            </a:r>
            <a:endParaRPr lang="ru-RU" sz="6600" b="1" dirty="0">
              <a:ln w="1905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Stylo" pitchFamily="66" charset="-52"/>
            </a:endParaRPr>
          </a:p>
        </p:txBody>
      </p:sp>
      <p:pic>
        <p:nvPicPr>
          <p:cNvPr id="16386" name="Picture 2" descr="K:\проект\istoriya-vozniknoveniya-tanca.600x6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4639448" cy="3201219"/>
          </a:xfrm>
          <a:prstGeom prst="rect">
            <a:avLst/>
          </a:prstGeom>
          <a:noFill/>
        </p:spPr>
      </p:pic>
      <p:pic>
        <p:nvPicPr>
          <p:cNvPr id="16387" name="Picture 3" descr="K:\проект\image19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196752"/>
            <a:ext cx="3654152" cy="5481228"/>
          </a:xfrm>
          <a:prstGeom prst="rect">
            <a:avLst/>
          </a:prstGeom>
          <a:noFill/>
        </p:spPr>
      </p:pic>
      <p:pic>
        <p:nvPicPr>
          <p:cNvPr id="16388" name="Picture 4" descr="K:\проект\nsuganda_3215_600x450.jpg"/>
          <p:cNvPicPr>
            <a:picLocks noChangeAspect="1" noChangeArrowheads="1"/>
          </p:cNvPicPr>
          <p:nvPr/>
        </p:nvPicPr>
        <p:blipFill>
          <a:blip r:embed="rId4" cstate="print"/>
          <a:srcRect t="4720" b="15150"/>
          <a:stretch>
            <a:fillRect/>
          </a:stretch>
        </p:blipFill>
        <p:spPr bwMode="auto">
          <a:xfrm>
            <a:off x="971600" y="4481736"/>
            <a:ext cx="432048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Греко-римский период.</a:t>
            </a:r>
            <a:endParaRPr lang="ru-RU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K:\проект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525963" cy="4525963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580112" y="665833"/>
            <a:ext cx="356388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Священные танцы (исполнявшиеся только в храмах)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Общественные (воинские пляски, массовые гуляния с участием граций, сатиров, нимф).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 rot="16200000">
            <a:off x="2352663" y="3132546"/>
            <a:ext cx="52565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603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Танцы этого периода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делились на несколько категорий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5148064" y="2060848"/>
            <a:ext cx="720080" cy="576064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148064" y="4581128"/>
            <a:ext cx="792088" cy="648072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tylo" pitchFamily="66" charset="-52"/>
              </a:rPr>
              <a:t>«Мрачное средневековье»</a:t>
            </a:r>
            <a:endParaRPr lang="ru-RU" sz="4800" b="1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tylo" pitchFamily="66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6021288"/>
            <a:ext cx="8892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Танцу присвоили культ «дьявольского наваждения»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60" name="Picture 4" descr="http://www.sondames.org/wp-content/uploads/2009/12/middle-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84784"/>
            <a:ext cx="5695950" cy="458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«Феодальный» этап</a:t>
            </a:r>
            <a:endParaRPr lang="ru-RU" sz="60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_680c6_ad809b2d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5919869" cy="4291905"/>
          </a:xfrm>
        </p:spPr>
      </p:pic>
      <p:sp>
        <p:nvSpPr>
          <p:cNvPr id="5" name="Прямоугольник 4"/>
          <p:cNvSpPr/>
          <p:nvPr/>
        </p:nvSpPr>
        <p:spPr>
          <a:xfrm>
            <a:off x="6012160" y="1484785"/>
            <a:ext cx="31318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Эти танцы были скорее показом мод, демонстрацией богатства и положения знати.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625752"/>
            <a:ext cx="8229600" cy="2232248"/>
          </a:xfrm>
          <a:prstGeom prst="horizontalScroll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14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XVI и XVII столетиях появляется другой, так называемый </a:t>
            </a:r>
            <a:r>
              <a:rPr lang="ru-RU" sz="14400" b="1" i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«придворный танец» - балет</a:t>
            </a:r>
            <a:r>
              <a:rPr lang="ru-RU" sz="14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14400" b="1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486</Words>
  <Application>Microsoft Office PowerPoint</Application>
  <PresentationFormat>Экран (4:3)</PresentationFormat>
  <Paragraphs>153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Информационно-исследовательский проект по теме: </vt:lpstr>
      <vt:lpstr>Слайд 2</vt:lpstr>
      <vt:lpstr>Слайд 3</vt:lpstr>
      <vt:lpstr>Задачи</vt:lpstr>
      <vt:lpstr>Ритуальные танцы</vt:lpstr>
      <vt:lpstr>Греко-римский период.</vt:lpstr>
      <vt:lpstr>«Мрачное средневековье»</vt:lpstr>
      <vt:lpstr>«Феодальный» этап</vt:lpstr>
      <vt:lpstr>Слайд 9</vt:lpstr>
      <vt:lpstr>Современный танец</vt:lpstr>
      <vt:lpstr>Ирландский танец. </vt:lpstr>
      <vt:lpstr>Танец живота, bellydance</vt:lpstr>
      <vt:lpstr>Капоэйра</vt:lpstr>
      <vt:lpstr>Брейк данс</vt:lpstr>
      <vt:lpstr>Латина </vt:lpstr>
      <vt:lpstr>Слайд 16</vt:lpstr>
      <vt:lpstr>Диско</vt:lpstr>
      <vt:lpstr>Вальс</vt:lpstr>
      <vt:lpstr>Клубный танец</vt:lpstr>
      <vt:lpstr>Мои исследования</vt:lpstr>
      <vt:lpstr>Мои исследования</vt:lpstr>
      <vt:lpstr>Мои исследования</vt:lpstr>
      <vt:lpstr>Знаете ли вы танцы своего времени?</vt:lpstr>
      <vt:lpstr>Некоторые не танцуют,                       потому что:</vt:lpstr>
      <vt:lpstr>Кружок «Мир танцев»</vt:lpstr>
      <vt:lpstr>Результаты</vt:lpstr>
      <vt:lpstr>План работы танцевального кружка</vt:lpstr>
      <vt:lpstr>Слайд 28</vt:lpstr>
      <vt:lpstr>Любую проблему на свете можно решить танцуя, поэтому  давайте учиться танцевать! 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Информационно-исследовательский проект по теме: </dc:title>
  <dc:creator>Дима</dc:creator>
  <cp:lastModifiedBy>Lubenec</cp:lastModifiedBy>
  <cp:revision>27</cp:revision>
  <dcterms:created xsi:type="dcterms:W3CDTF">2013-04-26T19:02:03Z</dcterms:created>
  <dcterms:modified xsi:type="dcterms:W3CDTF">2013-04-29T08:44:33Z</dcterms:modified>
</cp:coreProperties>
</file>