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85" r:id="rId4"/>
    <p:sldId id="273" r:id="rId5"/>
    <p:sldId id="276" r:id="rId6"/>
    <p:sldId id="275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90" r:id="rId15"/>
    <p:sldId id="256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87" r:id="rId29"/>
    <p:sldId id="286" r:id="rId30"/>
    <p:sldId id="288" r:id="rId31"/>
    <p:sldId id="289" r:id="rId32"/>
    <p:sldId id="284" r:id="rId33"/>
    <p:sldId id="272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C8DF-C672-4E04-A327-F2404A978BBE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7D6CE7-9BD6-4A67-80C7-28F8872D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C8DF-C672-4E04-A327-F2404A978BBE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6CE7-9BD6-4A67-80C7-28F8872D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C8DF-C672-4E04-A327-F2404A978BBE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6CE7-9BD6-4A67-80C7-28F8872D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C8DF-C672-4E04-A327-F2404A978BBE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27D6CE7-9BD6-4A67-80C7-28F8872D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C8DF-C672-4E04-A327-F2404A978BBE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6CE7-9BD6-4A67-80C7-28F8872D85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C8DF-C672-4E04-A327-F2404A978BBE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6CE7-9BD6-4A67-80C7-28F8872D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C8DF-C672-4E04-A327-F2404A978BBE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27D6CE7-9BD6-4A67-80C7-28F8872D852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C8DF-C672-4E04-A327-F2404A978BBE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6CE7-9BD6-4A67-80C7-28F8872D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C8DF-C672-4E04-A327-F2404A978BBE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6CE7-9BD6-4A67-80C7-28F8872D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C8DF-C672-4E04-A327-F2404A978BBE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6CE7-9BD6-4A67-80C7-28F8872D85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8C8DF-C672-4E04-A327-F2404A978BBE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D6CE7-9BD6-4A67-80C7-28F8872D852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2E8C8DF-C672-4E04-A327-F2404A978BBE}" type="datetimeFigureOut">
              <a:rPr lang="ru-RU" smtClean="0"/>
              <a:t>16.04.2015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7D6CE7-9BD6-4A67-80C7-28F8872D852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image" Target="../media/image28.gif"/><Relationship Id="rId7" Type="http://schemas.openxmlformats.org/officeDocument/2006/relationships/image" Target="../media/image32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gif"/><Relationship Id="rId11" Type="http://schemas.openxmlformats.org/officeDocument/2006/relationships/image" Target="../media/image26.gif"/><Relationship Id="rId5" Type="http://schemas.openxmlformats.org/officeDocument/2006/relationships/image" Target="../media/image30.gif"/><Relationship Id="rId10" Type="http://schemas.openxmlformats.org/officeDocument/2006/relationships/image" Target="../media/image35.gif"/><Relationship Id="rId4" Type="http://schemas.openxmlformats.org/officeDocument/2006/relationships/image" Target="../media/image29.gif"/><Relationship Id="rId9" Type="http://schemas.openxmlformats.org/officeDocument/2006/relationships/image" Target="../media/image34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gif"/><Relationship Id="rId3" Type="http://schemas.openxmlformats.org/officeDocument/2006/relationships/image" Target="../media/image37.gif"/><Relationship Id="rId7" Type="http://schemas.openxmlformats.org/officeDocument/2006/relationships/image" Target="../media/image41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gif"/><Relationship Id="rId5" Type="http://schemas.openxmlformats.org/officeDocument/2006/relationships/image" Target="../media/image39.gif"/><Relationship Id="rId10" Type="http://schemas.openxmlformats.org/officeDocument/2006/relationships/image" Target="../media/image25.gif"/><Relationship Id="rId4" Type="http://schemas.openxmlformats.org/officeDocument/2006/relationships/image" Target="../media/image38.gif"/><Relationship Id="rId9" Type="http://schemas.openxmlformats.org/officeDocument/2006/relationships/image" Target="../media/image43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7" Type="http://schemas.openxmlformats.org/officeDocument/2006/relationships/image" Target="../media/image49.gif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gif"/><Relationship Id="rId5" Type="http://schemas.openxmlformats.org/officeDocument/2006/relationships/image" Target="../media/image47.gif"/><Relationship Id="rId4" Type="http://schemas.openxmlformats.org/officeDocument/2006/relationships/image" Target="../media/image46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origami-paper.ru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869160"/>
            <a:ext cx="8079432" cy="6468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err="1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куклотерапия</a:t>
            </a:r>
            <a:r>
              <a:rPr lang="ru-RU" dirty="0">
                <a:solidFill>
                  <a:srgbClr val="00B0F0"/>
                </a:solidFill>
              </a:rPr>
              <a:t/>
            </a:r>
            <a:br>
              <a:rPr lang="ru-RU" dirty="0">
                <a:solidFill>
                  <a:srgbClr val="00B0F0"/>
                </a:solidFill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55976" y="5533218"/>
            <a:ext cx="4392488" cy="768350"/>
          </a:xfrm>
        </p:spPr>
        <p:txBody>
          <a:bodyPr>
            <a:noAutofit/>
          </a:bodyPr>
          <a:lstStyle/>
          <a:p>
            <a:pPr algn="r"/>
            <a:r>
              <a:rPr lang="ru-RU" b="1" dirty="0" smtClean="0">
                <a:solidFill>
                  <a:srgbClr val="00B0F0"/>
                </a:solidFill>
              </a:rPr>
              <a:t>Подготовила :</a:t>
            </a:r>
            <a:r>
              <a:rPr lang="ru-RU" b="1" dirty="0">
                <a:solidFill>
                  <a:srgbClr val="00B0F0"/>
                </a:solidFill>
              </a:rPr>
              <a:t>в</a:t>
            </a:r>
            <a:r>
              <a:rPr lang="ru-RU" b="1" dirty="0" smtClean="0">
                <a:solidFill>
                  <a:srgbClr val="00B0F0"/>
                </a:solidFill>
              </a:rPr>
              <a:t>оспитатель ГБДОУ детский сад №24</a:t>
            </a:r>
          </a:p>
          <a:p>
            <a:pPr algn="r"/>
            <a:r>
              <a:rPr lang="ru-RU" b="1" dirty="0" smtClean="0">
                <a:solidFill>
                  <a:srgbClr val="00B0F0"/>
                </a:solidFill>
              </a:rPr>
              <a:t>Кировского района  г. Санкт-Петербург</a:t>
            </a:r>
          </a:p>
          <a:p>
            <a:pPr algn="r"/>
            <a:r>
              <a:rPr lang="ru-RU" b="1" dirty="0" err="1" smtClean="0">
                <a:solidFill>
                  <a:srgbClr val="00B0F0"/>
                </a:solidFill>
              </a:rPr>
              <a:t>Апресова</a:t>
            </a:r>
            <a:r>
              <a:rPr lang="ru-RU" b="1" dirty="0" smtClean="0">
                <a:solidFill>
                  <a:srgbClr val="00B0F0"/>
                </a:solidFill>
              </a:rPr>
              <a:t> Елена Юрьевна</a:t>
            </a:r>
            <a:endParaRPr lang="ru-RU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77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27280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i="1" dirty="0">
                <a:solidFill>
                  <a:srgbClr val="00B0F0"/>
                </a:solidFill>
                <a:latin typeface="Times New Roman"/>
                <a:ea typeface="Times New Roman"/>
              </a:rPr>
              <a:t>Нарушения, обуславливающие использование </a:t>
            </a:r>
            <a:r>
              <a:rPr lang="ru-RU" sz="2400" b="1" i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метода </a:t>
            </a:r>
            <a:r>
              <a:rPr lang="ru-RU" sz="2400" b="1" i="1" dirty="0" err="1" smtClean="0">
                <a:solidFill>
                  <a:srgbClr val="00B0F0"/>
                </a:solidFill>
                <a:latin typeface="Times New Roman"/>
                <a:ea typeface="Times New Roman"/>
              </a:rPr>
              <a:t>куклотерапии</a:t>
            </a:r>
            <a:r>
              <a:rPr lang="ru-RU" sz="2400" b="1" i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:</a:t>
            </a:r>
            <a:r>
              <a:rPr lang="ru-RU" sz="2400" b="1" i="1" dirty="0">
                <a:solidFill>
                  <a:srgbClr val="00B0F0"/>
                </a:solidFill>
                <a:latin typeface="Times New Roman"/>
                <a:ea typeface="Times New Roman"/>
              </a:rPr>
              <a:t> </a:t>
            </a:r>
            <a:endParaRPr lang="ru-RU" sz="2400" b="1" i="1" dirty="0" smtClean="0">
              <a:solidFill>
                <a:srgbClr val="00B0F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</a:rPr>
              <a:t>различные отклонения в развитии речи;</a:t>
            </a:r>
            <a:endParaRPr lang="ru-RU" sz="1600" b="1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</a:rPr>
              <a:t>эмоциональная неуравновешенность, неадекватная самооценка;</a:t>
            </a:r>
            <a:endParaRPr lang="ru-RU" sz="1600" b="1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</a:rPr>
              <a:t>тревожность, страхи;</a:t>
            </a:r>
            <a:endParaRPr lang="ru-RU" sz="1600" b="1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</a:rPr>
              <a:t>проблемы в общении.</a:t>
            </a:r>
            <a:endParaRPr lang="ru-RU" sz="1600" b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284984"/>
            <a:ext cx="1728000" cy="3209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17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777686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B0F0"/>
                </a:solidFill>
                <a:latin typeface="Times New Roman"/>
                <a:ea typeface="Times New Roman"/>
              </a:rPr>
              <a:t>Что  же даёт </a:t>
            </a:r>
            <a:r>
              <a:rPr lang="ru-RU" sz="2800" b="1" dirty="0" err="1">
                <a:solidFill>
                  <a:srgbClr val="00B0F0"/>
                </a:solidFill>
                <a:latin typeface="Times New Roman"/>
                <a:ea typeface="Times New Roman"/>
              </a:rPr>
              <a:t>куклотерапия</a:t>
            </a:r>
            <a:r>
              <a:rPr lang="ru-RU" sz="2800" b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?</a:t>
            </a:r>
          </a:p>
          <a:p>
            <a:pPr>
              <a:spcAft>
                <a:spcPts val="0"/>
              </a:spcAft>
            </a:pP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</a:rPr>
              <a:t>это тренинг, раскрепощающий застенчивых и аутичных,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</a:rPr>
              <a:t>это лучший способ проиграть и проработать конфликтные ситуации в семье и не только в ней,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</a:rPr>
              <a:t>это формулирование и «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  <a:ea typeface="Times New Roman"/>
              </a:rPr>
              <a:t>отрепетирование</a:t>
            </a: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</a:rPr>
              <a:t>» сценариев, образов своего желаемого будущего,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</a:rPr>
              <a:t>это тренинг по умению «держать себя в руках» (навык </a:t>
            </a:r>
            <a:r>
              <a:rPr lang="ru-RU" sz="2000" b="1" dirty="0" err="1">
                <a:solidFill>
                  <a:srgbClr val="333333"/>
                </a:solidFill>
                <a:latin typeface="Times New Roman"/>
                <a:ea typeface="Times New Roman"/>
              </a:rPr>
              <a:t>саморегуляции</a:t>
            </a: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</a:rPr>
              <a:t>),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</a:rPr>
              <a:t>тренинг по вырабатыванию навыков адекватного выражения собственных чувств</a:t>
            </a:r>
            <a:r>
              <a:rPr lang="ru-RU" sz="2000" b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.</a:t>
            </a:r>
          </a:p>
          <a:p>
            <a:pPr lvl="0" algn="just">
              <a:spcAft>
                <a:spcPts val="0"/>
              </a:spcAft>
              <a:tabLst>
                <a:tab pos="228600" algn="l"/>
              </a:tabLst>
            </a:pPr>
            <a:endParaRPr lang="ru-RU" sz="20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B0F0"/>
                </a:solidFill>
                <a:latin typeface="Times New Roman"/>
                <a:ea typeface="Times New Roman"/>
              </a:rPr>
              <a:t> </a:t>
            </a:r>
            <a:r>
              <a:rPr lang="ru-RU" sz="2800" b="1" dirty="0">
                <a:solidFill>
                  <a:srgbClr val="00B0F0"/>
                </a:solidFill>
                <a:latin typeface="Times New Roman"/>
                <a:ea typeface="Times New Roman"/>
              </a:rPr>
              <a:t>И не только это...</a:t>
            </a:r>
            <a:endParaRPr lang="ru-RU" sz="2800" dirty="0">
              <a:latin typeface="Times New Roman"/>
              <a:ea typeface="Times New Roman"/>
            </a:endParaRPr>
          </a:p>
          <a:p>
            <a:pPr algn="ctr"/>
            <a:r>
              <a:rPr lang="ru-RU" sz="2000" b="1" i="1" dirty="0" err="1">
                <a:solidFill>
                  <a:srgbClr val="00B050"/>
                </a:solidFill>
                <a:latin typeface="Times New Roman"/>
                <a:ea typeface="Times New Roman"/>
              </a:rPr>
              <a:t>Куклотерапия</a:t>
            </a: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</a:rPr>
              <a:t> – лечит. </a:t>
            </a:r>
            <a:endParaRPr lang="ru-RU" sz="20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8110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3"/>
            <a:ext cx="806489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Что даёт нам изготовление и вождение кукол</a:t>
            </a:r>
            <a:r>
              <a:rPr lang="en-US" sz="2800" b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?</a:t>
            </a:r>
            <a:endParaRPr lang="ru-RU" sz="2800" b="1" dirty="0">
              <a:solidFill>
                <a:srgbClr val="00B0F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16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</a:rPr>
              <a:t>«Мануальный интеллект» (развивает мелкую моторику руки и пластику кисти),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</a:rPr>
              <a:t>развивает способности к образному мышлению,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Symbol"/>
              <a:buChar char=""/>
              <a:tabLst>
                <a:tab pos="228600" algn="l"/>
              </a:tabLst>
            </a:pPr>
            <a:r>
              <a:rPr lang="ru-RU" sz="2000" b="1" dirty="0">
                <a:solidFill>
                  <a:srgbClr val="333333"/>
                </a:solidFill>
                <a:latin typeface="Times New Roman"/>
                <a:ea typeface="Times New Roman"/>
              </a:rPr>
              <a:t>учит концентрировать внимание,</a:t>
            </a:r>
            <a:endParaRPr lang="ru-RU" sz="20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00B0F0"/>
                </a:solidFill>
                <a:latin typeface="Times New Roman"/>
                <a:ea typeface="Times New Roman"/>
              </a:rPr>
              <a:t> </a:t>
            </a:r>
            <a:endParaRPr lang="ru-RU" sz="20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3600" b="1" dirty="0">
                <a:solidFill>
                  <a:srgbClr val="00B0F0"/>
                </a:solidFill>
                <a:latin typeface="Times New Roman"/>
                <a:ea typeface="Times New Roman"/>
              </a:rPr>
              <a:t>И самое главное – </a:t>
            </a:r>
            <a:r>
              <a:rPr lang="ru-RU" sz="2400" b="1" i="1" dirty="0">
                <a:solidFill>
                  <a:srgbClr val="333333"/>
                </a:solidFill>
                <a:latin typeface="Times New Roman"/>
                <a:ea typeface="Times New Roman"/>
              </a:rPr>
              <a:t>развивает</a:t>
            </a:r>
            <a:r>
              <a:rPr lang="ru-RU" sz="2400" dirty="0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400" i="1" dirty="0">
                <a:latin typeface="Times New Roman"/>
                <a:ea typeface="Times New Roman"/>
              </a:rPr>
              <a:t>очень редкое и обязательное для Художника </a:t>
            </a:r>
            <a:r>
              <a:rPr lang="ru-RU" sz="2400" b="1" i="1" dirty="0">
                <a:solidFill>
                  <a:srgbClr val="333333"/>
                </a:solidFill>
                <a:latin typeface="Times New Roman"/>
                <a:ea typeface="Times New Roman"/>
              </a:rPr>
              <a:t>умение:</a:t>
            </a:r>
            <a: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sz="2400" b="1" i="1" dirty="0">
                <a:solidFill>
                  <a:srgbClr val="333333"/>
                </a:solidFill>
                <a:latin typeface="Times New Roman"/>
                <a:ea typeface="Times New Roman"/>
              </a:rPr>
              <a:t>выражать характер малыми сред­ствами!</a:t>
            </a:r>
            <a:endParaRPr lang="ru-RU" sz="24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00B0F0"/>
                </a:solidFill>
                <a:latin typeface="Times New Roman"/>
                <a:ea typeface="Times New Roman"/>
              </a:rPr>
              <a:t> 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577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9208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Этапы </a:t>
            </a:r>
            <a:r>
              <a:rPr lang="ru-RU" sz="3200" b="1" dirty="0" err="1" smtClean="0">
                <a:solidFill>
                  <a:srgbClr val="00B0F0"/>
                </a:solidFill>
                <a:latin typeface="Times New Roman"/>
                <a:ea typeface="Times New Roman"/>
              </a:rPr>
              <a:t>куклотерапии</a:t>
            </a:r>
            <a:r>
              <a:rPr lang="ru-RU" sz="3200" b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:</a:t>
            </a: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Первый этап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</a:rPr>
              <a:t> – </a:t>
            </a: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</a:rPr>
              <a:t>и</a:t>
            </a:r>
            <a:r>
              <a:rPr lang="ru-RU" b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зготовление  (пошив</a:t>
            </a: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</a:rPr>
              <a:t>) </a:t>
            </a:r>
            <a:r>
              <a:rPr lang="ru-RU" b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куклы</a:t>
            </a:r>
            <a:endParaRPr lang="ru-RU" sz="16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>
                <a:solidFill>
                  <a:srgbClr val="00B050"/>
                </a:solidFill>
                <a:latin typeface="Times New Roman"/>
                <a:ea typeface="Times New Roman"/>
              </a:rPr>
              <a:t>Второй </a:t>
            </a:r>
            <a: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этап – </a:t>
            </a: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</a:rPr>
              <a:t>о</a:t>
            </a:r>
            <a:r>
              <a:rPr lang="ru-RU" b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бучение  </a:t>
            </a: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</a:rPr>
              <a:t>«вождению» куклы (кукольная аэробика под руководством тренера-ве­дущего, что-то типа: «Куклы сели, куклы встали, куклы поклонились»), церемония «оживления» куклы, вообще знакомство со своей куклой...</a:t>
            </a:r>
            <a:endParaRPr lang="ru-RU" sz="1600" b="1" dirty="0"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Третий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этап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– </a:t>
            </a:r>
            <a:r>
              <a:rPr lang="ru-RU" b="1" dirty="0" smtClean="0">
                <a:solidFill>
                  <a:srgbClr val="333333"/>
                </a:solidFill>
                <a:latin typeface="Times New Roman"/>
                <a:ea typeface="Times New Roman"/>
              </a:rPr>
              <a:t>собственно, </a:t>
            </a:r>
            <a:r>
              <a:rPr lang="ru-RU" b="1" i="1" dirty="0" err="1">
                <a:solidFill>
                  <a:srgbClr val="333333"/>
                </a:solidFill>
                <a:latin typeface="Times New Roman"/>
                <a:ea typeface="Times New Roman"/>
              </a:rPr>
              <a:t>сказкотерапия</a:t>
            </a:r>
            <a:r>
              <a:rPr lang="ru-RU" b="1" i="1" dirty="0">
                <a:solidFill>
                  <a:srgbClr val="333333"/>
                </a:solidFill>
                <a:latin typeface="Times New Roman"/>
                <a:ea typeface="Times New Roman"/>
              </a:rPr>
              <a:t> с помощью кукол</a:t>
            </a:r>
            <a:r>
              <a:rPr lang="ru-RU" b="1" dirty="0">
                <a:solidFill>
                  <a:srgbClr val="333333"/>
                </a:solidFill>
                <a:latin typeface="Times New Roman"/>
                <a:ea typeface="Times New Roman"/>
              </a:rPr>
              <a:t>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4663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1" y="1052736"/>
            <a:ext cx="8280921" cy="40626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МАСТЕР-КЛАСС ПО ИЗГОТОВЛЕНИЮ ИГРУШЕК В ТЕХНИКЕ </a:t>
            </a:r>
          </a:p>
          <a:p>
            <a:pPr algn="ctr"/>
            <a:r>
              <a:rPr lang="ru-RU" sz="9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ОРИГАМИ</a:t>
            </a:r>
            <a:endParaRPr lang="ru-RU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471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48680"/>
            <a:ext cx="5054600" cy="6980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437112"/>
            <a:ext cx="8424936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Говорящие мордашки</a:t>
            </a:r>
            <a:b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6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Говорящая ворона</a:t>
            </a:r>
            <a:endParaRPr lang="ru-RU" sz="6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523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627784" y="0"/>
            <a:ext cx="3744000" cy="462782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Квадрат </a:t>
            </a:r>
            <a:r>
              <a:rPr lang="ru-RU" dirty="0" err="1" smtClean="0"/>
              <a:t>пергните</a:t>
            </a:r>
            <a:r>
              <a:rPr lang="ru-RU" dirty="0" smtClean="0"/>
              <a:t> по диагоналям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81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843808" y="0"/>
            <a:ext cx="3438626" cy="460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Боковые стороны перегните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31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203848" y="15050"/>
            <a:ext cx="3275560" cy="460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Перегните боковые стороны снизу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01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987824" y="0"/>
            <a:ext cx="3421440" cy="460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Перегните квадрат пополам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13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3568" y="548680"/>
            <a:ext cx="2628000" cy="2665486"/>
          </a:xfrm>
          <a:prstGeom prst="rect">
            <a:avLst/>
          </a:prstGeom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271138"/>
            <a:ext cx="5184000" cy="38860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645024"/>
            <a:ext cx="2844000" cy="284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51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" r="4440"/>
          <a:stretch>
            <a:fillRect/>
          </a:stretch>
        </p:blipFill>
        <p:spPr>
          <a:xfrm>
            <a:off x="2051720" y="476672"/>
            <a:ext cx="5029200" cy="3657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Сделайтеперегиб</a:t>
            </a:r>
            <a:r>
              <a:rPr lang="ru-RU" dirty="0" smtClean="0"/>
              <a:t>, как показано на схеме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46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" b="1465"/>
          <a:stretch>
            <a:fillRect/>
          </a:stretch>
        </p:blipFill>
        <p:spPr/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Повторите перегиб с другой стороны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9" r="5849"/>
          <a:stretch>
            <a:fillRect/>
          </a:stretch>
        </p:blipFill>
        <p:spPr>
          <a:xfrm>
            <a:off x="1835696" y="548680"/>
            <a:ext cx="5029200" cy="3657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угол опустите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24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483768" y="6856"/>
            <a:ext cx="4222881" cy="460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Перегните уголки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9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" b="1317"/>
          <a:stretch>
            <a:fillRect/>
          </a:stretch>
        </p:blipFill>
        <p:spPr>
          <a:xfrm>
            <a:off x="2123728" y="260648"/>
            <a:ext cx="5029200" cy="3657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Вновь выполните перегибы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6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" r="1585"/>
          <a:stretch>
            <a:fillRect/>
          </a:stretch>
        </p:blipFill>
        <p:spPr>
          <a:xfrm>
            <a:off x="2123728" y="476672"/>
            <a:ext cx="5029200" cy="3657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Выполните перегибы уголков, образуя клюв. Согните изделие пополам.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28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" r="2440"/>
          <a:stretch>
            <a:fillRect/>
          </a:stretch>
        </p:blipFill>
        <p:spPr>
          <a:xfrm>
            <a:off x="2195736" y="620688"/>
            <a:ext cx="5029200" cy="3657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Ворона готова. Украсьте её, нарисовав недостающие части.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918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9" r="6039"/>
          <a:stretch>
            <a:fillRect/>
          </a:stretch>
        </p:blipFill>
        <p:spPr>
          <a:xfrm>
            <a:off x="2051720" y="404664"/>
            <a:ext cx="5029200" cy="3657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Ворона готова. Если подвигать крыльями она заговорит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5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4150" y="2967335"/>
            <a:ext cx="63357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Куклы  напёрстки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098" name="Picture 2" descr="Схемы оригами - Куклы наперстки (Заяц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1898640" cy="25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2" descr="Схемы оригами - Куклы наперстки (Волк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077072"/>
            <a:ext cx="2067120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92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Схемы оригами - Куклы наперстки (Волк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97" y="620688"/>
            <a:ext cx="173494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Схемы оригами - Куклы наперстки (Волк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866" y="588568"/>
            <a:ext cx="1907288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Схемы оригами - Куклы наперстки (Волк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109" y="620688"/>
            <a:ext cx="174546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Схемы оригами - Куклы наперстки (Волк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338" y="645644"/>
            <a:ext cx="11916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Схемы оригами - Куклы наперстки (Волк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4754" y="620688"/>
            <a:ext cx="1314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Схемы оригами - Куклы наперстки (Волк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70" y="2525302"/>
            <a:ext cx="13068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Схемы оригами - Куклы наперстки (Волк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679" y="2552870"/>
            <a:ext cx="11556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Схемы оригами - Куклы наперстки (Волк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552870"/>
            <a:ext cx="146194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Схемы оригами - Куклы наперстки (Волк)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36" y="2554612"/>
            <a:ext cx="1386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Схемы оригами - Куклы наперстки (Волк)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410" y="4221088"/>
            <a:ext cx="2067120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78172" y="3272870"/>
            <a:ext cx="3311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волк</a:t>
            </a:r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1700808"/>
            <a:ext cx="554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170080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652120" y="169135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14061" y="1700808"/>
            <a:ext cx="441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676456" y="1691356"/>
            <a:ext cx="391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3645024"/>
            <a:ext cx="391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678172" y="3645024"/>
            <a:ext cx="484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732240" y="350370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676456" y="3645024"/>
            <a:ext cx="302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088839" y="6237312"/>
            <a:ext cx="446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98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7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683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хемы оригами - Куклы наперстки (Заяц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84" y="689695"/>
            <a:ext cx="17561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Схемы оригами - Куклы наперстки (Заяц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92696"/>
            <a:ext cx="151978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Схемы оригами - Куклы наперстки (Заяц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183" y="689695"/>
            <a:ext cx="1636367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Схемы оригами - Куклы наперстки (Заяц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710912"/>
            <a:ext cx="1777778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Схемы оригами - Куклы наперстки (Заяц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96952"/>
            <a:ext cx="99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Схемы оригами - Куклы наперстки (Заяц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890" y="3058251"/>
            <a:ext cx="12528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Схемы оригами - Куклы наперстки (Заяц)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366" y="3079957"/>
            <a:ext cx="1152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Схемы оригами - Куклы наперстки (Заяц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6709" y="3033506"/>
            <a:ext cx="11592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Схемы оригами - Куклы наперстки (Заяц)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93096"/>
            <a:ext cx="1740420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35896" y="3416228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</a:rPr>
              <a:t>заяц</a:t>
            </a:r>
            <a:endParaRPr lang="ru-RU" sz="2400" b="1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1772816"/>
            <a:ext cx="46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1772816"/>
            <a:ext cx="535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84168" y="1772816"/>
            <a:ext cx="443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460432" y="1772816"/>
            <a:ext cx="391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33634" y="4149080"/>
            <a:ext cx="473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43808" y="4149080"/>
            <a:ext cx="46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50550" y="4149080"/>
            <a:ext cx="396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460432" y="4149080"/>
            <a:ext cx="514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932040" y="6309320"/>
            <a:ext cx="46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231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Схемы оригами - Куклы наперстки (Туловище зверюшек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07" y="548680"/>
            <a:ext cx="1458221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Схемы оригами - Куклы наперстки (Туловище зверюшек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48680"/>
            <a:ext cx="150786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Схемы оригами - Куклы наперстки (Туловище зверюшек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83487"/>
            <a:ext cx="13032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Схемы оригами - Куклы наперстки (Туловище зверюшек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07" y="2852936"/>
            <a:ext cx="12132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Схемы оригами - Куклы наперстки (Туловище зверюшек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126" y="3069040"/>
            <a:ext cx="11448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Схемы оригами - Куклы наперстки (Туловище зверюшек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61251"/>
            <a:ext cx="2397780" cy="27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3069040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Туловище зверюшек</a:t>
            </a:r>
            <a:endParaRPr lang="ru-RU" sz="24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700808"/>
            <a:ext cx="328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04429" y="1700808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028384" y="1700808"/>
            <a:ext cx="295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3933056"/>
            <a:ext cx="380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175928" y="4117722"/>
            <a:ext cx="319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6093296"/>
            <a:ext cx="478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15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3924" y="2967335"/>
            <a:ext cx="76961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</a:t>
            </a: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внимание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759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62736" cy="225172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B0F0"/>
                </a:solidFill>
              </a:rPr>
              <a:t>Использованные сайты: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Оригами из бумаги . Схемы, инструкции, пошаговая сборка оригами - </a:t>
            </a:r>
            <a:r>
              <a:rPr lang="en-US" sz="1400" dirty="0" smtClean="0">
                <a:hlinkClick r:id="rId2"/>
              </a:rPr>
              <a:t>http://origami-paper.ru/</a:t>
            </a:r>
            <a:r>
              <a:rPr lang="ru-RU" sz="1400" dirty="0" smtClean="0"/>
              <a:t>  </a:t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600" b="1" dirty="0" smtClean="0">
                <a:solidFill>
                  <a:srgbClr val="00B0F0"/>
                </a:solidFill>
              </a:rPr>
              <a:t>список литературы: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- Осипова а. а. Общая </a:t>
            </a:r>
            <a:r>
              <a:rPr lang="ru-RU" sz="1400" dirty="0" err="1" smtClean="0"/>
              <a:t>психокоррекция</a:t>
            </a:r>
            <a:r>
              <a:rPr lang="ru-RU" sz="1400" dirty="0" smtClean="0"/>
              <a:t>. Учебное пособие. – М.: Сфера 2002</a:t>
            </a:r>
            <a:br>
              <a:rPr lang="ru-RU" sz="1400" dirty="0" smtClean="0"/>
            </a:br>
            <a:r>
              <a:rPr lang="ru-RU" sz="1400" dirty="0" smtClean="0"/>
              <a:t>- </a:t>
            </a:r>
            <a:r>
              <a:rPr lang="ru-RU" sz="1400" dirty="0" err="1" smtClean="0"/>
              <a:t>шишова</a:t>
            </a:r>
            <a:r>
              <a:rPr lang="ru-RU" sz="1400" dirty="0" smtClean="0"/>
              <a:t> т. л. Медведева и. я. Разноцветные белые вороны. Семья и школа. 1996</a:t>
            </a:r>
            <a:br>
              <a:rPr lang="ru-RU" sz="1400" dirty="0" smtClean="0"/>
            </a:br>
            <a:r>
              <a:rPr lang="ru-RU" sz="1400" dirty="0" smtClean="0"/>
              <a:t>- </a:t>
            </a:r>
            <a:r>
              <a:rPr lang="ru-RU" sz="1400" dirty="0" err="1" smtClean="0"/>
              <a:t>татаринцева</a:t>
            </a:r>
            <a:r>
              <a:rPr lang="ru-RU" sz="1400" dirty="0" smtClean="0"/>
              <a:t> </a:t>
            </a:r>
            <a:r>
              <a:rPr lang="ru-RU" sz="1400" dirty="0" err="1" smtClean="0"/>
              <a:t>а.ю</a:t>
            </a:r>
            <a:r>
              <a:rPr lang="ru-RU" sz="1400" dirty="0" smtClean="0"/>
              <a:t>. детские страхи. </a:t>
            </a:r>
            <a:r>
              <a:rPr lang="ru-RU" sz="1400" dirty="0" err="1" smtClean="0"/>
              <a:t>Куклотерапия</a:t>
            </a:r>
            <a:r>
              <a:rPr lang="ru-RU" sz="1400" dirty="0" smtClean="0"/>
              <a:t> в помощь детям. Речь. 2007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8940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127707"/>
            <a:ext cx="5599099" cy="525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25634" y="6093296"/>
            <a:ext cx="53110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Деммени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Евгений Сергеевич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84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b="1" dirty="0" smtClean="0">
              <a:solidFill>
                <a:srgbClr val="00B0F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dirty="0" err="1" smtClean="0">
                <a:solidFill>
                  <a:srgbClr val="00B0F0"/>
                </a:solidFill>
                <a:latin typeface="Times New Roman"/>
                <a:ea typeface="Times New Roman"/>
              </a:rPr>
              <a:t>Куклотерапи́я</a:t>
            </a:r>
            <a:r>
              <a:rPr lang="ru-RU" b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B0F0"/>
                </a:solidFill>
                <a:latin typeface="Times New Roman"/>
                <a:ea typeface="Times New Roman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— метод психологической помощи детям, подросткам и их семьям, заключающийся в профилактике и коррекции эмоционально-личностных проблем посредством кукольного театра, разработанный детскими  психологами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. М. Медведевой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и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</a:rPr>
              <a:t>Т. Л. Шишовой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b="1" i="1" dirty="0" smtClean="0">
              <a:solidFill>
                <a:srgbClr val="00B0F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Цель </a:t>
            </a:r>
            <a:r>
              <a:rPr lang="ru-RU" b="1" i="1" dirty="0" err="1">
                <a:solidFill>
                  <a:srgbClr val="00B0F0"/>
                </a:solidFill>
                <a:latin typeface="Times New Roman"/>
                <a:ea typeface="Times New Roman"/>
              </a:rPr>
              <a:t>куклотерапии</a:t>
            </a:r>
            <a:r>
              <a:rPr lang="ru-RU" dirty="0">
                <a:solidFill>
                  <a:srgbClr val="00B0F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</a:rPr>
              <a:t>– помочь в устранении болезненных  переживаний, укрепить психическое здоровье, улучшить социальную адаптацию, развить самосознание, разрешить конфликты в условиях коллективной творческой деятельности, для коррекции и развития его личности.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18" y="3068960"/>
            <a:ext cx="2390596" cy="29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924944"/>
            <a:ext cx="2392507" cy="28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618506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Медведева Ирина Яковлевна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12382" y="6185066"/>
            <a:ext cx="3599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Шишова Татьяна Львовна</a:t>
            </a:r>
          </a:p>
        </p:txBody>
      </p:sp>
    </p:spTree>
    <p:extLst>
      <p:ext uri="{BB962C8B-B14F-4D97-AF65-F5344CB8AC3E}">
        <p14:creationId xmlns:p14="http://schemas.microsoft.com/office/powerpoint/2010/main" val="310239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90244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i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Коррекционно </a:t>
            </a:r>
            <a:r>
              <a:rPr lang="ru-RU" sz="3200" b="1" i="1" dirty="0">
                <a:solidFill>
                  <a:srgbClr val="00B0F0"/>
                </a:solidFill>
                <a:latin typeface="Times New Roman"/>
                <a:ea typeface="Times New Roman"/>
              </a:rPr>
              <a:t>- воспитательные задачи</a:t>
            </a:r>
            <a:r>
              <a:rPr lang="ru-RU" sz="3200" b="1" i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:</a:t>
            </a:r>
            <a:r>
              <a:rPr lang="ru-RU" sz="3200" b="1" i="1" u="sng" dirty="0">
                <a:solidFill>
                  <a:srgbClr val="333333"/>
                </a:solidFill>
                <a:latin typeface="Times New Roman"/>
                <a:ea typeface="Times New Roman"/>
              </a:rPr>
              <a:t/>
            </a:r>
            <a:br>
              <a:rPr lang="ru-RU" sz="3200" b="1" i="1" u="sng" dirty="0">
                <a:solidFill>
                  <a:srgbClr val="333333"/>
                </a:solidFill>
                <a:latin typeface="Times New Roman"/>
                <a:ea typeface="Times New Roman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  <a:t>1. Развитие познавательной сферы ребенка.</a:t>
            </a:r>
            <a:b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  <a:t>2. Развитие эмоционально-волевой сферы.</a:t>
            </a:r>
            <a:b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  <a:t>3. Формирование коммуникативных навыков.</a:t>
            </a:r>
            <a:b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  <a:t>4. Обогащение представления об окружающем мире.</a:t>
            </a:r>
            <a:b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  <a:t>5. Развитие двигательной сферы, в том числе мелкой моторики.</a:t>
            </a:r>
            <a:b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  <a:t>6. Активизация и развитие речи.</a:t>
            </a:r>
            <a:b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</a:br>
            <a: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  <a:t>7. Пропедевтика страхов и отрицательных эмоций.</a:t>
            </a:r>
            <a:endParaRPr lang="ru-RU" sz="2400" b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333333"/>
                </a:solidFill>
                <a:latin typeface="Times New Roman"/>
                <a:ea typeface="Times New Roman"/>
              </a:rPr>
              <a:t>8. Коррекция отношений в системе ребенок-родитель</a:t>
            </a:r>
            <a:endParaRPr lang="ru-RU" sz="24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87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764704"/>
            <a:ext cx="66247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Направления психотерапевтического воздействия:</a:t>
            </a:r>
          </a:p>
          <a:p>
            <a:endParaRPr lang="ru-RU" sz="20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Психодрама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Игротерапия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Арт-терапия</a:t>
            </a:r>
          </a:p>
          <a:p>
            <a:pPr marL="285750" indent="-285750">
              <a:buFontTx/>
              <a:buChar char="-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Сказкотерапия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Куклотерапия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15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980728"/>
            <a:ext cx="583264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28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куклотерапии</a:t>
            </a: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8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Индивидуальная</a:t>
            </a:r>
          </a:p>
          <a:p>
            <a:pPr marL="457200" indent="-457200">
              <a:buFontTx/>
              <a:buChar char="-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Групповая 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7653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99288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00B0F0"/>
                </a:solidFill>
                <a:latin typeface="Times New Roman"/>
                <a:ea typeface="Times New Roman"/>
              </a:rPr>
              <a:t>Функции </a:t>
            </a:r>
            <a:r>
              <a:rPr lang="ru-RU" sz="3200" b="1" dirty="0" err="1" smtClean="0">
                <a:solidFill>
                  <a:srgbClr val="00B0F0"/>
                </a:solidFill>
                <a:latin typeface="Times New Roman"/>
                <a:ea typeface="Times New Roman"/>
              </a:rPr>
              <a:t>куклотерапии</a:t>
            </a:r>
            <a:endParaRPr lang="ru-RU" sz="3200" b="1" dirty="0" smtClean="0">
              <a:solidFill>
                <a:srgbClr val="00B0F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endParaRPr lang="ru-RU" sz="3200" b="1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Коммуникативная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 — формирование эмоционального контакта детей в коллективе;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Релаксационная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 — снятие эмоционального перенапряжения;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Воспитательная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 — </a:t>
            </a:r>
            <a:r>
              <a:rPr lang="ru-RU" sz="20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психокоррекция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 проявлений личности в игровых моделях жизненных ситуаций;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Развивающая</a:t>
            </a:r>
            <a:r>
              <a:rPr lang="ru-RU" sz="2000" b="1" dirty="0">
                <a:solidFill>
                  <a:srgbClr val="00B050"/>
                </a:solidFill>
                <a:latin typeface="Times New Roman"/>
                <a:ea typeface="Times New Roman"/>
              </a:rPr>
              <a:t> 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— развитие психических процессов (памяти, внимания, восприятия и т. д.), моторики;</a:t>
            </a:r>
            <a:endParaRPr lang="ru-RU" sz="2000" b="1" dirty="0"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Обучающая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 — обогащение информацией об окружающем мире. </a:t>
            </a:r>
            <a:endParaRPr lang="ru-RU" sz="20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1808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299</TotalTime>
  <Words>321</Words>
  <Application>Microsoft Office PowerPoint</Application>
  <PresentationFormat>Экран (4:3)</PresentationFormat>
  <Paragraphs>106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Трек</vt:lpstr>
      <vt:lpstr>куклотерапия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Квадрат пергните по диагоналям</vt:lpstr>
      <vt:lpstr>Боковые стороны перегните</vt:lpstr>
      <vt:lpstr>Перегните боковые стороны снизу</vt:lpstr>
      <vt:lpstr>Перегните квадрат пополам</vt:lpstr>
      <vt:lpstr>Сделайтеперегиб, как показано на схеме</vt:lpstr>
      <vt:lpstr>Повторите перегиб с другой стороны</vt:lpstr>
      <vt:lpstr>Первый угол опустите</vt:lpstr>
      <vt:lpstr>Перегните уголки</vt:lpstr>
      <vt:lpstr>Вновь выполните перегибы</vt:lpstr>
      <vt:lpstr>Выполните перегибы уголков, образуя клюв. Согните изделие пополам.</vt:lpstr>
      <vt:lpstr>Ворона готова. Украсьте её, нарисовав недостающие части.</vt:lpstr>
      <vt:lpstr>Ворона готова. Если подвигать крыльями она заговорит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Использованные сайты:  Оригами из бумаги . Схемы, инструкции, пошаговая сборка оригами - http://origami-paper.ru/    список литературы: - Осипова а. а. Общая психокоррекция. Учебное пособие. – М.: Сфера 2002 - шишова т. л. Медведева и. я. Разноцветные белые вороны. Семья и школа. 1996 - татаринцева а.ю. детские страхи. Куклотерапия в помощь детям. Речь. 2007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Говорящая ворона</dc:title>
  <dc:creator>Admin</dc:creator>
  <cp:lastModifiedBy>Admin</cp:lastModifiedBy>
  <cp:revision>25</cp:revision>
  <dcterms:created xsi:type="dcterms:W3CDTF">2013-12-08T11:36:43Z</dcterms:created>
  <dcterms:modified xsi:type="dcterms:W3CDTF">2015-04-16T07:04:41Z</dcterms:modified>
</cp:coreProperties>
</file>