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67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170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78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37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64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161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699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00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78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142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218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85C05-B98D-4E50-95B4-D0E5735EB2B8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A0F0E-9354-4553-99EA-3D5A96E0AE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804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matematika/Matematika-4/0006-006-ZHenschiny-matemati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74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chemeClr val="accent3">
                <a:lumMod val="60000"/>
                <a:lumOff val="40000"/>
              </a:schemeClr>
            </a:gs>
            <a:gs pos="51000">
              <a:schemeClr val="accent5">
                <a:lumMod val="60000"/>
                <a:lumOff val="40000"/>
              </a:schemeClr>
            </a:gs>
            <a:gs pos="68000">
              <a:schemeClr val="bg1">
                <a:lumMod val="75000"/>
              </a:schemeClr>
            </a:gs>
            <a:gs pos="94000">
              <a:srgbClr val="00B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8839" y="0"/>
            <a:ext cx="3932237" cy="16002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Олейник Ольга Арсеньевна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465" y="1163351"/>
            <a:ext cx="3006215" cy="493719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6477" y="1473958"/>
            <a:ext cx="8748215" cy="5268036"/>
          </a:xfrm>
        </p:spPr>
        <p:txBody>
          <a:bodyPr>
            <a:noAutofit/>
          </a:bodyPr>
          <a:lstStyle/>
          <a:p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   Родилась в 1925</a:t>
            </a:r>
            <a:r>
              <a:rPr lang="ru-RU" sz="1800" dirty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rgbClr val="002060"/>
                </a:solidFill>
              </a:rPr>
              <a:t>г.</a:t>
            </a:r>
            <a:r>
              <a:rPr lang="ru-RU" sz="1800" dirty="0">
                <a:solidFill>
                  <a:srgbClr val="002060"/>
                </a:solidFill>
              </a:rPr>
              <a:t>  в Матусове (</a:t>
            </a:r>
            <a:r>
              <a:rPr lang="ru-RU" sz="1800" dirty="0" smtClean="0">
                <a:solidFill>
                  <a:srgbClr val="002060"/>
                </a:solidFill>
              </a:rPr>
              <a:t>Киевская обл.) советский</a:t>
            </a:r>
            <a:r>
              <a:rPr lang="ru-RU" sz="1800" dirty="0">
                <a:solidFill>
                  <a:srgbClr val="002060"/>
                </a:solidFill>
              </a:rPr>
              <a:t> математик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  <a:r>
              <a:rPr lang="ru-RU" sz="1800" dirty="0">
                <a:solidFill>
                  <a:srgbClr val="002060"/>
                </a:solidFill>
              </a:rPr>
              <a:t> Окончила МГУ (1947). </a:t>
            </a:r>
            <a:r>
              <a:rPr lang="ru-RU" sz="1800" dirty="0" smtClean="0">
                <a:solidFill>
                  <a:srgbClr val="002060"/>
                </a:solidFill>
              </a:rPr>
              <a:t>доктор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физико-математических</a:t>
            </a:r>
            <a:r>
              <a:rPr lang="ru-RU" sz="1800" dirty="0">
                <a:solidFill>
                  <a:srgbClr val="002060"/>
                </a:solidFill>
              </a:rPr>
              <a:t> наук (1954), </a:t>
            </a:r>
            <a:r>
              <a:rPr lang="ru-RU" sz="1800" dirty="0" smtClean="0">
                <a:solidFill>
                  <a:srgbClr val="002060"/>
                </a:solidFill>
              </a:rPr>
              <a:t>профессор </a:t>
            </a:r>
            <a:r>
              <a:rPr lang="ru-RU" sz="1800" dirty="0">
                <a:solidFill>
                  <a:srgbClr val="002060"/>
                </a:solidFill>
              </a:rPr>
              <a:t>(1955). С 1955 работает в МГУ. </a:t>
            </a:r>
            <a:r>
              <a:rPr lang="ru-RU" sz="1800" dirty="0" smtClean="0">
                <a:solidFill>
                  <a:srgbClr val="002060"/>
                </a:solidFill>
              </a:rPr>
              <a:t>Научные интересы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Олейник О. А.</a:t>
            </a:r>
            <a:r>
              <a:rPr lang="ru-RU" sz="1800" dirty="0">
                <a:solidFill>
                  <a:srgbClr val="002060"/>
                </a:solidFill>
              </a:rPr>
              <a:t> сформировались под влиянием </a:t>
            </a:r>
            <a:r>
              <a:rPr lang="ru-RU" sz="1800" i="1" dirty="0">
                <a:solidFill>
                  <a:srgbClr val="002060"/>
                </a:solidFill>
              </a:rPr>
              <a:t>И. Г. Петровского. </a:t>
            </a:r>
            <a:r>
              <a:rPr lang="ru-RU" sz="1800" dirty="0" smtClean="0">
                <a:solidFill>
                  <a:srgbClr val="002060"/>
                </a:solidFill>
              </a:rPr>
              <a:t>Основные</a:t>
            </a:r>
            <a:r>
              <a:rPr lang="ru-RU" sz="1800" dirty="0">
                <a:solidFill>
                  <a:srgbClr val="002060"/>
                </a:solidFill>
              </a:rPr>
              <a:t> труды по </a:t>
            </a:r>
            <a:r>
              <a:rPr lang="ru-RU" sz="1800" dirty="0" err="1" smtClean="0">
                <a:solidFill>
                  <a:srgbClr val="002060"/>
                </a:solidFill>
              </a:rPr>
              <a:t>дифферен-циальным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уравнениям с</a:t>
            </a:r>
            <a:r>
              <a:rPr lang="ru-RU" sz="1800" dirty="0">
                <a:solidFill>
                  <a:srgbClr val="002060"/>
                </a:solidFill>
              </a:rPr>
              <a:t> частными производными, топологии и прикладной математике. По инициативе </a:t>
            </a:r>
            <a:r>
              <a:rPr lang="ru-RU" sz="1800" dirty="0" smtClean="0">
                <a:solidFill>
                  <a:srgbClr val="002060"/>
                </a:solidFill>
              </a:rPr>
              <a:t>        Олейник</a:t>
            </a:r>
            <a:r>
              <a:rPr lang="ru-RU" sz="1800" dirty="0">
                <a:solidFill>
                  <a:srgbClr val="002060"/>
                </a:solidFill>
              </a:rPr>
              <a:t> в МГУ </a:t>
            </a:r>
            <a:r>
              <a:rPr lang="ru-RU" sz="1800" dirty="0" smtClean="0">
                <a:solidFill>
                  <a:srgbClr val="002060"/>
                </a:solidFill>
              </a:rPr>
              <a:t>организован семинар</a:t>
            </a:r>
            <a:r>
              <a:rPr lang="ru-RU" sz="1800" dirty="0">
                <a:solidFill>
                  <a:srgbClr val="002060"/>
                </a:solidFill>
              </a:rPr>
              <a:t> им. И. Г. Петровского по дифференциальным </a:t>
            </a:r>
            <a:r>
              <a:rPr lang="ru-RU" sz="1800" dirty="0" smtClean="0">
                <a:solidFill>
                  <a:srgbClr val="002060"/>
                </a:solidFill>
              </a:rPr>
              <a:t>уравнениям</a:t>
            </a:r>
            <a:r>
              <a:rPr lang="ru-RU" sz="1800" dirty="0">
                <a:solidFill>
                  <a:srgbClr val="002060"/>
                </a:solidFill>
              </a:rPr>
              <a:t> и </a:t>
            </a:r>
            <a:r>
              <a:rPr lang="ru-RU" sz="1800" dirty="0" smtClean="0">
                <a:solidFill>
                  <a:srgbClr val="002060"/>
                </a:solidFill>
              </a:rPr>
              <a:t>математическим</a:t>
            </a:r>
            <a:r>
              <a:rPr lang="ru-RU" sz="1800" dirty="0">
                <a:solidFill>
                  <a:srgbClr val="002060"/>
                </a:solidFill>
              </a:rPr>
              <a:t> проблемам физики. МГУ </a:t>
            </a:r>
            <a:r>
              <a:rPr lang="ru-RU" sz="1800" dirty="0" smtClean="0">
                <a:solidFill>
                  <a:srgbClr val="002060"/>
                </a:solidFill>
              </a:rPr>
              <a:t>издает труды</a:t>
            </a:r>
            <a:r>
              <a:rPr lang="ru-RU" sz="1800" dirty="0">
                <a:solidFill>
                  <a:srgbClr val="002060"/>
                </a:solidFill>
              </a:rPr>
              <a:t> этого </a:t>
            </a:r>
            <a:r>
              <a:rPr lang="ru-RU" sz="1800" dirty="0" smtClean="0">
                <a:solidFill>
                  <a:srgbClr val="002060"/>
                </a:solidFill>
              </a:rPr>
              <a:t>семинара</a:t>
            </a:r>
            <a:r>
              <a:rPr lang="ru-RU" sz="1800" dirty="0">
                <a:solidFill>
                  <a:srgbClr val="002060"/>
                </a:solidFill>
              </a:rPr>
              <a:t>.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Олейник</a:t>
            </a:r>
            <a:r>
              <a:rPr lang="ru-RU" sz="1800" dirty="0">
                <a:solidFill>
                  <a:srgbClr val="002060"/>
                </a:solidFill>
              </a:rPr>
              <a:t> также является </a:t>
            </a:r>
            <a:r>
              <a:rPr lang="ru-RU" sz="1800" dirty="0" smtClean="0">
                <a:solidFill>
                  <a:srgbClr val="002060"/>
                </a:solidFill>
              </a:rPr>
              <a:t>главным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редактором </a:t>
            </a:r>
            <a:r>
              <a:rPr lang="ru-RU" sz="1800" dirty="0">
                <a:solidFill>
                  <a:srgbClr val="002060"/>
                </a:solidFill>
              </a:rPr>
              <a:t>"Трудов Московского </a:t>
            </a:r>
            <a:r>
              <a:rPr lang="ru-RU" sz="1800" dirty="0" smtClean="0">
                <a:solidFill>
                  <a:srgbClr val="002060"/>
                </a:solidFill>
              </a:rPr>
              <a:t>математического общества</a:t>
            </a:r>
            <a:r>
              <a:rPr lang="ru-RU" sz="1800" dirty="0">
                <a:solidFill>
                  <a:srgbClr val="002060"/>
                </a:solidFill>
              </a:rPr>
              <a:t>" и зам. </a:t>
            </a:r>
            <a:r>
              <a:rPr lang="ru-RU" sz="1800" dirty="0" smtClean="0">
                <a:solidFill>
                  <a:srgbClr val="002060"/>
                </a:solidFill>
              </a:rPr>
              <a:t>главного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редактора</a:t>
            </a:r>
            <a:r>
              <a:rPr lang="ru-RU" sz="1800" dirty="0">
                <a:solidFill>
                  <a:srgbClr val="002060"/>
                </a:solidFill>
              </a:rPr>
              <a:t> журнала "Успехи математических наук". </a:t>
            </a:r>
            <a:r>
              <a:rPr lang="ru-RU" sz="1800" dirty="0" smtClean="0">
                <a:solidFill>
                  <a:srgbClr val="002060"/>
                </a:solidFill>
              </a:rPr>
              <a:t>                 Исследовала</a:t>
            </a:r>
            <a:r>
              <a:rPr lang="ru-RU" sz="1800" dirty="0">
                <a:solidFill>
                  <a:srgbClr val="002060"/>
                </a:solidFill>
              </a:rPr>
              <a:t> топологию </a:t>
            </a:r>
            <a:r>
              <a:rPr lang="ru-RU" sz="1800" dirty="0" smtClean="0">
                <a:solidFill>
                  <a:srgbClr val="002060"/>
                </a:solidFill>
              </a:rPr>
              <a:t>действительных алгебраических</a:t>
            </a:r>
            <a:r>
              <a:rPr lang="ru-RU" sz="1800" dirty="0">
                <a:solidFill>
                  <a:srgbClr val="002060"/>
                </a:solidFill>
              </a:rPr>
              <a:t> многообразий, задачу </a:t>
            </a:r>
            <a:r>
              <a:rPr lang="ru-RU" sz="1800" i="1" dirty="0">
                <a:solidFill>
                  <a:srgbClr val="002060"/>
                </a:solidFill>
              </a:rPr>
              <a:t>Коши </a:t>
            </a:r>
            <a:r>
              <a:rPr lang="ru-RU" sz="1800" dirty="0">
                <a:solidFill>
                  <a:srgbClr val="002060"/>
                </a:solidFill>
              </a:rPr>
              <a:t>в целом для квазилинейных </a:t>
            </a:r>
            <a:r>
              <a:rPr lang="ru-RU" sz="1800" dirty="0" smtClean="0">
                <a:solidFill>
                  <a:srgbClr val="002060"/>
                </a:solidFill>
              </a:rPr>
              <a:t>уравнений</a:t>
            </a:r>
            <a:r>
              <a:rPr lang="ru-RU" sz="1800" dirty="0">
                <a:solidFill>
                  <a:srgbClr val="002060"/>
                </a:solidFill>
              </a:rPr>
              <a:t> 1-го порядка. Премия им. </a:t>
            </a:r>
            <a:r>
              <a:rPr lang="ru-RU" sz="1800" i="1" dirty="0">
                <a:solidFill>
                  <a:srgbClr val="002060"/>
                </a:solidFill>
              </a:rPr>
              <a:t>Н. Г</a:t>
            </a:r>
            <a:r>
              <a:rPr lang="ru-RU" sz="1800" i="1" dirty="0" smtClean="0">
                <a:solidFill>
                  <a:srgbClr val="002060"/>
                </a:solidFill>
              </a:rPr>
              <a:t>. Чеботарева</a:t>
            </a:r>
            <a:r>
              <a:rPr lang="ru-RU" sz="1800" i="1" dirty="0">
                <a:solidFill>
                  <a:srgbClr val="002060"/>
                </a:solidFill>
              </a:rPr>
              <a:t> </a:t>
            </a:r>
            <a:r>
              <a:rPr lang="ru-RU" sz="1800" dirty="0">
                <a:solidFill>
                  <a:srgbClr val="002060"/>
                </a:solidFill>
              </a:rPr>
              <a:t>(1952) за </a:t>
            </a:r>
            <a:r>
              <a:rPr lang="ru-RU" sz="1800" dirty="0" smtClean="0">
                <a:solidFill>
                  <a:srgbClr val="002060"/>
                </a:solidFill>
              </a:rPr>
              <a:t>исследованием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уравнений</a:t>
            </a:r>
            <a:r>
              <a:rPr lang="ru-RU" sz="1800" dirty="0">
                <a:solidFill>
                  <a:srgbClr val="002060"/>
                </a:solidFill>
              </a:rPr>
              <a:t> с малым параметром при </a:t>
            </a:r>
            <a:r>
              <a:rPr lang="ru-RU" sz="1800" dirty="0" err="1" smtClean="0">
                <a:solidFill>
                  <a:srgbClr val="002060"/>
                </a:solidFill>
              </a:rPr>
              <a:t>производ-ных</a:t>
            </a:r>
            <a:r>
              <a:rPr lang="ru-RU" sz="1800" dirty="0">
                <a:solidFill>
                  <a:srgbClr val="002060"/>
                </a:solidFill>
              </a:rPr>
              <a:t> высших порядков. Премия им. М.В. Ломоносова (1954) за работы, посвященные </a:t>
            </a:r>
            <a:r>
              <a:rPr lang="ru-RU" sz="1800" dirty="0" smtClean="0">
                <a:solidFill>
                  <a:srgbClr val="002060"/>
                </a:solidFill>
              </a:rPr>
              <a:t>   теории</a:t>
            </a:r>
            <a:r>
              <a:rPr lang="ru-RU" sz="1800" dirty="0">
                <a:solidFill>
                  <a:srgbClr val="002060"/>
                </a:solidFill>
              </a:rPr>
              <a:t> нелинейных дифференциальных </a:t>
            </a:r>
            <a:r>
              <a:rPr lang="ru-RU" sz="1800" dirty="0" smtClean="0">
                <a:solidFill>
                  <a:srgbClr val="002060"/>
                </a:solidFill>
              </a:rPr>
              <a:t>уравнений</a:t>
            </a:r>
            <a:r>
              <a:rPr lang="ru-RU" sz="1800" dirty="0">
                <a:solidFill>
                  <a:srgbClr val="002060"/>
                </a:solidFill>
              </a:rPr>
              <a:t> с </a:t>
            </a:r>
            <a:r>
              <a:rPr lang="ru-RU" sz="1800" dirty="0" smtClean="0">
                <a:solidFill>
                  <a:srgbClr val="002060"/>
                </a:solidFill>
              </a:rPr>
              <a:t>частными производными</a:t>
            </a:r>
            <a:r>
              <a:rPr lang="ru-RU" sz="1800" dirty="0">
                <a:solidFill>
                  <a:srgbClr val="002060"/>
                </a:solidFill>
              </a:rPr>
              <a:t>. </a:t>
            </a:r>
            <a:r>
              <a:rPr lang="ru-RU" sz="1800" dirty="0" smtClean="0">
                <a:solidFill>
                  <a:srgbClr val="002060"/>
                </a:solidFill>
              </a:rPr>
              <a:t>Член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Итальянской</a:t>
            </a:r>
            <a:r>
              <a:rPr lang="ru-RU" sz="1800" dirty="0">
                <a:solidFill>
                  <a:srgbClr val="002060"/>
                </a:solidFill>
              </a:rPr>
              <a:t> АН в Палермо (1967). </a:t>
            </a:r>
            <a:r>
              <a:rPr lang="ru-RU" sz="1800" dirty="0" smtClean="0">
                <a:solidFill>
                  <a:srgbClr val="002060"/>
                </a:solidFill>
              </a:rPr>
              <a:t>Член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err="1" smtClean="0">
                <a:solidFill>
                  <a:srgbClr val="002060"/>
                </a:solidFill>
              </a:rPr>
              <a:t>Эдинбургского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королев-</a:t>
            </a:r>
            <a:r>
              <a:rPr lang="ru-RU" sz="1800" dirty="0" err="1" smtClean="0">
                <a:solidFill>
                  <a:srgbClr val="002060"/>
                </a:solidFill>
              </a:rPr>
              <a:t>ского</a:t>
            </a:r>
            <a:r>
              <a:rPr lang="ru-RU" sz="1800" dirty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>общества</a:t>
            </a:r>
            <a:r>
              <a:rPr lang="ru-RU" sz="1800" dirty="0">
                <a:solidFill>
                  <a:srgbClr val="002060"/>
                </a:solidFill>
              </a:rPr>
              <a:t> (1985). </a:t>
            </a:r>
            <a:r>
              <a:rPr lang="ru-RU" sz="1800" dirty="0" smtClean="0">
                <a:solidFill>
                  <a:srgbClr val="002060"/>
                </a:solidFill>
              </a:rPr>
              <a:t>Награждена именной</a:t>
            </a:r>
            <a:r>
              <a:rPr lang="ru-RU" sz="1800" dirty="0">
                <a:solidFill>
                  <a:srgbClr val="002060"/>
                </a:solidFill>
              </a:rPr>
              <a:t> медалью Коллеж де Франс (Франция).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600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chemeClr val="accent2">
                <a:lumMod val="40000"/>
                <a:lumOff val="60000"/>
              </a:schemeClr>
            </a:gs>
            <a:gs pos="55000">
              <a:schemeClr val="accent4">
                <a:lumMod val="40000"/>
                <a:lumOff val="60000"/>
              </a:schemeClr>
            </a:gs>
            <a:gs pos="68000">
              <a:schemeClr val="bg1">
                <a:lumMod val="75000"/>
              </a:schemeClr>
            </a:gs>
            <a:gs pos="94000">
              <a:schemeClr val="accent4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0621" y="281485"/>
            <a:ext cx="5445456" cy="1293125"/>
          </a:xfrm>
        </p:spPr>
        <p:txBody>
          <a:bodyPr>
            <a:noAutofit/>
          </a:bodyPr>
          <a:lstStyle/>
          <a:p>
            <a:r>
              <a:rPr lang="ru-RU" sz="4400" dirty="0" err="1" smtClean="0">
                <a:solidFill>
                  <a:srgbClr val="0070C0"/>
                </a:solidFill>
              </a:rPr>
              <a:t>Ладыженская</a:t>
            </a:r>
            <a:r>
              <a:rPr lang="ru-RU" sz="4400" dirty="0" smtClean="0">
                <a:solidFill>
                  <a:srgbClr val="0070C0"/>
                </a:solidFill>
              </a:rPr>
              <a:t> Ольга Александровна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7272" y="928048"/>
            <a:ext cx="2988860" cy="443597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9433" y="1574609"/>
            <a:ext cx="7956643" cy="5140089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Действительный член РАН (1990), заведующая лабораторией Санкт-Петербургского </a:t>
            </a:r>
            <a:r>
              <a:rPr lang="ru-RU" sz="2000" dirty="0" smtClean="0">
                <a:solidFill>
                  <a:srgbClr val="C00000"/>
                </a:solidFill>
              </a:rPr>
              <a:t>отделения Математического</a:t>
            </a:r>
            <a:r>
              <a:rPr lang="ru-RU" sz="2000" dirty="0">
                <a:solidFill>
                  <a:srgbClr val="C00000"/>
                </a:solidFill>
              </a:rPr>
              <a:t> института им. В. А. Стеклова РАН; родилась 7 марта 1922 г. в г. Кологриве </a:t>
            </a:r>
            <a:r>
              <a:rPr lang="ru-RU" sz="2000" dirty="0" smtClean="0">
                <a:solidFill>
                  <a:srgbClr val="C00000"/>
                </a:solidFill>
              </a:rPr>
              <a:t>Костромской губернии</a:t>
            </a:r>
            <a:r>
              <a:rPr lang="ru-RU" sz="2000" dirty="0">
                <a:solidFill>
                  <a:srgbClr val="C00000"/>
                </a:solidFill>
              </a:rPr>
              <a:t>; в 1947 г. окончила МГУ по специальности "математика", доктор физико-математических </a:t>
            </a:r>
            <a:r>
              <a:rPr lang="ru-RU" sz="2000" dirty="0" smtClean="0">
                <a:solidFill>
                  <a:srgbClr val="C00000"/>
                </a:solidFill>
              </a:rPr>
              <a:t>наук, профессор</a:t>
            </a:r>
            <a:r>
              <a:rPr lang="ru-RU" sz="2000" dirty="0">
                <a:solidFill>
                  <a:srgbClr val="C00000"/>
                </a:solidFill>
              </a:rPr>
              <a:t>; главные направления научной деятельности: функциональный анализ, </a:t>
            </a:r>
            <a:r>
              <a:rPr lang="ru-RU" sz="2000" dirty="0" smtClean="0">
                <a:solidFill>
                  <a:srgbClr val="C00000"/>
                </a:solidFill>
              </a:rPr>
              <a:t>теория дифференциальных</a:t>
            </a:r>
            <a:r>
              <a:rPr lang="ru-RU" sz="2000" dirty="0">
                <a:solidFill>
                  <a:srgbClr val="C00000"/>
                </a:solidFill>
              </a:rPr>
              <a:t> уравнений в частных производных; автор более 200 научных трудов, в том числе </a:t>
            </a:r>
            <a:r>
              <a:rPr lang="ru-RU" sz="2000" dirty="0" smtClean="0">
                <a:solidFill>
                  <a:srgbClr val="C00000"/>
                </a:solidFill>
              </a:rPr>
              <a:t>6 монографий</a:t>
            </a:r>
            <a:r>
              <a:rPr lang="ru-RU" sz="2000" dirty="0">
                <a:solidFill>
                  <a:srgbClr val="C00000"/>
                </a:solidFill>
              </a:rPr>
              <a:t>; лауреат премии им. П. Л. Чебышева (1966), Государственной премии СССР (1969), </a:t>
            </a:r>
            <a:r>
              <a:rPr lang="ru-RU" sz="2000" dirty="0" smtClean="0">
                <a:solidFill>
                  <a:srgbClr val="C00000"/>
                </a:solidFill>
              </a:rPr>
              <a:t>премии Санкт-Петербурга</a:t>
            </a:r>
            <a:r>
              <a:rPr lang="ru-RU" sz="2000" dirty="0">
                <a:solidFill>
                  <a:srgbClr val="C00000"/>
                </a:solidFill>
              </a:rPr>
              <a:t> в области физико-математических наук имени А. Ф. Иоффе и им. С. В. Ковалевской (1992);иностранный член немецкой академии </a:t>
            </a:r>
            <a:r>
              <a:rPr lang="ru-RU" sz="2000" dirty="0" err="1">
                <a:solidFill>
                  <a:srgbClr val="C00000"/>
                </a:solidFill>
              </a:rPr>
              <a:t>Dеutsсhе</a:t>
            </a:r>
            <a:r>
              <a:rPr lang="ru-RU" sz="2000" dirty="0">
                <a:solidFill>
                  <a:srgbClr val="C00000"/>
                </a:solidFill>
              </a:rPr>
              <a:t> </a:t>
            </a:r>
            <a:r>
              <a:rPr lang="ru-RU" sz="2000" dirty="0" err="1">
                <a:solidFill>
                  <a:srgbClr val="C00000"/>
                </a:solidFill>
              </a:rPr>
              <a:t>Асаdеmiе</a:t>
            </a:r>
            <a:r>
              <a:rPr lang="ru-RU" sz="2000" dirty="0">
                <a:solidFill>
                  <a:srgbClr val="C00000"/>
                </a:solidFill>
              </a:rPr>
              <a:t> </a:t>
            </a:r>
            <a:r>
              <a:rPr lang="ru-RU" sz="2000" dirty="0" err="1">
                <a:solidFill>
                  <a:srgbClr val="C00000"/>
                </a:solidFill>
              </a:rPr>
              <a:t>dеr</a:t>
            </a:r>
            <a:r>
              <a:rPr lang="ru-RU" sz="2000" dirty="0">
                <a:solidFill>
                  <a:srgbClr val="C00000"/>
                </a:solidFill>
              </a:rPr>
              <a:t> </a:t>
            </a:r>
            <a:r>
              <a:rPr lang="ru-RU" sz="2000" dirty="0" err="1">
                <a:solidFill>
                  <a:srgbClr val="C00000"/>
                </a:solidFill>
              </a:rPr>
              <a:t>Nаturfоrsсhеr</a:t>
            </a:r>
            <a:r>
              <a:rPr lang="ru-RU" sz="2000" dirty="0">
                <a:solidFill>
                  <a:srgbClr val="C00000"/>
                </a:solidFill>
              </a:rPr>
              <a:t> </a:t>
            </a:r>
            <a:r>
              <a:rPr lang="ru-RU" sz="2000" dirty="0" err="1">
                <a:solidFill>
                  <a:srgbClr val="C00000"/>
                </a:solidFill>
              </a:rPr>
              <a:t>Lеороldinа</a:t>
            </a:r>
            <a:r>
              <a:rPr lang="ru-RU" sz="2000" dirty="0">
                <a:solidFill>
                  <a:srgbClr val="C00000"/>
                </a:solidFill>
              </a:rPr>
              <a:t> и </a:t>
            </a:r>
            <a:r>
              <a:rPr lang="ru-RU" sz="2000" dirty="0" smtClean="0">
                <a:solidFill>
                  <a:srgbClr val="C00000"/>
                </a:solidFill>
              </a:rPr>
              <a:t>итальянской академии</a:t>
            </a:r>
            <a:r>
              <a:rPr lang="ru-RU" sz="2000" dirty="0">
                <a:solidFill>
                  <a:srgbClr val="C00000"/>
                </a:solidFill>
              </a:rPr>
              <a:t> </a:t>
            </a:r>
            <a:r>
              <a:rPr lang="ru-RU" sz="2000" dirty="0" err="1">
                <a:solidFill>
                  <a:srgbClr val="C00000"/>
                </a:solidFill>
              </a:rPr>
              <a:t>Асаdеmiа</a:t>
            </a:r>
            <a:r>
              <a:rPr lang="ru-RU" sz="2000" dirty="0">
                <a:solidFill>
                  <a:srgbClr val="C00000"/>
                </a:solidFill>
              </a:rPr>
              <a:t> </a:t>
            </a:r>
            <a:r>
              <a:rPr lang="ru-RU" sz="2000" dirty="0" err="1">
                <a:solidFill>
                  <a:srgbClr val="C00000"/>
                </a:solidFill>
              </a:rPr>
              <a:t>Nаziоnаlе</a:t>
            </a:r>
            <a:r>
              <a:rPr lang="ru-RU" sz="2000" dirty="0">
                <a:solidFill>
                  <a:srgbClr val="C00000"/>
                </a:solidFill>
              </a:rPr>
              <a:t> </a:t>
            </a:r>
            <a:r>
              <a:rPr lang="ru-RU" sz="2000" dirty="0" err="1">
                <a:solidFill>
                  <a:srgbClr val="C00000"/>
                </a:solidFill>
              </a:rPr>
              <a:t>dеi</a:t>
            </a:r>
            <a:r>
              <a:rPr lang="ru-RU" sz="2000" dirty="0">
                <a:solidFill>
                  <a:srgbClr val="C00000"/>
                </a:solidFill>
              </a:rPr>
              <a:t> </a:t>
            </a:r>
            <a:r>
              <a:rPr lang="ru-RU" sz="2000" dirty="0" err="1">
                <a:solidFill>
                  <a:srgbClr val="C00000"/>
                </a:solidFill>
              </a:rPr>
              <a:t>Linсеi</a:t>
            </a:r>
            <a:r>
              <a:rPr lang="ru-RU" sz="2000" dirty="0">
                <a:solidFill>
                  <a:srgbClr val="C00000"/>
                </a:solidFill>
              </a:rPr>
              <a:t>; с 1990 г. — президент Санкт-Петербургского </a:t>
            </a:r>
            <a:r>
              <a:rPr lang="ru-RU" sz="2000" dirty="0" smtClean="0">
                <a:solidFill>
                  <a:srgbClr val="C00000"/>
                </a:solidFill>
              </a:rPr>
              <a:t>математического общества</a:t>
            </a:r>
            <a:r>
              <a:rPr lang="ru-RU" sz="2000" dirty="0">
                <a:solidFill>
                  <a:srgbClr val="C00000"/>
                </a:solidFill>
              </a:rPr>
              <a:t>; награждена орденом Дружбы.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506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62066" y="3094676"/>
            <a:ext cx="7900916" cy="1325563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Спасибо за внимание !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031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70C0"/>
            </a:gs>
            <a:gs pos="51000">
              <a:schemeClr val="accent1">
                <a:lumMod val="45000"/>
                <a:lumOff val="55000"/>
              </a:schemeClr>
            </a:gs>
            <a:gs pos="68000">
              <a:schemeClr val="accent1">
                <a:lumMod val="45000"/>
                <a:lumOff val="55000"/>
              </a:schemeClr>
            </a:gs>
            <a:gs pos="94000">
              <a:srgbClr val="0070C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48217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000" dirty="0">
                <a:solidFill>
                  <a:srgbClr val="FF0000"/>
                </a:solidFill>
              </a:rPr>
              <a:t>Математика - это не только формулы и теоремы, а еще и те люди, которые ей занимаются, те люди, которые всю душу вкладывают в ее развитие. И никак нельзя, говоря о математике, не упомянуть о тех, кто ей посвятил всю жизнь и донес ее до нас.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Их имена нельзя забывать. Эти люди отдали свою жизнь науке. Ради нас, ради своих потомков … Так что наш долг - помнить их и продолжать их дело.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Особенно это касается женщин математиков.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364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Женщины-математики России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914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FFC000"/>
            </a:gs>
            <a:gs pos="51000">
              <a:schemeClr val="bg1">
                <a:lumMod val="85000"/>
              </a:schemeClr>
            </a:gs>
            <a:gs pos="68000">
              <a:schemeClr val="bg1">
                <a:lumMod val="75000"/>
              </a:schemeClr>
            </a:gs>
            <a:gs pos="94000">
              <a:schemeClr val="accent4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890666" y="238836"/>
            <a:ext cx="4619316" cy="75745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Софья Васильевна            Ковалевская (1850-1891)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09" y="859810"/>
            <a:ext cx="3766782" cy="5322626"/>
          </a:xfrm>
        </p:spPr>
      </p:pic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232011" y="1091821"/>
            <a:ext cx="7397087" cy="5663821"/>
          </a:xfrm>
        </p:spPr>
        <p:txBody>
          <a:bodyPr>
            <a:noAutofit/>
          </a:bodyPr>
          <a:lstStyle/>
          <a:p>
            <a:r>
              <a:rPr lang="ru-RU" sz="1500" dirty="0" smtClean="0">
                <a:solidFill>
                  <a:srgbClr val="C00000"/>
                </a:solidFill>
              </a:rPr>
              <a:t>     Софья </a:t>
            </a:r>
            <a:r>
              <a:rPr lang="ru-RU" sz="1500" dirty="0">
                <a:solidFill>
                  <a:srgbClr val="C00000"/>
                </a:solidFill>
              </a:rPr>
              <a:t>Васильевна Ковалевская (урожденная Корвин-Круковская) родилась 15 января 1850 года в Москве. Свои детские годы провела в поместье отца в </a:t>
            </a:r>
            <a:r>
              <a:rPr lang="ru-RU" sz="1500" dirty="0" err="1">
                <a:solidFill>
                  <a:srgbClr val="C00000"/>
                </a:solidFill>
              </a:rPr>
              <a:t>Полибино</a:t>
            </a:r>
            <a:r>
              <a:rPr lang="ru-RU" sz="1500" dirty="0" smtClean="0">
                <a:solidFill>
                  <a:srgbClr val="C00000"/>
                </a:solidFill>
              </a:rPr>
              <a:t>.</a:t>
            </a:r>
            <a:r>
              <a:rPr lang="ru-RU" sz="1500" dirty="0">
                <a:solidFill>
                  <a:srgbClr val="C00000"/>
                </a:solidFill>
              </a:rPr>
              <a:t/>
            </a:r>
            <a:br>
              <a:rPr lang="ru-RU" sz="1500" dirty="0">
                <a:solidFill>
                  <a:srgbClr val="C00000"/>
                </a:solidFill>
              </a:rPr>
            </a:br>
            <a:r>
              <a:rPr lang="ru-RU" sz="1500" dirty="0" smtClean="0">
                <a:solidFill>
                  <a:srgbClr val="C00000"/>
                </a:solidFill>
              </a:rPr>
              <a:t>     В </a:t>
            </a:r>
            <a:r>
              <a:rPr lang="ru-RU" sz="1500" dirty="0">
                <a:solidFill>
                  <a:srgbClr val="C00000"/>
                </a:solidFill>
              </a:rPr>
              <a:t>1866 году она ездила впервые за границу, а потом жила в Санкт-Петербурге, где брала уроки математического анализа у А. Н. </a:t>
            </a:r>
            <a:r>
              <a:rPr lang="ru-RU" sz="1500" dirty="0" err="1">
                <a:solidFill>
                  <a:srgbClr val="C00000"/>
                </a:solidFill>
              </a:rPr>
              <a:t>Страннолюбского</a:t>
            </a:r>
            <a:r>
              <a:rPr lang="ru-RU" sz="1500" dirty="0">
                <a:solidFill>
                  <a:srgbClr val="C00000"/>
                </a:solidFill>
              </a:rPr>
              <a:t>.</a:t>
            </a:r>
            <a:r>
              <a:rPr lang="ru-RU" sz="1500" dirty="0">
                <a:solidFill>
                  <a:srgbClr val="C00000"/>
                </a:solidFill>
              </a:rPr>
              <a:t/>
            </a:r>
            <a:br>
              <a:rPr lang="ru-RU" sz="1500" dirty="0">
                <a:solidFill>
                  <a:srgbClr val="C00000"/>
                </a:solidFill>
              </a:rPr>
            </a:br>
            <a:r>
              <a:rPr lang="ru-RU" sz="1500" dirty="0" smtClean="0">
                <a:solidFill>
                  <a:srgbClr val="C00000"/>
                </a:solidFill>
              </a:rPr>
              <a:t>     В </a:t>
            </a:r>
            <a:r>
              <a:rPr lang="ru-RU" sz="1500" dirty="0">
                <a:solidFill>
                  <a:srgbClr val="C00000"/>
                </a:solidFill>
              </a:rPr>
              <a:t>1868 году Софья Ковалевская вышла замуж за Владимира </a:t>
            </a:r>
            <a:r>
              <a:rPr lang="ru-RU" sz="1500" dirty="0" err="1">
                <a:solidFill>
                  <a:srgbClr val="C00000"/>
                </a:solidFill>
              </a:rPr>
              <a:t>Онуфриевича</a:t>
            </a:r>
            <a:r>
              <a:rPr lang="ru-RU" sz="1500" dirty="0">
                <a:solidFill>
                  <a:srgbClr val="C00000"/>
                </a:solidFill>
              </a:rPr>
              <a:t> Ковалевского и новобрачные отправились за границу.</a:t>
            </a:r>
            <a:r>
              <a:rPr lang="ru-RU" sz="1500" dirty="0">
                <a:solidFill>
                  <a:srgbClr val="C00000"/>
                </a:solidFill>
              </a:rPr>
              <a:t/>
            </a:r>
            <a:br>
              <a:rPr lang="ru-RU" sz="1500" dirty="0">
                <a:solidFill>
                  <a:srgbClr val="C00000"/>
                </a:solidFill>
              </a:rPr>
            </a:br>
            <a:r>
              <a:rPr lang="ru-RU" sz="1500" dirty="0" smtClean="0">
                <a:solidFill>
                  <a:srgbClr val="C00000"/>
                </a:solidFill>
              </a:rPr>
              <a:t>     В </a:t>
            </a:r>
            <a:r>
              <a:rPr lang="ru-RU" sz="1500" dirty="0">
                <a:solidFill>
                  <a:srgbClr val="C00000"/>
                </a:solidFill>
              </a:rPr>
              <a:t>1869 году училась в </a:t>
            </a:r>
            <a:r>
              <a:rPr lang="ru-RU" sz="1500" dirty="0" err="1">
                <a:solidFill>
                  <a:srgbClr val="C00000"/>
                </a:solidFill>
              </a:rPr>
              <a:t>Гейдельбергском</a:t>
            </a:r>
            <a:r>
              <a:rPr lang="ru-RU" sz="1500" dirty="0">
                <a:solidFill>
                  <a:srgbClr val="C00000"/>
                </a:solidFill>
              </a:rPr>
              <a:t> университете у </a:t>
            </a:r>
            <a:r>
              <a:rPr lang="ru-RU" sz="1500" dirty="0" err="1">
                <a:solidFill>
                  <a:srgbClr val="C00000"/>
                </a:solidFill>
              </a:rPr>
              <a:t>Кенигсбергера</a:t>
            </a:r>
            <a:r>
              <a:rPr lang="ru-RU" sz="1500" dirty="0">
                <a:solidFill>
                  <a:srgbClr val="C00000"/>
                </a:solidFill>
              </a:rPr>
              <a:t>, а с 1870 по 1874 годы в Берлинском университете у К. Т. В. Вейерштрасса. Хотя по правилам университета, как женщина, слушать лекций она не могла, но Вейерштрасс, заинтересованный ее математическими дарованиями, руководил ее занятиями</a:t>
            </a:r>
            <a:r>
              <a:rPr lang="ru-RU" sz="1500" dirty="0" smtClean="0">
                <a:solidFill>
                  <a:srgbClr val="C00000"/>
                </a:solidFill>
              </a:rPr>
              <a:t>.</a:t>
            </a:r>
            <a:r>
              <a:rPr lang="ru-RU" sz="1500" dirty="0">
                <a:solidFill>
                  <a:srgbClr val="C00000"/>
                </a:solidFill>
              </a:rPr>
              <a:t/>
            </a:r>
            <a:br>
              <a:rPr lang="ru-RU" sz="1500" dirty="0">
                <a:solidFill>
                  <a:srgbClr val="C00000"/>
                </a:solidFill>
              </a:rPr>
            </a:br>
            <a:r>
              <a:rPr lang="ru-RU" sz="1500" dirty="0" smtClean="0">
                <a:solidFill>
                  <a:srgbClr val="C00000"/>
                </a:solidFill>
              </a:rPr>
              <a:t>     В </a:t>
            </a:r>
            <a:r>
              <a:rPr lang="ru-RU" sz="1500" dirty="0">
                <a:solidFill>
                  <a:srgbClr val="C00000"/>
                </a:solidFill>
              </a:rPr>
              <a:t>1874 году Геттингенский университет по защите диссертации признал Софью Ковалевскую доктором философии. В 1879 году она сделала сообщение на VI съезде естествоиспытателей в Санкт-Петербурге. В 1881 году была избрана в члены Московского математического общества (приват-доцент).</a:t>
            </a:r>
            <a:r>
              <a:rPr lang="ru-RU" sz="1500" dirty="0">
                <a:solidFill>
                  <a:srgbClr val="C00000"/>
                </a:solidFill>
              </a:rPr>
              <a:t/>
            </a:r>
            <a:br>
              <a:rPr lang="ru-RU" sz="1500" dirty="0">
                <a:solidFill>
                  <a:srgbClr val="C00000"/>
                </a:solidFill>
              </a:rPr>
            </a:br>
            <a:r>
              <a:rPr lang="ru-RU" sz="1500" dirty="0" smtClean="0">
                <a:solidFill>
                  <a:srgbClr val="C00000"/>
                </a:solidFill>
              </a:rPr>
              <a:t>     После </a:t>
            </a:r>
            <a:r>
              <a:rPr lang="ru-RU" sz="1500" dirty="0">
                <a:solidFill>
                  <a:srgbClr val="C00000"/>
                </a:solidFill>
              </a:rPr>
              <a:t>смерти мужа в 1883 году переселилась с дочерью в Стокгольм, изменив имя на Соня </a:t>
            </a:r>
            <a:r>
              <a:rPr lang="ru-RU" sz="1500" dirty="0" err="1">
                <a:solidFill>
                  <a:srgbClr val="C00000"/>
                </a:solidFill>
              </a:rPr>
              <a:t>Ковалевски</a:t>
            </a:r>
            <a:r>
              <a:rPr lang="ru-RU" sz="1500" dirty="0">
                <a:solidFill>
                  <a:srgbClr val="C00000"/>
                </a:solidFill>
              </a:rPr>
              <a:t>, и стала профессором кафедры математики в Стокгольмском университете с обязательством читать лекции первый год по-немецки, а со второго – по-шведски.</a:t>
            </a:r>
            <a:r>
              <a:rPr lang="ru-RU" sz="1500" dirty="0">
                <a:solidFill>
                  <a:srgbClr val="C00000"/>
                </a:solidFill>
              </a:rPr>
              <a:t/>
            </a:r>
            <a:br>
              <a:rPr lang="ru-RU" sz="1500" dirty="0">
                <a:solidFill>
                  <a:srgbClr val="C00000"/>
                </a:solidFill>
              </a:rPr>
            </a:br>
            <a:r>
              <a:rPr lang="ru-RU" sz="1500" dirty="0" smtClean="0">
                <a:solidFill>
                  <a:srgbClr val="C00000"/>
                </a:solidFill>
              </a:rPr>
              <a:t>     В </a:t>
            </a:r>
            <a:r>
              <a:rPr lang="ru-RU" sz="1500" dirty="0">
                <a:solidFill>
                  <a:srgbClr val="C00000"/>
                </a:solidFill>
              </a:rPr>
              <a:t>1888 году Софья Ковалевская стала лауреатом премии Парижской академии наук за открытие третьего классического случая разрешимости задачи о вращении твердого тела вокруг неподвижной точки. Вторая работа на ту же тему в 1889 году была отмечена премией Шведской академии наук, и Софья Ковалевская была избрана членом-корреспондентом на физико-математическом отделении Российской академии наук.</a:t>
            </a:r>
            <a:r>
              <a:rPr lang="ru-RU" sz="1500" dirty="0">
                <a:solidFill>
                  <a:srgbClr val="C00000"/>
                </a:solidFill>
              </a:rPr>
              <a:t/>
            </a:r>
            <a:br>
              <a:rPr lang="ru-RU" sz="1500" dirty="0">
                <a:solidFill>
                  <a:srgbClr val="C00000"/>
                </a:solidFill>
              </a:rPr>
            </a:br>
            <a:r>
              <a:rPr lang="ru-RU" sz="1500" dirty="0" smtClean="0">
                <a:solidFill>
                  <a:srgbClr val="C00000"/>
                </a:solidFill>
              </a:rPr>
              <a:t>     29 </a:t>
            </a:r>
            <a:r>
              <a:rPr lang="ru-RU" sz="1500" dirty="0">
                <a:solidFill>
                  <a:srgbClr val="C00000"/>
                </a:solidFill>
              </a:rPr>
              <a:t>января 1891 года Софья Васильевна Ковалевская в возрасте 41 года скончалась в Стокгольме от воспаления легких, по другим данным – от паралича сердца. </a:t>
            </a:r>
            <a:endParaRPr lang="ru-RU" sz="15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975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B050"/>
            </a:gs>
            <a:gs pos="51000">
              <a:schemeClr val="bg1">
                <a:lumMod val="85000"/>
              </a:schemeClr>
            </a:gs>
            <a:gs pos="68000">
              <a:schemeClr val="bg1">
                <a:lumMod val="75000"/>
              </a:schemeClr>
            </a:gs>
            <a:gs pos="94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75430" y="324182"/>
            <a:ext cx="8237561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Литвинова Елизавета Федоровна</a:t>
            </a: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73205" y="1419367"/>
            <a:ext cx="11245755" cy="5090615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1845—1919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) — русский математик-педагог. Род. в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Тульской губернии.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Математическое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образование получила в Петербурге под руководством 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А. Н. </a:t>
            </a:r>
            <a:r>
              <a:rPr lang="ru-RU" i="1" dirty="0" err="1">
                <a:solidFill>
                  <a:schemeClr val="accent3">
                    <a:lumMod val="50000"/>
                  </a:schemeClr>
                </a:solidFill>
              </a:rPr>
              <a:t>Страннолюбского</a:t>
            </a:r>
            <a:r>
              <a:rPr lang="ru-RU" i="1" dirty="0">
                <a:solidFill>
                  <a:schemeClr val="accent3">
                    <a:lumMod val="50000"/>
                  </a:schemeClr>
                </a:solidFill>
              </a:rPr>
              <a:t>. 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Училась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Цюрихском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университете.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В 1878 защитила диссертацию по теории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функций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при Бернском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университете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и получила диплом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доктора математики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, философии и минералогии. В том же году вернулась в 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Пе-тербург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, где преподавала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арифметику в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младших классах одной из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петербургских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гимназий. Только в 1887 ей разрешили преподавать математику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 старших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классах гимназии без штатной должности.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Литвинова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— талантливый педагог, популяризатор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математических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знаний и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литератор. Написала более 70 ст. по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различным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 вопросам педагогики, 10 биографических очерков, 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множество рецензий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15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FF0000"/>
            </a:gs>
            <a:gs pos="51000">
              <a:schemeClr val="bg1">
                <a:lumMod val="85000"/>
              </a:schemeClr>
            </a:gs>
            <a:gs pos="68000">
              <a:schemeClr val="bg1">
                <a:lumMod val="75000"/>
              </a:schemeClr>
            </a:gs>
            <a:gs pos="94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79426" y="68239"/>
            <a:ext cx="5322627" cy="900753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Бари Нина Карловна</a:t>
            </a:r>
            <a:endParaRPr lang="ru-RU" sz="4400" dirty="0">
              <a:solidFill>
                <a:srgbClr val="FFFF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053" y="1310411"/>
            <a:ext cx="3043450" cy="421715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784" y="1310411"/>
            <a:ext cx="7014951" cy="48999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Родилась в</a:t>
            </a:r>
            <a:r>
              <a:rPr lang="ru-RU" sz="2400" dirty="0">
                <a:solidFill>
                  <a:srgbClr val="002060"/>
                </a:solidFill>
              </a:rPr>
              <a:t> 1901, </a:t>
            </a:r>
            <a:r>
              <a:rPr lang="ru-RU" sz="2400" dirty="0" smtClean="0">
                <a:solidFill>
                  <a:srgbClr val="002060"/>
                </a:solidFill>
              </a:rPr>
              <a:t>умерла в</a:t>
            </a:r>
            <a:r>
              <a:rPr lang="ru-RU" sz="2400" dirty="0">
                <a:solidFill>
                  <a:srgbClr val="002060"/>
                </a:solidFill>
              </a:rPr>
              <a:t> 1961. Математик, специалист в области теории </a:t>
            </a:r>
            <a:r>
              <a:rPr lang="ru-RU" sz="2400" dirty="0" smtClean="0">
                <a:solidFill>
                  <a:srgbClr val="002060"/>
                </a:solidFill>
              </a:rPr>
              <a:t>    функций</a:t>
            </a:r>
            <a:r>
              <a:rPr lang="ru-RU" sz="2400" dirty="0">
                <a:solidFill>
                  <a:srgbClr val="002060"/>
                </a:solidFill>
              </a:rPr>
              <a:t>, в т. ч. теории </a:t>
            </a:r>
            <a:r>
              <a:rPr lang="ru-RU" sz="2400" dirty="0" smtClean="0">
                <a:solidFill>
                  <a:srgbClr val="002060"/>
                </a:solidFill>
              </a:rPr>
              <a:t>рядов</a:t>
            </a:r>
            <a:r>
              <a:rPr lang="ru-RU" sz="2400" dirty="0">
                <a:solidFill>
                  <a:srgbClr val="002060"/>
                </a:solidFill>
              </a:rPr>
              <a:t>. Доктор физико-математических наук, профессор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 Окончила </a:t>
            </a:r>
            <a:r>
              <a:rPr lang="ru-RU" sz="2400" dirty="0" smtClean="0">
                <a:solidFill>
                  <a:srgbClr val="002060"/>
                </a:solidFill>
              </a:rPr>
              <a:t>Московский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университет(1921</a:t>
            </a:r>
            <a:r>
              <a:rPr lang="ru-RU" sz="2400" dirty="0">
                <a:solidFill>
                  <a:srgbClr val="002060"/>
                </a:solidFill>
              </a:rPr>
              <a:t>). С 1926 </a:t>
            </a:r>
            <a:r>
              <a:rPr lang="ru-RU" sz="2400" dirty="0" smtClean="0">
                <a:solidFill>
                  <a:srgbClr val="002060"/>
                </a:solidFill>
              </a:rPr>
              <a:t>    работает</a:t>
            </a:r>
            <a:r>
              <a:rPr lang="ru-RU" sz="2400" dirty="0">
                <a:solidFill>
                  <a:srgbClr val="002060"/>
                </a:solidFill>
              </a:rPr>
              <a:t> там же (с 1934 </a:t>
            </a:r>
            <a:r>
              <a:rPr lang="ru-RU" sz="2400" dirty="0" smtClean="0">
                <a:solidFill>
                  <a:srgbClr val="002060"/>
                </a:solidFill>
              </a:rPr>
              <a:t>профессор</a:t>
            </a:r>
            <a:r>
              <a:rPr lang="ru-RU" sz="2400" dirty="0">
                <a:solidFill>
                  <a:srgbClr val="002060"/>
                </a:solidFill>
              </a:rPr>
              <a:t>). </a:t>
            </a:r>
            <a:r>
              <a:rPr lang="ru-RU" sz="2400" dirty="0" smtClean="0">
                <a:solidFill>
                  <a:srgbClr val="002060"/>
                </a:solidFill>
              </a:rPr>
              <a:t>Основные</a:t>
            </a:r>
            <a:r>
              <a:rPr lang="ru-RU" sz="2400" dirty="0">
                <a:solidFill>
                  <a:srgbClr val="002060"/>
                </a:solidFill>
              </a:rPr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         работы</a:t>
            </a:r>
            <a:r>
              <a:rPr lang="ru-RU" sz="2400" dirty="0">
                <a:solidFill>
                  <a:srgbClr val="002060"/>
                </a:solidFill>
              </a:rPr>
              <a:t> относятся к теории </a:t>
            </a:r>
            <a:r>
              <a:rPr lang="ru-RU" sz="2400" dirty="0" smtClean="0">
                <a:solidFill>
                  <a:srgbClr val="002060"/>
                </a:solidFill>
              </a:rPr>
              <a:t>функций действительного</a:t>
            </a:r>
            <a:r>
              <a:rPr lang="ru-RU" sz="2400" dirty="0">
                <a:solidFill>
                  <a:srgbClr val="002060"/>
                </a:solidFill>
              </a:rPr>
              <a:t> переменного. Ей принадлежит ряд глубоких исследований, относящихся к вопросу </a:t>
            </a:r>
            <a:r>
              <a:rPr lang="ru-RU" sz="2400" dirty="0" smtClean="0">
                <a:solidFill>
                  <a:srgbClr val="002060"/>
                </a:solidFill>
              </a:rPr>
              <a:t> об    однозначности</a:t>
            </a:r>
            <a:r>
              <a:rPr lang="ru-RU" sz="2400" dirty="0">
                <a:solidFill>
                  <a:srgbClr val="002060"/>
                </a:solidFill>
              </a:rPr>
              <a:t> определения коэффициентов </a:t>
            </a:r>
            <a:r>
              <a:rPr lang="ru-RU" sz="2400" dirty="0" smtClean="0">
                <a:solidFill>
                  <a:srgbClr val="002060"/>
                </a:solidFill>
              </a:rPr>
              <a:t>             тригонометрического</a:t>
            </a:r>
            <a:r>
              <a:rPr lang="ru-RU" sz="2400" dirty="0">
                <a:solidFill>
                  <a:srgbClr val="002060"/>
                </a:solidFill>
              </a:rPr>
              <a:t> ряда по изображаемой им </a:t>
            </a:r>
            <a:r>
              <a:rPr lang="ru-RU" sz="2400" dirty="0" smtClean="0">
                <a:solidFill>
                  <a:srgbClr val="002060"/>
                </a:solidFill>
              </a:rPr>
              <a:t>    функции</a:t>
            </a:r>
            <a:r>
              <a:rPr lang="ru-RU" sz="2400" dirty="0">
                <a:solidFill>
                  <a:srgbClr val="002060"/>
                </a:solidFill>
              </a:rPr>
              <a:t>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00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chemeClr val="accent2">
                <a:lumMod val="75000"/>
              </a:schemeClr>
            </a:gs>
            <a:gs pos="51000">
              <a:schemeClr val="accent4">
                <a:lumMod val="40000"/>
                <a:lumOff val="60000"/>
              </a:schemeClr>
            </a:gs>
            <a:gs pos="68000">
              <a:schemeClr val="bg1">
                <a:lumMod val="75000"/>
              </a:schemeClr>
            </a:gs>
            <a:gs pos="94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8425" y="272955"/>
            <a:ext cx="4872251" cy="1402307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Келдыш Людмила Всеволодовна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237" y="1132764"/>
            <a:ext cx="3398291" cy="438093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7797" y="2002809"/>
            <a:ext cx="6537278" cy="3811588"/>
          </a:xfrm>
        </p:spPr>
        <p:txBody>
          <a:bodyPr>
            <a:normAutofit/>
          </a:bodyPr>
          <a:lstStyle/>
          <a:p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B050"/>
                </a:solidFill>
              </a:rPr>
              <a:t>Родилась в </a:t>
            </a:r>
            <a:r>
              <a:rPr lang="ru-RU" sz="2400" dirty="0">
                <a:solidFill>
                  <a:srgbClr val="00B050"/>
                </a:solidFill>
              </a:rPr>
              <a:t> </a:t>
            </a:r>
            <a:r>
              <a:rPr lang="ru-RU" sz="2400" dirty="0" smtClean="0">
                <a:solidFill>
                  <a:srgbClr val="00B050"/>
                </a:solidFill>
              </a:rPr>
              <a:t>1904 г.—</a:t>
            </a:r>
            <a:r>
              <a:rPr lang="ru-RU" sz="2400" dirty="0">
                <a:solidFill>
                  <a:srgbClr val="00B050"/>
                </a:solidFill>
              </a:rPr>
              <a:t> </a:t>
            </a:r>
            <a:r>
              <a:rPr lang="ru-RU" sz="2400" dirty="0" smtClean="0">
                <a:solidFill>
                  <a:srgbClr val="00B050"/>
                </a:solidFill>
              </a:rPr>
              <a:t>советский</a:t>
            </a:r>
            <a:r>
              <a:rPr lang="ru-RU" sz="2400" dirty="0">
                <a:solidFill>
                  <a:srgbClr val="00B050"/>
                </a:solidFill>
              </a:rPr>
              <a:t> математик. Доктор </a:t>
            </a:r>
            <a:r>
              <a:rPr lang="ru-RU" sz="2400" dirty="0" smtClean="0">
                <a:solidFill>
                  <a:srgbClr val="00B050"/>
                </a:solidFill>
              </a:rPr>
              <a:t>физико-математических</a:t>
            </a:r>
            <a:r>
              <a:rPr lang="ru-RU" sz="2400" dirty="0">
                <a:solidFill>
                  <a:srgbClr val="00B050"/>
                </a:solidFill>
              </a:rPr>
              <a:t> наук (1941). В 1925 </a:t>
            </a:r>
            <a:r>
              <a:rPr lang="ru-RU" sz="2400" dirty="0" smtClean="0">
                <a:solidFill>
                  <a:srgbClr val="00B050"/>
                </a:solidFill>
              </a:rPr>
              <a:t>окончила Московский</a:t>
            </a:r>
            <a:r>
              <a:rPr lang="ru-RU" sz="2400" dirty="0">
                <a:solidFill>
                  <a:srgbClr val="00B050"/>
                </a:solidFill>
              </a:rPr>
              <a:t>  </a:t>
            </a:r>
            <a:r>
              <a:rPr lang="ru-RU" sz="2400" dirty="0" smtClean="0">
                <a:solidFill>
                  <a:srgbClr val="00B050"/>
                </a:solidFill>
              </a:rPr>
              <a:t>университет</a:t>
            </a:r>
            <a:r>
              <a:rPr lang="ru-RU" sz="2400" dirty="0">
                <a:solidFill>
                  <a:srgbClr val="00B050"/>
                </a:solidFill>
              </a:rPr>
              <a:t>. В 1930—34 работала в </a:t>
            </a:r>
            <a:r>
              <a:rPr lang="ru-RU" sz="2400" dirty="0" smtClean="0">
                <a:solidFill>
                  <a:srgbClr val="00B050"/>
                </a:solidFill>
              </a:rPr>
              <a:t>Московском</a:t>
            </a:r>
            <a:r>
              <a:rPr lang="ru-RU" sz="2400" dirty="0">
                <a:solidFill>
                  <a:srgbClr val="00B050"/>
                </a:solidFill>
              </a:rPr>
              <a:t> авиационном </a:t>
            </a:r>
            <a:r>
              <a:rPr lang="ru-RU" sz="2400" dirty="0" smtClean="0">
                <a:solidFill>
                  <a:srgbClr val="00B050"/>
                </a:solidFill>
              </a:rPr>
              <a:t>             институте</a:t>
            </a:r>
            <a:r>
              <a:rPr lang="ru-RU" sz="2400" dirty="0">
                <a:solidFill>
                  <a:srgbClr val="00B050"/>
                </a:solidFill>
              </a:rPr>
              <a:t>. </a:t>
            </a:r>
            <a:r>
              <a:rPr lang="ru-RU" sz="2400" dirty="0" smtClean="0">
                <a:solidFill>
                  <a:srgbClr val="00B050"/>
                </a:solidFill>
              </a:rPr>
              <a:t>С</a:t>
            </a:r>
            <a:r>
              <a:rPr lang="ru-RU" sz="2400" dirty="0">
                <a:solidFill>
                  <a:srgbClr val="00B050"/>
                </a:solidFill>
              </a:rPr>
              <a:t> </a:t>
            </a:r>
            <a:r>
              <a:rPr lang="ru-RU" sz="2400" dirty="0" smtClean="0">
                <a:solidFill>
                  <a:srgbClr val="00B050"/>
                </a:solidFill>
              </a:rPr>
              <a:t>1934 работает</a:t>
            </a:r>
            <a:r>
              <a:rPr lang="ru-RU" sz="2400" dirty="0">
                <a:solidFill>
                  <a:srgbClr val="00B050"/>
                </a:solidFill>
              </a:rPr>
              <a:t> в </a:t>
            </a:r>
            <a:r>
              <a:rPr lang="ru-RU" sz="2400" dirty="0" smtClean="0">
                <a:solidFill>
                  <a:srgbClr val="00B050"/>
                </a:solidFill>
              </a:rPr>
              <a:t>Математическом</a:t>
            </a:r>
            <a:r>
              <a:rPr lang="ru-RU" sz="2400" dirty="0">
                <a:solidFill>
                  <a:srgbClr val="00B050"/>
                </a:solidFill>
              </a:rPr>
              <a:t> </a:t>
            </a:r>
            <a:r>
              <a:rPr lang="ru-RU" sz="2400" dirty="0" smtClean="0">
                <a:solidFill>
                  <a:srgbClr val="00B050"/>
                </a:solidFill>
              </a:rPr>
              <a:t>институте</a:t>
            </a:r>
            <a:r>
              <a:rPr lang="ru-RU" sz="2400" dirty="0">
                <a:solidFill>
                  <a:srgbClr val="00B050"/>
                </a:solidFill>
              </a:rPr>
              <a:t> АН СССР. Крупный специалист в области теории функций </a:t>
            </a:r>
            <a:r>
              <a:rPr lang="ru-RU" sz="2400" dirty="0" smtClean="0">
                <a:solidFill>
                  <a:srgbClr val="00B050"/>
                </a:solidFill>
              </a:rPr>
              <a:t>действительного переменного</a:t>
            </a:r>
            <a:r>
              <a:rPr lang="ru-RU" sz="2400" dirty="0">
                <a:solidFill>
                  <a:srgbClr val="00B050"/>
                </a:solidFill>
              </a:rPr>
              <a:t> и </a:t>
            </a:r>
            <a:r>
              <a:rPr lang="ru-RU" sz="2400" dirty="0" smtClean="0">
                <a:solidFill>
                  <a:srgbClr val="00B050"/>
                </a:solidFill>
              </a:rPr>
              <a:t>теоретико-множественного</a:t>
            </a:r>
            <a:r>
              <a:rPr lang="ru-RU" sz="2400" dirty="0">
                <a:solidFill>
                  <a:srgbClr val="00B050"/>
                </a:solidFill>
              </a:rPr>
              <a:t> топологии.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280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B050"/>
            </a:gs>
            <a:gs pos="51000">
              <a:schemeClr val="accent4">
                <a:lumMod val="40000"/>
                <a:lumOff val="60000"/>
              </a:schemeClr>
            </a:gs>
            <a:gs pos="68000">
              <a:schemeClr val="bg1">
                <a:lumMod val="75000"/>
              </a:schemeClr>
            </a:gs>
            <a:gs pos="94000">
              <a:schemeClr val="accent4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4334" y="452082"/>
            <a:ext cx="4107976" cy="136136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Яновская Софья Александровна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657" y="1132764"/>
            <a:ext cx="3248167" cy="44901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4842" y="2057399"/>
            <a:ext cx="6933062" cy="4630003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</a:rPr>
              <a:t>Родилась</a:t>
            </a:r>
            <a:r>
              <a:rPr lang="ru-RU" sz="1800" dirty="0">
                <a:solidFill>
                  <a:srgbClr val="7030A0"/>
                </a:solidFill>
              </a:rPr>
              <a:t> в Пружанах (ныне Брестская обл</a:t>
            </a:r>
            <a:r>
              <a:rPr lang="ru-RU" sz="1800" dirty="0" smtClean="0">
                <a:solidFill>
                  <a:srgbClr val="7030A0"/>
                </a:solidFill>
              </a:rPr>
              <a:t>.) в 1966 г. —</a:t>
            </a:r>
            <a:r>
              <a:rPr lang="ru-RU" sz="1800" dirty="0">
                <a:solidFill>
                  <a:srgbClr val="7030A0"/>
                </a:solidFill>
              </a:rPr>
              <a:t> советский математик</a:t>
            </a:r>
            <a:r>
              <a:rPr lang="ru-RU" sz="1800" dirty="0" smtClean="0">
                <a:solidFill>
                  <a:srgbClr val="7030A0"/>
                </a:solidFill>
              </a:rPr>
              <a:t>.</a:t>
            </a:r>
            <a:r>
              <a:rPr lang="ru-RU" sz="1800" dirty="0">
                <a:solidFill>
                  <a:srgbClr val="7030A0"/>
                </a:solidFill>
              </a:rPr>
              <a:t> В 1919—20 вела политработу в Красной Армии. В </a:t>
            </a:r>
            <a:r>
              <a:rPr lang="ru-RU" sz="1800" dirty="0" smtClean="0">
                <a:solidFill>
                  <a:srgbClr val="7030A0"/>
                </a:solidFill>
              </a:rPr>
              <a:t>1920—23 работала</a:t>
            </a:r>
            <a:r>
              <a:rPr lang="ru-RU" sz="1800" dirty="0">
                <a:solidFill>
                  <a:srgbClr val="7030A0"/>
                </a:solidFill>
              </a:rPr>
              <a:t> в Одесском </a:t>
            </a:r>
            <a:r>
              <a:rPr lang="ru-RU" sz="1800" dirty="0" err="1">
                <a:solidFill>
                  <a:srgbClr val="7030A0"/>
                </a:solidFill>
              </a:rPr>
              <a:t>губкоме</a:t>
            </a:r>
            <a:r>
              <a:rPr lang="ru-RU" sz="1800" dirty="0">
                <a:solidFill>
                  <a:srgbClr val="7030A0"/>
                </a:solidFill>
              </a:rPr>
              <a:t> партии. Окончила </a:t>
            </a:r>
            <a:r>
              <a:rPr lang="ru-RU" sz="1800" dirty="0" smtClean="0">
                <a:solidFill>
                  <a:srgbClr val="7030A0"/>
                </a:solidFill>
              </a:rPr>
              <a:t>Институт</a:t>
            </a:r>
            <a:r>
              <a:rPr lang="ru-RU" sz="1800" dirty="0">
                <a:solidFill>
                  <a:srgbClr val="7030A0"/>
                </a:solidFill>
              </a:rPr>
              <a:t> красной </a:t>
            </a:r>
            <a:r>
              <a:rPr lang="ru-RU" sz="1800" dirty="0" smtClean="0">
                <a:solidFill>
                  <a:srgbClr val="7030A0"/>
                </a:solidFill>
              </a:rPr>
              <a:t>  профессуры</a:t>
            </a:r>
            <a:r>
              <a:rPr lang="ru-RU" sz="1800" dirty="0">
                <a:solidFill>
                  <a:srgbClr val="7030A0"/>
                </a:solidFill>
              </a:rPr>
              <a:t> (1929). </a:t>
            </a:r>
            <a:r>
              <a:rPr lang="ru-RU" sz="1800" dirty="0" smtClean="0">
                <a:solidFill>
                  <a:srgbClr val="7030A0"/>
                </a:solidFill>
              </a:rPr>
              <a:t>Профессор </a:t>
            </a:r>
            <a:r>
              <a:rPr lang="ru-RU" sz="1800" dirty="0">
                <a:solidFill>
                  <a:srgbClr val="7030A0"/>
                </a:solidFill>
              </a:rPr>
              <a:t>(1931), </a:t>
            </a:r>
            <a:r>
              <a:rPr lang="ru-RU" sz="1800" dirty="0" smtClean="0">
                <a:solidFill>
                  <a:srgbClr val="7030A0"/>
                </a:solidFill>
              </a:rPr>
              <a:t>доктор</a:t>
            </a:r>
            <a:r>
              <a:rPr lang="ru-RU" sz="1800" dirty="0">
                <a:solidFill>
                  <a:srgbClr val="7030A0"/>
                </a:solidFill>
              </a:rPr>
              <a:t> </a:t>
            </a:r>
            <a:r>
              <a:rPr lang="ru-RU" sz="1800" dirty="0" smtClean="0">
                <a:solidFill>
                  <a:srgbClr val="7030A0"/>
                </a:solidFill>
              </a:rPr>
              <a:t>физико-математических</a:t>
            </a:r>
            <a:r>
              <a:rPr lang="ru-RU" sz="1800" dirty="0">
                <a:solidFill>
                  <a:srgbClr val="7030A0"/>
                </a:solidFill>
              </a:rPr>
              <a:t> наук (1935). С 1921 работала в </a:t>
            </a:r>
            <a:r>
              <a:rPr lang="ru-RU" sz="1800" dirty="0" smtClean="0">
                <a:solidFill>
                  <a:srgbClr val="7030A0"/>
                </a:solidFill>
              </a:rPr>
              <a:t>Московском</a:t>
            </a:r>
            <a:r>
              <a:rPr lang="ru-RU" sz="1800" dirty="0">
                <a:solidFill>
                  <a:srgbClr val="7030A0"/>
                </a:solidFill>
              </a:rPr>
              <a:t> </a:t>
            </a:r>
            <a:r>
              <a:rPr lang="ru-RU" sz="1800" dirty="0" err="1" smtClean="0">
                <a:solidFill>
                  <a:srgbClr val="7030A0"/>
                </a:solidFill>
              </a:rPr>
              <a:t>универ-ситете</a:t>
            </a:r>
            <a:r>
              <a:rPr lang="ru-RU" sz="1800" dirty="0">
                <a:solidFill>
                  <a:srgbClr val="7030A0"/>
                </a:solidFill>
              </a:rPr>
              <a:t>. Труды по основаниям математики, </a:t>
            </a:r>
            <a:r>
              <a:rPr lang="ru-RU" sz="1800" dirty="0" smtClean="0">
                <a:solidFill>
                  <a:srgbClr val="7030A0"/>
                </a:solidFill>
              </a:rPr>
              <a:t>математической</a:t>
            </a:r>
            <a:r>
              <a:rPr lang="ru-RU" sz="1800" dirty="0">
                <a:solidFill>
                  <a:srgbClr val="7030A0"/>
                </a:solidFill>
              </a:rPr>
              <a:t> логике</a:t>
            </a:r>
            <a:r>
              <a:rPr lang="ru-RU" sz="1800" dirty="0" smtClean="0">
                <a:solidFill>
                  <a:srgbClr val="7030A0"/>
                </a:solidFill>
              </a:rPr>
              <a:t>, философии</a:t>
            </a:r>
            <a:r>
              <a:rPr lang="ru-RU" sz="1800" dirty="0">
                <a:solidFill>
                  <a:srgbClr val="7030A0"/>
                </a:solidFill>
              </a:rPr>
              <a:t> и истории математики. В </a:t>
            </a:r>
            <a:r>
              <a:rPr lang="ru-RU" sz="1800" dirty="0" smtClean="0">
                <a:solidFill>
                  <a:srgbClr val="7030A0"/>
                </a:solidFill>
              </a:rPr>
              <a:t>30-х годах</a:t>
            </a:r>
            <a:r>
              <a:rPr lang="ru-RU" sz="1800" dirty="0">
                <a:solidFill>
                  <a:srgbClr val="7030A0"/>
                </a:solidFill>
              </a:rPr>
              <a:t> организовала семинар по истории математики (действует </a:t>
            </a:r>
            <a:r>
              <a:rPr lang="ru-RU" sz="1800" dirty="0" smtClean="0">
                <a:solidFill>
                  <a:srgbClr val="7030A0"/>
                </a:solidFill>
              </a:rPr>
              <a:t>до сих</a:t>
            </a:r>
            <a:r>
              <a:rPr lang="ru-RU" sz="1800" dirty="0">
                <a:solidFill>
                  <a:srgbClr val="7030A0"/>
                </a:solidFill>
              </a:rPr>
              <a:t> пор). Создала коллектив, </a:t>
            </a:r>
            <a:r>
              <a:rPr lang="ru-RU" sz="1800" dirty="0" smtClean="0">
                <a:solidFill>
                  <a:srgbClr val="7030A0"/>
                </a:solidFill>
              </a:rPr>
              <a:t>который</a:t>
            </a:r>
            <a:r>
              <a:rPr lang="ru-RU" sz="1800" dirty="0">
                <a:solidFill>
                  <a:srgbClr val="7030A0"/>
                </a:solidFill>
              </a:rPr>
              <a:t> стал изучать </a:t>
            </a:r>
            <a:r>
              <a:rPr lang="ru-RU" sz="1800" dirty="0" smtClean="0">
                <a:solidFill>
                  <a:srgbClr val="7030A0"/>
                </a:solidFill>
              </a:rPr>
              <a:t>математические рукописи</a:t>
            </a:r>
            <a:r>
              <a:rPr lang="ru-RU" sz="1800" dirty="0">
                <a:solidFill>
                  <a:srgbClr val="7030A0"/>
                </a:solidFill>
              </a:rPr>
              <a:t> К. Маркса; </a:t>
            </a:r>
            <a:r>
              <a:rPr lang="ru-RU" sz="1800" dirty="0" smtClean="0">
                <a:solidFill>
                  <a:srgbClr val="7030A0"/>
                </a:solidFill>
              </a:rPr>
              <a:t>опубликовала</a:t>
            </a:r>
            <a:r>
              <a:rPr lang="ru-RU" sz="1800" dirty="0">
                <a:solidFill>
                  <a:srgbClr val="7030A0"/>
                </a:solidFill>
              </a:rPr>
              <a:t> часть этих рукописей </a:t>
            </a:r>
            <a:r>
              <a:rPr lang="ru-RU" sz="1800" dirty="0" smtClean="0">
                <a:solidFill>
                  <a:srgbClr val="7030A0"/>
                </a:solidFill>
              </a:rPr>
              <a:t>с пояснительной</a:t>
            </a:r>
            <a:r>
              <a:rPr lang="ru-RU" sz="1800" dirty="0">
                <a:solidFill>
                  <a:srgbClr val="7030A0"/>
                </a:solidFill>
              </a:rPr>
              <a:t> </a:t>
            </a:r>
            <a:r>
              <a:rPr lang="ru-RU" sz="1800" dirty="0" smtClean="0">
                <a:solidFill>
                  <a:srgbClr val="7030A0"/>
                </a:solidFill>
              </a:rPr>
              <a:t>статьей.</a:t>
            </a:r>
            <a:r>
              <a:rPr lang="ru-RU" sz="1800" dirty="0">
                <a:solidFill>
                  <a:srgbClr val="7030A0"/>
                </a:solidFill>
              </a:rPr>
              <a:t> В 1943 организовала семинар по </a:t>
            </a:r>
            <a:r>
              <a:rPr lang="ru-RU" sz="1800" dirty="0" err="1" smtClean="0">
                <a:solidFill>
                  <a:srgbClr val="7030A0"/>
                </a:solidFill>
              </a:rPr>
              <a:t>математи</a:t>
            </a:r>
            <a:r>
              <a:rPr lang="ru-RU" sz="1800" dirty="0" smtClean="0">
                <a:solidFill>
                  <a:srgbClr val="7030A0"/>
                </a:solidFill>
              </a:rPr>
              <a:t>-ческой</a:t>
            </a:r>
            <a:r>
              <a:rPr lang="ru-RU" sz="1800" dirty="0">
                <a:solidFill>
                  <a:srgbClr val="7030A0"/>
                </a:solidFill>
              </a:rPr>
              <a:t> логике и руководила им совместно с </a:t>
            </a:r>
            <a:r>
              <a:rPr lang="ru-RU" sz="1800" i="1" dirty="0">
                <a:solidFill>
                  <a:srgbClr val="7030A0"/>
                </a:solidFill>
              </a:rPr>
              <a:t>И. И</a:t>
            </a:r>
            <a:r>
              <a:rPr lang="ru-RU" sz="1800" i="1" dirty="0" smtClean="0">
                <a:solidFill>
                  <a:srgbClr val="7030A0"/>
                </a:solidFill>
              </a:rPr>
              <a:t>. Жегалкиным</a:t>
            </a:r>
            <a:r>
              <a:rPr lang="ru-RU" sz="1800" i="1" dirty="0">
                <a:solidFill>
                  <a:srgbClr val="7030A0"/>
                </a:solidFill>
              </a:rPr>
              <a:t> </a:t>
            </a:r>
            <a:r>
              <a:rPr lang="ru-RU" sz="1800" dirty="0">
                <a:solidFill>
                  <a:srgbClr val="7030A0"/>
                </a:solidFill>
              </a:rPr>
              <a:t>и </a:t>
            </a:r>
            <a:r>
              <a:rPr lang="ru-RU" sz="1800" i="1" dirty="0">
                <a:solidFill>
                  <a:srgbClr val="7030A0"/>
                </a:solidFill>
              </a:rPr>
              <a:t>П. С. Новиковым</a:t>
            </a:r>
            <a:r>
              <a:rPr lang="ru-RU" sz="1800" dirty="0">
                <a:solidFill>
                  <a:srgbClr val="7030A0"/>
                </a:solidFill>
              </a:rPr>
              <a:t>,</a:t>
            </a:r>
            <a:r>
              <a:rPr lang="ru-RU" sz="1800" i="1" dirty="0">
                <a:solidFill>
                  <a:srgbClr val="7030A0"/>
                </a:solidFill>
              </a:rPr>
              <a:t> </a:t>
            </a:r>
            <a:r>
              <a:rPr lang="ru-RU" sz="1800" dirty="0">
                <a:solidFill>
                  <a:srgbClr val="7030A0"/>
                </a:solidFill>
              </a:rPr>
              <a:t>затем </a:t>
            </a:r>
            <a:r>
              <a:rPr lang="ru-RU" sz="1800" i="1" dirty="0">
                <a:solidFill>
                  <a:srgbClr val="7030A0"/>
                </a:solidFill>
              </a:rPr>
              <a:t>А. А. Марковым. </a:t>
            </a:r>
            <a:r>
              <a:rPr lang="ru-RU" sz="1800" dirty="0" smtClean="0">
                <a:solidFill>
                  <a:srgbClr val="7030A0"/>
                </a:solidFill>
              </a:rPr>
              <a:t>Написала    </a:t>
            </a:r>
            <a:r>
              <a:rPr lang="ru-RU" sz="1800" dirty="0">
                <a:solidFill>
                  <a:srgbClr val="7030A0"/>
                </a:solidFill>
              </a:rPr>
              <a:t> ряд важных </a:t>
            </a:r>
            <a:r>
              <a:rPr lang="ru-RU" sz="1800" dirty="0" smtClean="0">
                <a:solidFill>
                  <a:srgbClr val="7030A0"/>
                </a:solidFill>
              </a:rPr>
              <a:t>статей для</a:t>
            </a:r>
            <a:r>
              <a:rPr lang="ru-RU" sz="1800" dirty="0">
                <a:solidFill>
                  <a:srgbClr val="7030A0"/>
                </a:solidFill>
              </a:rPr>
              <a:t> "</a:t>
            </a:r>
            <a:r>
              <a:rPr lang="ru-RU" sz="1800" dirty="0" smtClean="0">
                <a:solidFill>
                  <a:srgbClr val="7030A0"/>
                </a:solidFill>
              </a:rPr>
              <a:t>Философской энциклопедии</a:t>
            </a:r>
            <a:r>
              <a:rPr lang="ru-RU" sz="1800" dirty="0">
                <a:solidFill>
                  <a:srgbClr val="7030A0"/>
                </a:solidFill>
              </a:rPr>
              <a:t>" и </a:t>
            </a:r>
            <a:r>
              <a:rPr lang="ru-RU" sz="1800" dirty="0" smtClean="0">
                <a:solidFill>
                  <a:srgbClr val="7030A0"/>
                </a:solidFill>
              </a:rPr>
              <a:t>сборник </a:t>
            </a:r>
            <a:r>
              <a:rPr lang="ru-RU" sz="1800" dirty="0">
                <a:solidFill>
                  <a:srgbClr val="7030A0"/>
                </a:solidFill>
              </a:rPr>
              <a:t>"Проблемы логики".</a:t>
            </a:r>
            <a:endParaRPr lang="ru-RU" sz="1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314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5000">
              <a:srgbClr val="0070C0"/>
            </a:gs>
            <a:gs pos="51000">
              <a:schemeClr val="bg1">
                <a:lumMod val="85000"/>
              </a:schemeClr>
            </a:gs>
            <a:gs pos="68000">
              <a:schemeClr val="bg1">
                <a:lumMod val="75000"/>
              </a:schemeClr>
            </a:gs>
            <a:gs pos="94000">
              <a:srgbClr val="FF00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256" y="129653"/>
            <a:ext cx="3932237" cy="1600200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Кочина</a:t>
            </a:r>
            <a:r>
              <a:rPr lang="ru-RU" sz="4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Пелагея Яковлевна</a:t>
            </a:r>
            <a:endParaRPr lang="ru-RU" sz="44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010" y="1257300"/>
            <a:ext cx="3279064" cy="478865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7" y="1729853"/>
            <a:ext cx="6884845" cy="5128147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Родилась в 1899,</a:t>
            </a:r>
            <a:r>
              <a:rPr lang="ru-RU" sz="1800" u="sng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в</a:t>
            </a:r>
            <a:r>
              <a:rPr lang="ru-RU" sz="1800" u="sng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Астрахани,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советский учёный в области гидродинамики,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академик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АН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СССР (1958);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член-корреспондент (1946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),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Герой Социалистического Труда (1969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). В 1921 окончила Петроградский университет. С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1919 работала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в Главной геофизической обсерватории. Преподавала в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  Ленинграде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в институте путей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сообщения (1925-31)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и институте инженеров гражданского воздушного флота (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1931-35). Профессор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Ленинградского университета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(1934). С 1935 работала в Математическом институте, с 1939  в институте механики АН СССР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, с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1959  в институте гидродинамики Сибирского отделения АН СССР, с 1971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в институте проблем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механики АН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СССР. Основные труды по теории фильтрации, динамической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    метеорологии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, теории приливов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в бассейнах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и др. Ею решены многие задачи, связанные с движением грунтовых вод и нефти в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пористой среде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. 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Кончина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редактор первого собрания сочинений С. В. Ковалевской. 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</a:rPr>
              <a:t>Государ-ственная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премия СССР (1946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). Награждена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</a:rPr>
              <a:t> 4 орденами Ленина, орденом Трудового Красного Знамени и медалями.</a:t>
            </a:r>
            <a:endParaRPr lang="ru-RU" sz="1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478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74</Words>
  <Application>Microsoft Office PowerPoint</Application>
  <PresentationFormat>Широкоэкранный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 Математика - это не только формулы и теоремы, а еще и те люди, которые ей занимаются, те люди, которые всю душу вкладывают в ее развитие. И никак нельзя, говоря о математике, не упомянуть о тех, кто ей посвятил всю жизнь и донес ее до нас.  Их имена нельзя забывать. Эти люди отдали свою жизнь науке. Ради нас, ради своих потомков … Так что наш долг - помнить их и продолжать их дело.  Особенно это касается женщин математиков. </vt:lpstr>
      <vt:lpstr>Презентация PowerPoint</vt:lpstr>
      <vt:lpstr>Софья Васильевна            Ковалевская (1850-1891)</vt:lpstr>
      <vt:lpstr>Литвинова Елизавета Федоровна</vt:lpstr>
      <vt:lpstr>Бари Нина Карловна</vt:lpstr>
      <vt:lpstr>Келдыш Людмила Всеволодовна</vt:lpstr>
      <vt:lpstr>Яновская Софья Александровна</vt:lpstr>
      <vt:lpstr>Кочина Пелагея Яковлевна</vt:lpstr>
      <vt:lpstr>Олейник Ольга Арсеньевна</vt:lpstr>
      <vt:lpstr>Ладыженская Ольга Александровна</vt:lpstr>
      <vt:lpstr>Спасибо за внимание 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 Ивановна</dc:creator>
  <cp:lastModifiedBy>Любовь Ивановна</cp:lastModifiedBy>
  <cp:revision>19</cp:revision>
  <dcterms:created xsi:type="dcterms:W3CDTF">2015-04-15T11:44:06Z</dcterms:created>
  <dcterms:modified xsi:type="dcterms:W3CDTF">2015-04-16T13:09:32Z</dcterms:modified>
</cp:coreProperties>
</file>