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3" r:id="rId10"/>
    <p:sldId id="264" r:id="rId11"/>
    <p:sldId id="266" r:id="rId12"/>
    <p:sldId id="267" r:id="rId13"/>
    <p:sldId id="272" r:id="rId14"/>
    <p:sldId id="268" r:id="rId15"/>
    <p:sldId id="271" r:id="rId16"/>
    <p:sldId id="269" r:id="rId17"/>
    <p:sldId id="270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8FD4443E-F989-4FC4-A0C8-D5A2AF1F390B}" styleName="Темный стиль 1 - акцент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490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BB597-B0E7-470F-A043-31CBDF514D12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95E61-7007-417A-83C4-D7F3664C5FD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spd="med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BB597-B0E7-470F-A043-31CBDF514D12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95E61-7007-417A-83C4-D7F3664C5F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BB597-B0E7-470F-A043-31CBDF514D12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95E61-7007-417A-83C4-D7F3664C5F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BB597-B0E7-470F-A043-31CBDF514D12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95E61-7007-417A-83C4-D7F3664C5F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BB597-B0E7-470F-A043-31CBDF514D12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3695E61-7007-417A-83C4-D7F3664C5F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BB597-B0E7-470F-A043-31CBDF514D12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95E61-7007-417A-83C4-D7F3664C5F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BB597-B0E7-470F-A043-31CBDF514D12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95E61-7007-417A-83C4-D7F3664C5F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BB597-B0E7-470F-A043-31CBDF514D12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95E61-7007-417A-83C4-D7F3664C5F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BB597-B0E7-470F-A043-31CBDF514D12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95E61-7007-417A-83C4-D7F3664C5F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BB597-B0E7-470F-A043-31CBDF514D12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95E61-7007-417A-83C4-D7F3664C5F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BB597-B0E7-470F-A043-31CBDF514D12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95E61-7007-417A-83C4-D7F3664C5F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40000"/>
                <a:lumOff val="60000"/>
              </a:schemeClr>
            </a:gs>
            <a:gs pos="50000">
              <a:srgbClr val="9CB86E"/>
            </a:gs>
            <a:gs pos="100000">
              <a:srgbClr val="156B13"/>
            </a:gs>
          </a:gsLst>
          <a:lin ang="36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7BBB597-B0E7-470F-A043-31CBDF514D12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3695E61-7007-417A-83C4-D7F3664C5FD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wedge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6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7.bin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9.bin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3" Type="http://schemas.openxmlformats.org/officeDocument/2006/relationships/slide" Target="slide7.xml"/><Relationship Id="rId7" Type="http://schemas.openxmlformats.org/officeDocument/2006/relationships/slide" Target="slide9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0.xml"/><Relationship Id="rId5" Type="http://schemas.openxmlformats.org/officeDocument/2006/relationships/slide" Target="slide6.xml"/><Relationship Id="rId4" Type="http://schemas.openxmlformats.org/officeDocument/2006/relationships/slide" Target="slide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620688"/>
            <a:ext cx="8229600" cy="1337320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7030A0"/>
                </a:solidFill>
              </a:rPr>
              <a:t>ТЕМА  УРОКА</a:t>
            </a:r>
            <a:endParaRPr lang="ru-RU" sz="6000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2564904"/>
            <a:ext cx="7632848" cy="2808312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УРАВНЕНИЕ  МЕНДЕЛЕЕВА-КЛАПЕЙРОНА</a:t>
            </a:r>
            <a:endParaRPr lang="ru-RU" sz="44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95536" y="1268760"/>
            <a:ext cx="8229600" cy="3011760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7030A0"/>
                </a:solidFill>
              </a:rPr>
              <a:t>Запишите основное уравнение молекулярно-кинетической теории. </a:t>
            </a:r>
            <a:br>
              <a:rPr lang="ru-RU" sz="4000" dirty="0" smtClean="0">
                <a:solidFill>
                  <a:srgbClr val="7030A0"/>
                </a:solidFill>
              </a:rPr>
            </a:br>
            <a:r>
              <a:rPr lang="ru-RU" sz="4000" dirty="0" smtClean="0">
                <a:solidFill>
                  <a:srgbClr val="7030A0"/>
                </a:solidFill>
              </a:rPr>
              <a:t>Какие величины в него входят?</a:t>
            </a:r>
            <a:endParaRPr lang="ru-RU" sz="4000" dirty="0">
              <a:solidFill>
                <a:srgbClr val="7030A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31640" y="4581128"/>
            <a:ext cx="6400800" cy="1368152"/>
          </a:xfrm>
        </p:spPr>
        <p:txBody>
          <a:bodyPr>
            <a:normAutofit fontScale="85000" lnSpcReduction="20000"/>
          </a:bodyPr>
          <a:lstStyle/>
          <a:p>
            <a:r>
              <a:rPr lang="ru-RU" sz="5400" dirty="0" smtClean="0"/>
              <a:t>                _</a:t>
            </a:r>
          </a:p>
          <a:p>
            <a:pPr>
              <a:spcBef>
                <a:spcPts val="0"/>
              </a:spcBef>
            </a:pPr>
            <a:r>
              <a:rPr lang="ru-RU" sz="6500" dirty="0" smtClean="0"/>
              <a:t>Р = ⅓</a:t>
            </a:r>
            <a:r>
              <a:rPr lang="en-US" sz="6500" dirty="0" smtClean="0"/>
              <a:t> </a:t>
            </a:r>
            <a:r>
              <a:rPr lang="ru-RU" sz="6500" dirty="0" smtClean="0"/>
              <a:t>∙</a:t>
            </a:r>
            <a:r>
              <a:rPr lang="en-US" sz="6500" dirty="0" smtClean="0"/>
              <a:t> m</a:t>
            </a:r>
            <a:r>
              <a:rPr lang="en-US" sz="6500" baseline="-25000" dirty="0" smtClean="0"/>
              <a:t>0</a:t>
            </a:r>
            <a:r>
              <a:rPr lang="en-US" sz="6500" dirty="0" smtClean="0"/>
              <a:t> ∙ </a:t>
            </a:r>
            <a:r>
              <a:rPr lang="el-GR" sz="6500" dirty="0" smtClean="0"/>
              <a:t>υ</a:t>
            </a:r>
            <a:r>
              <a:rPr lang="en-US" sz="6500" baseline="30000" dirty="0" smtClean="0"/>
              <a:t>2</a:t>
            </a:r>
            <a:r>
              <a:rPr lang="en-US" sz="6500" dirty="0" smtClean="0"/>
              <a:t> ∙ n</a:t>
            </a:r>
            <a:endParaRPr lang="ru-RU" sz="6500" dirty="0"/>
          </a:p>
        </p:txBody>
      </p:sp>
      <p:sp>
        <p:nvSpPr>
          <p:cNvPr id="6" name="Стрелка влево 5">
            <a:hlinkClick r:id="rId2" action="ppaction://hlinksldjump"/>
          </p:cNvPr>
          <p:cNvSpPr/>
          <p:nvPr/>
        </p:nvSpPr>
        <p:spPr>
          <a:xfrm>
            <a:off x="7524328" y="404664"/>
            <a:ext cx="792088" cy="50405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88640"/>
            <a:ext cx="8229600" cy="1656184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Изложение нового материала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971600" y="2132856"/>
            <a:ext cx="7488832" cy="3744416"/>
          </a:xfrm>
        </p:spPr>
        <p:txBody>
          <a:bodyPr/>
          <a:lstStyle/>
          <a:p>
            <a:r>
              <a:rPr lang="ru-RU" dirty="0" smtClean="0"/>
              <a:t>Вспомним формулу зависимости давления от концентрации и температуры.</a:t>
            </a:r>
            <a:r>
              <a:rPr lang="en-US" dirty="0" smtClean="0"/>
              <a:t> </a:t>
            </a:r>
            <a:endParaRPr lang="ru-RU" dirty="0" smtClean="0"/>
          </a:p>
          <a:p>
            <a:r>
              <a:rPr lang="en-US" dirty="0" smtClean="0"/>
              <a:t>P = </a:t>
            </a:r>
            <a:r>
              <a:rPr lang="en-US" dirty="0" err="1" smtClean="0"/>
              <a:t>nkT</a:t>
            </a:r>
            <a:endParaRPr lang="ru-RU" dirty="0" smtClean="0"/>
          </a:p>
          <a:p>
            <a:endParaRPr lang="ru-RU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1029553" y="3717032"/>
          <a:ext cx="2246303" cy="936104"/>
        </p:xfrm>
        <a:graphic>
          <a:graphicData uri="http://schemas.openxmlformats.org/presentationml/2006/ole">
            <p:oleObj spid="_x0000_s1026" name="Формула" r:id="rId3" imgW="431640" imgH="393480" progId="Equation.3">
              <p:embed/>
            </p:oleObj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5796136" y="3717032"/>
          <a:ext cx="2016224" cy="1077637"/>
        </p:xfrm>
        <a:graphic>
          <a:graphicData uri="http://schemas.openxmlformats.org/presentationml/2006/ole">
            <p:oleObj spid="_x0000_s1027" name="Формула" r:id="rId4" imgW="736560" imgH="393480" progId="Equation.3">
              <p:embed/>
            </p:oleObj>
          </a:graphicData>
        </a:graphic>
      </p:graphicFrame>
      <p:sp>
        <p:nvSpPr>
          <p:cNvPr id="7" name="Стрелка вправо 6"/>
          <p:cNvSpPr/>
          <p:nvPr/>
        </p:nvSpPr>
        <p:spPr>
          <a:xfrm rot="1707631">
            <a:off x="2225675" y="4770993"/>
            <a:ext cx="562674" cy="2683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 rot="8417697">
            <a:off x="6032981" y="4873925"/>
            <a:ext cx="562674" cy="2683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/>
        </p:nvGraphicFramePr>
        <p:xfrm>
          <a:off x="2915816" y="4797152"/>
          <a:ext cx="2880320" cy="1782420"/>
        </p:xfrm>
        <a:graphic>
          <a:graphicData uri="http://schemas.openxmlformats.org/presentationml/2006/ole">
            <p:oleObj spid="_x0000_s1028" name="Формула" r:id="rId5" imgW="1028520" imgH="812520" progId="Equation.3">
              <p:embed/>
            </p:oleObj>
          </a:graphicData>
        </a:graphic>
      </p:graphicFrame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uiExpand="1" build="p"/>
      <p:bldP spid="7" grpId="0" animBg="1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476672"/>
            <a:ext cx="8229600" cy="122413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После преобразований уравнение примет вид: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683568" y="1844824"/>
            <a:ext cx="7488832" cy="4680520"/>
          </a:xfrm>
        </p:spPr>
        <p:txBody>
          <a:bodyPr>
            <a:normAutofit fontScale="62500" lnSpcReduction="20000"/>
          </a:bodyPr>
          <a:lstStyle/>
          <a:p>
            <a:endParaRPr lang="ru-RU" dirty="0" smtClean="0"/>
          </a:p>
          <a:p>
            <a:r>
              <a:rPr lang="ru-RU" dirty="0" smtClean="0"/>
              <a:t>                                                                     </a:t>
            </a:r>
            <a:r>
              <a:rPr lang="ru-RU" sz="3800" dirty="0" smtClean="0"/>
              <a:t>-  уравнение Менделеева-</a:t>
            </a:r>
          </a:p>
          <a:p>
            <a:r>
              <a:rPr lang="ru-RU" sz="3800" dirty="0" smtClean="0"/>
              <a:t>                                                   </a:t>
            </a:r>
            <a:r>
              <a:rPr lang="ru-RU" sz="3800" dirty="0" err="1" smtClean="0"/>
              <a:t>Клапейрона</a:t>
            </a:r>
            <a:endParaRPr lang="ru-RU" sz="3800" dirty="0" smtClean="0"/>
          </a:p>
          <a:p>
            <a:pPr algn="r"/>
            <a:endParaRPr lang="ru-RU" dirty="0" smtClean="0"/>
          </a:p>
          <a:p>
            <a:pPr algn="r"/>
            <a:endParaRPr lang="ru-RU" dirty="0" smtClean="0"/>
          </a:p>
          <a:p>
            <a:pPr algn="r"/>
            <a:endParaRPr lang="ru-RU" dirty="0" smtClean="0"/>
          </a:p>
          <a:p>
            <a:r>
              <a:rPr lang="en-US" sz="3400" dirty="0" smtClean="0"/>
              <a:t>P</a:t>
            </a:r>
            <a:r>
              <a:rPr lang="ru-RU" sz="3400" dirty="0" smtClean="0"/>
              <a:t>- давление газа, Па</a:t>
            </a:r>
          </a:p>
          <a:p>
            <a:r>
              <a:rPr lang="en-US" sz="3400" dirty="0" smtClean="0"/>
              <a:t>V – </a:t>
            </a:r>
            <a:r>
              <a:rPr lang="ru-RU" sz="3400" dirty="0" smtClean="0"/>
              <a:t>объем газа, м</a:t>
            </a:r>
            <a:r>
              <a:rPr lang="ru-RU" sz="3400" baseline="30000" dirty="0" smtClean="0"/>
              <a:t>3</a:t>
            </a:r>
          </a:p>
          <a:p>
            <a:r>
              <a:rPr lang="en-US" sz="3400" dirty="0" smtClean="0"/>
              <a:t>m – </a:t>
            </a:r>
            <a:r>
              <a:rPr lang="ru-RU" sz="3400" dirty="0" smtClean="0"/>
              <a:t>масса газа, кг</a:t>
            </a:r>
          </a:p>
          <a:p>
            <a:r>
              <a:rPr lang="en-US" sz="3400" dirty="0" smtClean="0"/>
              <a:t>M – </a:t>
            </a:r>
            <a:r>
              <a:rPr lang="ru-RU" sz="3400" dirty="0" smtClean="0"/>
              <a:t>молярная масса газа, кг/ моль</a:t>
            </a:r>
          </a:p>
          <a:p>
            <a:r>
              <a:rPr lang="en-US" sz="3400" dirty="0" smtClean="0"/>
              <a:t>R</a:t>
            </a:r>
            <a:r>
              <a:rPr lang="ru-RU" sz="3400" dirty="0" smtClean="0"/>
              <a:t> = 8,31 – молярная газовая постоянная, Дж/ моль∙К</a:t>
            </a:r>
          </a:p>
          <a:p>
            <a:r>
              <a:rPr lang="ru-RU" sz="3400" dirty="0" smtClean="0"/>
              <a:t>Т – температура, К</a:t>
            </a:r>
          </a:p>
          <a:p>
            <a:endParaRPr lang="ru-RU" dirty="0" smtClean="0"/>
          </a:p>
          <a:p>
            <a:r>
              <a:rPr lang="ru-RU" dirty="0" smtClean="0"/>
              <a:t>                                 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1115616" y="1844824"/>
          <a:ext cx="3498194" cy="1440160"/>
        </p:xfrm>
        <a:graphic>
          <a:graphicData uri="http://schemas.openxmlformats.org/presentationml/2006/ole">
            <p:oleObj spid="_x0000_s2050" name="Формула" r:id="rId3" imgW="1002960" imgH="393480" progId="Equation.3">
              <p:embed/>
            </p:oleObj>
          </a:graphicData>
        </a:graphic>
      </p:graphicFrame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000"/>
                            </p:stCondLst>
                            <p:childTnLst>
                              <p:par>
                                <p:cTn id="4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00"/>
                            </p:stCondLst>
                            <p:childTnLst>
                              <p:par>
                                <p:cTn id="4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1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8000"/>
                            </p:stCondLst>
                            <p:childTnLst>
                              <p:par>
                                <p:cTn id="5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6" dur="10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9000"/>
                            </p:stCondLst>
                            <p:childTnLst>
                              <p:par>
                                <p:cTn id="58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2" dur="10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0"/>
                            </p:stCondLst>
                            <p:childTnLst>
                              <p:par>
                                <p:cTn id="64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8" dur="10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484784"/>
            <a:ext cx="8229600" cy="2592288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Какой вид примет уравнение, если масса газа останется неизменной?</a:t>
            </a:r>
            <a:endParaRPr lang="ru-RU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95536" y="476672"/>
            <a:ext cx="8229600" cy="18288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При постоянной массе газа уравнение примет вид: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83568" y="2780928"/>
            <a:ext cx="7992888" cy="3456384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или</a:t>
            </a:r>
          </a:p>
          <a:p>
            <a:endParaRPr lang="ru-RU" dirty="0" smtClean="0"/>
          </a:p>
          <a:p>
            <a:pPr algn="l"/>
            <a:r>
              <a:rPr lang="ru-RU" dirty="0" smtClean="0"/>
              <a:t>                                         - уравнение  состояния</a:t>
            </a:r>
          </a:p>
          <a:p>
            <a:pPr algn="l"/>
            <a:r>
              <a:rPr lang="ru-RU" dirty="0" smtClean="0"/>
              <a:t>                                                идеального газа</a:t>
            </a:r>
          </a:p>
          <a:p>
            <a:endParaRPr lang="ru-RU" dirty="0" smtClean="0"/>
          </a:p>
          <a:p>
            <a:endParaRPr lang="ru-RU" dirty="0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3059832" y="2636912"/>
          <a:ext cx="3584969" cy="1224136"/>
        </p:xfrm>
        <a:graphic>
          <a:graphicData uri="http://schemas.openxmlformats.org/presentationml/2006/ole">
            <p:oleObj spid="_x0000_s3074" name="Формула" r:id="rId3" imgW="838080" imgH="393480" progId="Equation.3">
              <p:embed/>
            </p:oleObj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1259632" y="4653136"/>
          <a:ext cx="2592288" cy="1224136"/>
        </p:xfrm>
        <a:graphic>
          <a:graphicData uri="http://schemas.openxmlformats.org/presentationml/2006/ole">
            <p:oleObj spid="_x0000_s3075" name="Формула" r:id="rId4" imgW="914400" imgH="431640" progId="Equation.3">
              <p:embed/>
            </p:oleObj>
          </a:graphicData>
        </a:graphic>
      </p:graphicFrame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728192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Убедимся на опыте, что соотношение 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жля уравнения М-К 2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67544" y="2996952"/>
            <a:ext cx="3672408" cy="3333750"/>
          </a:xfrm>
        </p:spPr>
      </p:pic>
      <p:pic>
        <p:nvPicPr>
          <p:cNvPr id="5" name="Рисунок 4" descr="для уравнения М-К 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60032" y="2996952"/>
            <a:ext cx="3819525" cy="3314700"/>
          </a:xfrm>
          <a:prstGeom prst="rect">
            <a:avLst/>
          </a:prstGeom>
        </p:spPr>
      </p:pic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2517775" y="1773238"/>
          <a:ext cx="5005388" cy="1079500"/>
        </p:xfrm>
        <a:graphic>
          <a:graphicData uri="http://schemas.openxmlformats.org/presentationml/2006/ole">
            <p:oleObj spid="_x0000_s24577" name="Формула" r:id="rId5" imgW="1955520" imgH="393480" progId="Equation.3">
              <p:embed/>
            </p:oleObj>
          </a:graphicData>
        </a:graphic>
      </p:graphicFrame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67544" y="476672"/>
            <a:ext cx="8229600" cy="977280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Закрепление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23528" y="1988840"/>
            <a:ext cx="8424936" cy="4608512"/>
          </a:xfrm>
        </p:spPr>
        <p:txBody>
          <a:bodyPr>
            <a:normAutofit/>
          </a:bodyPr>
          <a:lstStyle/>
          <a:p>
            <a:pPr marL="514350" indent="-514350" algn="l">
              <a:buAutoNum type="arabicPeriod"/>
            </a:pPr>
            <a:r>
              <a:rPr lang="ru-RU" dirty="0" smtClean="0"/>
              <a:t>Как изменится давление газа в трехлитровой банке, если температуру увеличить в 2 раза?</a:t>
            </a:r>
            <a:r>
              <a:rPr lang="en-US" dirty="0" smtClean="0"/>
              <a:t> </a:t>
            </a:r>
            <a:endParaRPr lang="ru-RU" dirty="0" smtClean="0"/>
          </a:p>
          <a:p>
            <a:pPr marL="514350" indent="-514350" algn="l">
              <a:buAutoNum type="arabicPeriod"/>
            </a:pPr>
            <a:r>
              <a:rPr lang="ru-RU" dirty="0" smtClean="0"/>
              <a:t>Как изменится давление газа, если его при неизменной температуре перекачать из трехлитровой емкости в литровую без потери молекул газа?</a:t>
            </a:r>
          </a:p>
          <a:p>
            <a:pPr marL="514350" indent="-514350" algn="l">
              <a:buAutoNum type="arabicPeriod"/>
            </a:pPr>
            <a:r>
              <a:rPr lang="ru-RU" dirty="0" smtClean="0"/>
              <a:t>В баллоне емкостью 25,6 л находится 1,04 кг азота при давлении 3,5 </a:t>
            </a:r>
            <a:r>
              <a:rPr lang="ru-RU" dirty="0" err="1" smtClean="0"/>
              <a:t>Мпа</a:t>
            </a:r>
            <a:r>
              <a:rPr lang="ru-RU" dirty="0" smtClean="0"/>
              <a:t>. Определите температуру газа.</a:t>
            </a:r>
            <a:endParaRPr lang="ru-RU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39552" y="548680"/>
            <a:ext cx="8229600" cy="129614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Самостоятельная работа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83568" y="2132856"/>
            <a:ext cx="7992888" cy="4176464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683568" y="2132856"/>
          <a:ext cx="7992888" cy="41764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96444"/>
                <a:gridCol w="3996444"/>
              </a:tblGrid>
              <a:tr h="3600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ВАРИАНТ    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ВАРИАНТ   2</a:t>
                      </a:r>
                      <a:endParaRPr lang="ru-RU" dirty="0"/>
                    </a:p>
                  </a:txBody>
                  <a:tcPr/>
                </a:tc>
              </a:tr>
              <a:tr h="129042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  В</a:t>
                      </a:r>
                      <a:r>
                        <a:rPr lang="ru-RU" baseline="0" dirty="0" smtClean="0"/>
                        <a:t> газовом баллоне вместимостью 500 см</a:t>
                      </a:r>
                      <a:r>
                        <a:rPr lang="ru-RU" baseline="30000" dirty="0" smtClean="0"/>
                        <a:t>3</a:t>
                      </a:r>
                      <a:r>
                        <a:rPr lang="ru-RU" baseline="0" dirty="0" smtClean="0"/>
                        <a:t> находится 1 грамм водорода при температуре 17</a:t>
                      </a:r>
                      <a:r>
                        <a:rPr lang="ru-RU" baseline="30000" dirty="0" smtClean="0"/>
                        <a:t>0</a:t>
                      </a:r>
                      <a:r>
                        <a:rPr lang="ru-RU" baseline="0" dirty="0" smtClean="0"/>
                        <a:t>С. Определите давление газа.</a:t>
                      </a:r>
                      <a:r>
                        <a:rPr lang="ru-RU" dirty="0" smtClean="0"/>
                        <a:t>                        </a:t>
                      </a:r>
                    </a:p>
                    <a:p>
                      <a:r>
                        <a:rPr lang="ru-RU" dirty="0" smtClean="0"/>
                        <a:t>                                            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/>
                        <a:t> </a:t>
                      </a:r>
                      <a:r>
                        <a:rPr lang="ru-RU" dirty="0" smtClean="0"/>
                        <a:t>В газовом баллоне находится 2 грамма кислорода при температуре  20</a:t>
                      </a:r>
                      <a:r>
                        <a:rPr lang="ru-RU" baseline="30000" dirty="0" smtClean="0"/>
                        <a:t>0</a:t>
                      </a:r>
                      <a:r>
                        <a:rPr lang="ru-RU" baseline="0" dirty="0" smtClean="0"/>
                        <a:t>С под давлением  2 МПа. Определите температуру газа.                              </a:t>
                      </a:r>
                      <a:endParaRPr lang="ru-RU" dirty="0"/>
                    </a:p>
                  </a:txBody>
                  <a:tcPr/>
                </a:tc>
              </a:tr>
              <a:tr h="2347664">
                <a:tc>
                  <a:txBody>
                    <a:bodyPr/>
                    <a:lstStyle/>
                    <a:p>
                      <a:pPr algn="r"/>
                      <a:r>
                        <a:rPr lang="ru-RU" b="1" u="sng" dirty="0" smtClean="0"/>
                        <a:t> Пояснение:</a:t>
                      </a:r>
                    </a:p>
                    <a:p>
                      <a:r>
                        <a:rPr lang="ru-RU" dirty="0" smtClean="0"/>
                        <a:t>                                            количество        </a:t>
                      </a:r>
                    </a:p>
                    <a:p>
                      <a:r>
                        <a:rPr lang="ru-RU" dirty="0" smtClean="0"/>
                        <a:t>                                            вещества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b="1" dirty="0" smtClean="0"/>
                        <a:t> </a:t>
                      </a:r>
                      <a:r>
                        <a:rPr lang="ru-RU" b="1" u="sng" dirty="0" smtClean="0"/>
                        <a:t>Пояснение:</a:t>
                      </a:r>
                    </a:p>
                    <a:p>
                      <a:r>
                        <a:rPr lang="ru-RU" baseline="0" dirty="0" smtClean="0"/>
                        <a:t>                                              плотность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Цилиндр 7"/>
          <p:cNvSpPr/>
          <p:nvPr/>
        </p:nvSpPr>
        <p:spPr>
          <a:xfrm>
            <a:off x="827584" y="4149080"/>
            <a:ext cx="2160240" cy="1944216"/>
          </a:xfrm>
          <a:prstGeom prst="can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10</a:t>
            </a:r>
            <a:r>
              <a:rPr lang="ru-RU" baseline="30000" dirty="0" smtClean="0">
                <a:solidFill>
                  <a:schemeClr val="tx1"/>
                </a:solidFill>
              </a:rPr>
              <a:t>3</a:t>
            </a:r>
            <a:r>
              <a:rPr lang="ru-RU" dirty="0" smtClean="0">
                <a:solidFill>
                  <a:schemeClr val="tx1"/>
                </a:solidFill>
              </a:rPr>
              <a:t> моль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1 </a:t>
            </a:r>
            <a:r>
              <a:rPr lang="ru-RU" dirty="0" err="1" smtClean="0">
                <a:solidFill>
                  <a:schemeClr val="tx1"/>
                </a:solidFill>
              </a:rPr>
              <a:t>Мпа</a:t>
            </a:r>
            <a:endParaRPr lang="ru-RU" dirty="0" smtClean="0">
              <a:solidFill>
                <a:schemeClr val="tx1"/>
              </a:solidFill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100</a:t>
            </a:r>
            <a:r>
              <a:rPr lang="ru-RU" baseline="30000" dirty="0" smtClean="0">
                <a:solidFill>
                  <a:schemeClr val="tx1"/>
                </a:solidFill>
              </a:rPr>
              <a:t>0</a:t>
            </a:r>
            <a:r>
              <a:rPr lang="ru-RU" dirty="0" smtClean="0">
                <a:solidFill>
                  <a:schemeClr val="tx1"/>
                </a:solidFill>
              </a:rPr>
              <a:t>С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V - </a:t>
            </a:r>
            <a:r>
              <a:rPr lang="ru-RU" dirty="0" smtClean="0">
                <a:solidFill>
                  <a:schemeClr val="tx1"/>
                </a:solidFill>
              </a:rPr>
              <a:t>?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Куб 8"/>
          <p:cNvSpPr/>
          <p:nvPr/>
        </p:nvSpPr>
        <p:spPr>
          <a:xfrm>
            <a:off x="4860032" y="4221088"/>
            <a:ext cx="2088232" cy="1800200"/>
          </a:xfrm>
          <a:prstGeom prst="cub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Н</a:t>
            </a:r>
            <a:r>
              <a:rPr lang="ru-RU" baseline="-25000" dirty="0" smtClean="0">
                <a:solidFill>
                  <a:schemeClr val="tx1"/>
                </a:solidFill>
              </a:rPr>
              <a:t>2</a:t>
            </a:r>
            <a:endParaRPr lang="ru-RU" dirty="0" smtClean="0">
              <a:solidFill>
                <a:schemeClr val="tx1"/>
              </a:solidFill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15</a:t>
            </a:r>
            <a:r>
              <a:rPr lang="ru-RU" baseline="30000" dirty="0" smtClean="0">
                <a:solidFill>
                  <a:schemeClr val="tx1"/>
                </a:solidFill>
              </a:rPr>
              <a:t>0</a:t>
            </a:r>
            <a:r>
              <a:rPr lang="ru-RU" dirty="0" smtClean="0">
                <a:solidFill>
                  <a:schemeClr val="tx1"/>
                </a:solidFill>
              </a:rPr>
              <a:t>С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98 кПа</a:t>
            </a:r>
          </a:p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ρ </a:t>
            </a:r>
            <a:r>
              <a:rPr lang="ru-RU" dirty="0" smtClean="0">
                <a:solidFill>
                  <a:schemeClr val="tx1"/>
                </a:solidFill>
              </a:rPr>
              <a:t>- ?</a:t>
            </a:r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3347864" y="4941168"/>
          <a:ext cx="1003466" cy="864096"/>
        </p:xfrm>
        <a:graphic>
          <a:graphicData uri="http://schemas.openxmlformats.org/presentationml/2006/ole">
            <p:oleObj spid="_x0000_s27650" name="Формула" r:id="rId3" imgW="457200" imgH="393480" progId="Equation.3">
              <p:embed/>
            </p:oleObj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/>
        </p:nvGraphicFramePr>
        <p:xfrm>
          <a:off x="7308304" y="4869160"/>
          <a:ext cx="1138191" cy="1008112"/>
        </p:xfrm>
        <a:graphic>
          <a:graphicData uri="http://schemas.openxmlformats.org/presentationml/2006/ole">
            <p:oleObj spid="_x0000_s27651" name="Формула" r:id="rId4" imgW="444240" imgH="393480" progId="Equation.3">
              <p:embed/>
            </p:oleObj>
          </a:graphicData>
        </a:graphic>
      </p:graphicFrame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Домашнее задание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3600" dirty="0" smtClean="0"/>
              <a:t>Придумайте задачи (3 шт.), в которых бы </a:t>
            </a:r>
            <a:r>
              <a:rPr lang="ru-RU" sz="3600" dirty="0" smtClean="0"/>
              <a:t>применялось уравнение Менделеева – </a:t>
            </a:r>
            <a:r>
              <a:rPr lang="ru-RU" sz="3600" dirty="0" err="1" smtClean="0"/>
              <a:t>Клапейрона</a:t>
            </a:r>
            <a:r>
              <a:rPr lang="ru-RU" sz="3600" dirty="0" smtClean="0"/>
              <a:t> или равнение состояния идеального газа, и решите эти задачи.</a:t>
            </a:r>
            <a:endParaRPr lang="ru-RU" sz="3600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7030A0"/>
                </a:solidFill>
              </a:rPr>
              <a:t>ЦЕЛИ УРОКА</a:t>
            </a:r>
            <a:endParaRPr lang="ru-RU" sz="4800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651510" indent="-514350">
              <a:buAutoNum type="arabicPeriod"/>
            </a:pPr>
            <a:r>
              <a:rPr lang="ru-RU" dirty="0" smtClean="0"/>
              <a:t>Образовательная: вывести уравнение </a:t>
            </a:r>
            <a:r>
              <a:rPr lang="ru-RU" dirty="0" err="1" smtClean="0"/>
              <a:t>Менделеева-Клапейрона</a:t>
            </a:r>
            <a:r>
              <a:rPr lang="ru-RU" dirty="0" smtClean="0"/>
              <a:t>, научить решать задачи, используя эту формулу.</a:t>
            </a:r>
          </a:p>
          <a:p>
            <a:pPr marL="651510" indent="-514350">
              <a:buAutoNum type="arabicPeriod"/>
            </a:pPr>
            <a:r>
              <a:rPr lang="ru-RU" dirty="0" smtClean="0"/>
              <a:t>Воспитательная: воспитывать уверенность в своих силах, доброжелательное отношение к </a:t>
            </a:r>
            <a:r>
              <a:rPr lang="ru-RU" dirty="0" err="1" smtClean="0"/>
              <a:t>согруппникам</a:t>
            </a:r>
            <a:r>
              <a:rPr lang="ru-RU" dirty="0" smtClean="0"/>
              <a:t>, прививать интерес к предмету и профессии.</a:t>
            </a:r>
          </a:p>
          <a:p>
            <a:pPr marL="651510" indent="-514350">
              <a:buAutoNum type="arabicPeriod"/>
            </a:pPr>
            <a:r>
              <a:rPr lang="ru-RU" dirty="0" smtClean="0"/>
              <a:t>Развивающая: развивать навыки устной речи, памяти, логичности мышления, способности четко формулировать свои мысли и умозаключения.</a:t>
            </a:r>
            <a:endParaRPr lang="ru-RU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ПЛАН  УРОКА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51510" indent="-514350">
              <a:buAutoNum type="arabicPeriod"/>
            </a:pPr>
            <a:r>
              <a:rPr lang="ru-RU" sz="3600" dirty="0" smtClean="0"/>
              <a:t>Активизация знаний</a:t>
            </a:r>
          </a:p>
          <a:p>
            <a:pPr marL="651510" indent="-514350">
              <a:buAutoNum type="arabicPeriod"/>
            </a:pPr>
            <a:r>
              <a:rPr lang="ru-RU" sz="3600" dirty="0" smtClean="0"/>
              <a:t>Изложение нового материала</a:t>
            </a:r>
          </a:p>
          <a:p>
            <a:pPr marL="651510" indent="-514350">
              <a:buAutoNum type="arabicPeriod"/>
            </a:pPr>
            <a:r>
              <a:rPr lang="ru-RU" sz="3600" dirty="0" smtClean="0"/>
              <a:t>Закрепление</a:t>
            </a:r>
          </a:p>
          <a:p>
            <a:pPr marL="651510" indent="-514350">
              <a:buAutoNum type="arabicPeriod"/>
            </a:pPr>
            <a:r>
              <a:rPr lang="ru-RU" sz="3600" dirty="0" smtClean="0"/>
              <a:t>Итог урока</a:t>
            </a:r>
          </a:p>
          <a:p>
            <a:pPr marL="651510" indent="-514350">
              <a:buAutoNum type="arabicPeriod"/>
            </a:pPr>
            <a:r>
              <a:rPr lang="ru-RU" sz="3600" dirty="0" smtClean="0"/>
              <a:t>Домашнее задание</a:t>
            </a:r>
            <a:endParaRPr lang="ru-RU" sz="3600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7030A0"/>
                </a:solidFill>
              </a:rPr>
              <a:t>ПОВТОРЕНИЕ</a:t>
            </a:r>
            <a:endParaRPr lang="ru-RU" sz="4400" dirty="0">
              <a:solidFill>
                <a:srgbClr val="7030A0"/>
              </a:solidFill>
            </a:endParaRPr>
          </a:p>
        </p:txBody>
      </p:sp>
      <p:sp>
        <p:nvSpPr>
          <p:cNvPr id="5" name="Скругленный прямоугольник 4">
            <a:hlinkClick r:id="rId2" action="ppaction://hlinksldjump"/>
          </p:cNvPr>
          <p:cNvSpPr/>
          <p:nvPr/>
        </p:nvSpPr>
        <p:spPr>
          <a:xfrm>
            <a:off x="827584" y="1556792"/>
            <a:ext cx="2160240" cy="1728192"/>
          </a:xfrm>
          <a:prstGeom prst="roundRect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3600000" scaled="0"/>
          </a:gradFill>
          <a:effectLst>
            <a:innerShdw blurRad="63500" dist="50800" dir="16200000">
              <a:prstClr val="black">
                <a:alpha val="50000"/>
              </a:prstClr>
            </a:innerShdw>
          </a:effectLst>
          <a:scene3d>
            <a:camera prst="orthographicFront"/>
            <a:lightRig rig="freezing" dir="t"/>
          </a:scene3d>
          <a:sp3d prstMaterial="flat">
            <a:bevelT w="196850" h="1270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1</a:t>
            </a:r>
            <a:endParaRPr lang="ru-RU" dirty="0"/>
          </a:p>
        </p:txBody>
      </p:sp>
      <p:sp>
        <p:nvSpPr>
          <p:cNvPr id="12" name="Скругленный прямоугольник 11">
            <a:hlinkClick r:id="rId3" action="ppaction://hlinksldjump"/>
          </p:cNvPr>
          <p:cNvSpPr/>
          <p:nvPr/>
        </p:nvSpPr>
        <p:spPr>
          <a:xfrm>
            <a:off x="3491880" y="1556792"/>
            <a:ext cx="2160240" cy="1728192"/>
          </a:xfrm>
          <a:prstGeom prst="roundRect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3600000" scaled="0"/>
          </a:gradFill>
          <a:effectLst>
            <a:innerShdw blurRad="63500" dist="50800" dir="16200000">
              <a:prstClr val="black">
                <a:alpha val="50000"/>
              </a:prstClr>
            </a:innerShdw>
          </a:effectLst>
          <a:scene3d>
            <a:camera prst="orthographicFront"/>
            <a:lightRig rig="freezing" dir="t"/>
          </a:scene3d>
          <a:sp3d prstMaterial="flat">
            <a:bevelT w="196850" h="1270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2</a:t>
            </a:r>
            <a:endParaRPr lang="ru-RU" sz="5400" dirty="0"/>
          </a:p>
        </p:txBody>
      </p:sp>
      <p:sp>
        <p:nvSpPr>
          <p:cNvPr id="13" name="Скругленный прямоугольник 12">
            <a:hlinkClick r:id="rId4" action="ppaction://hlinksldjump"/>
          </p:cNvPr>
          <p:cNvSpPr/>
          <p:nvPr/>
        </p:nvSpPr>
        <p:spPr>
          <a:xfrm>
            <a:off x="6228184" y="1556792"/>
            <a:ext cx="2160240" cy="1728192"/>
          </a:xfrm>
          <a:prstGeom prst="roundRect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3600000" scaled="0"/>
          </a:gradFill>
          <a:effectLst>
            <a:innerShdw blurRad="63500" dist="50800" dir="16200000">
              <a:prstClr val="black">
                <a:alpha val="50000"/>
              </a:prstClr>
            </a:innerShdw>
          </a:effectLst>
          <a:scene3d>
            <a:camera prst="orthographicFront"/>
            <a:lightRig rig="freezing" dir="t"/>
          </a:scene3d>
          <a:sp3d prstMaterial="flat">
            <a:bevelT w="196850" h="1270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3</a:t>
            </a:r>
            <a:endParaRPr lang="ru-RU" dirty="0"/>
          </a:p>
        </p:txBody>
      </p:sp>
      <p:sp>
        <p:nvSpPr>
          <p:cNvPr id="14" name="Скругленный прямоугольник 13">
            <a:hlinkClick r:id="rId5" action="ppaction://hlinksldjump"/>
          </p:cNvPr>
          <p:cNvSpPr/>
          <p:nvPr/>
        </p:nvSpPr>
        <p:spPr>
          <a:xfrm>
            <a:off x="899592" y="4149080"/>
            <a:ext cx="2160240" cy="1656184"/>
          </a:xfrm>
          <a:prstGeom prst="roundRect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3600000" scaled="0"/>
          </a:gradFill>
          <a:effectLst>
            <a:innerShdw blurRad="63500" dist="50800" dir="16200000">
              <a:prstClr val="black">
                <a:alpha val="50000"/>
              </a:prstClr>
            </a:innerShdw>
          </a:effectLst>
          <a:scene3d>
            <a:camera prst="orthographicFront"/>
            <a:lightRig rig="freezing" dir="t"/>
          </a:scene3d>
          <a:sp3d prstMaterial="flat">
            <a:bevelT w="196850" h="1270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4</a:t>
            </a:r>
            <a:endParaRPr lang="ru-RU" dirty="0"/>
          </a:p>
        </p:txBody>
      </p:sp>
      <p:sp>
        <p:nvSpPr>
          <p:cNvPr id="15" name="Скругленный прямоугольник 14">
            <a:hlinkClick r:id="rId6" action="ppaction://hlinksldjump"/>
          </p:cNvPr>
          <p:cNvSpPr/>
          <p:nvPr/>
        </p:nvSpPr>
        <p:spPr>
          <a:xfrm>
            <a:off x="3563888" y="4077072"/>
            <a:ext cx="2160240" cy="1728192"/>
          </a:xfrm>
          <a:prstGeom prst="roundRect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3600000" scaled="0"/>
          </a:gradFill>
          <a:effectLst>
            <a:innerShdw blurRad="63500" dist="50800" dir="16200000">
              <a:prstClr val="black">
                <a:alpha val="50000"/>
              </a:prstClr>
            </a:innerShdw>
          </a:effectLst>
          <a:scene3d>
            <a:camera prst="orthographicFront"/>
            <a:lightRig rig="freezing" dir="t"/>
          </a:scene3d>
          <a:sp3d prstMaterial="flat">
            <a:bevelT w="196850" h="1270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5</a:t>
            </a:r>
            <a:endParaRPr lang="ru-RU" dirty="0"/>
          </a:p>
        </p:txBody>
      </p:sp>
      <p:sp>
        <p:nvSpPr>
          <p:cNvPr id="16" name="Скругленный прямоугольник 15">
            <a:hlinkClick r:id="rId7" action="ppaction://hlinksldjump"/>
          </p:cNvPr>
          <p:cNvSpPr/>
          <p:nvPr/>
        </p:nvSpPr>
        <p:spPr>
          <a:xfrm>
            <a:off x="6228184" y="4077072"/>
            <a:ext cx="2160240" cy="1800200"/>
          </a:xfrm>
          <a:prstGeom prst="roundRect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3600000" scaled="0"/>
          </a:gradFill>
          <a:effectLst>
            <a:innerShdw blurRad="63500" dist="50800" dir="16200000">
              <a:prstClr val="black">
                <a:alpha val="50000"/>
              </a:prstClr>
            </a:innerShdw>
          </a:effectLst>
          <a:scene3d>
            <a:camera prst="orthographicFront"/>
            <a:lightRig rig="freezing" dir="t"/>
          </a:scene3d>
          <a:sp3d prstMaterial="flat">
            <a:bevelT w="196850" h="1270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6</a:t>
            </a:r>
            <a:endParaRPr lang="ru-RU" dirty="0"/>
          </a:p>
        </p:txBody>
      </p:sp>
      <p:sp>
        <p:nvSpPr>
          <p:cNvPr id="9" name="Выгнутая вверх стрелка 8">
            <a:hlinkClick r:id="rId8" action="ppaction://hlinksldjump"/>
          </p:cNvPr>
          <p:cNvSpPr/>
          <p:nvPr/>
        </p:nvSpPr>
        <p:spPr>
          <a:xfrm>
            <a:off x="7740352" y="404664"/>
            <a:ext cx="936104" cy="576064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769368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Дайте определение идеальному газу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3861048"/>
            <a:ext cx="6400800" cy="122325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Идеальный газ – это модель реального газа, взаимодействие между молекулами которого пренебрежимо мало.</a:t>
            </a:r>
            <a:endParaRPr lang="ru-RU" dirty="0"/>
          </a:p>
        </p:txBody>
      </p:sp>
      <p:sp>
        <p:nvSpPr>
          <p:cNvPr id="6" name="Стрелка влево 5">
            <a:hlinkClick r:id="rId2" action="ppaction://hlinksldjump"/>
          </p:cNvPr>
          <p:cNvSpPr/>
          <p:nvPr/>
        </p:nvSpPr>
        <p:spPr>
          <a:xfrm>
            <a:off x="7308304" y="692696"/>
            <a:ext cx="864096" cy="57606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67544" y="908720"/>
            <a:ext cx="8229600" cy="18288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Дайте определение температуры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403648" y="3501008"/>
            <a:ext cx="6400800" cy="817382"/>
          </a:xfrm>
        </p:spPr>
        <p:txBody>
          <a:bodyPr/>
          <a:lstStyle/>
          <a:p>
            <a:r>
              <a:rPr lang="ru-RU" dirty="0" smtClean="0"/>
              <a:t>Температура – это мера </a:t>
            </a:r>
            <a:r>
              <a:rPr lang="ru-RU" dirty="0" err="1" smtClean="0"/>
              <a:t>нагретости</a:t>
            </a:r>
            <a:r>
              <a:rPr lang="ru-RU" dirty="0" smtClean="0"/>
              <a:t> тела.</a:t>
            </a:r>
            <a:endParaRPr lang="ru-RU" dirty="0"/>
          </a:p>
        </p:txBody>
      </p:sp>
      <p:sp>
        <p:nvSpPr>
          <p:cNvPr id="6" name="Подзаголовок 4"/>
          <p:cNvSpPr txBox="1">
            <a:spLocks/>
          </p:cNvSpPr>
          <p:nvPr/>
        </p:nvSpPr>
        <p:spPr>
          <a:xfrm>
            <a:off x="1475656" y="4437112"/>
            <a:ext cx="6400800" cy="817382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Температура – это мера средней кинетической энергии теплового движения молекул.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Стрелка влево 6">
            <a:hlinkClick r:id="rId2" action="ppaction://hlinksldjump"/>
          </p:cNvPr>
          <p:cNvSpPr/>
          <p:nvPr/>
        </p:nvSpPr>
        <p:spPr>
          <a:xfrm>
            <a:off x="7668344" y="620688"/>
            <a:ext cx="720080" cy="50405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67544" y="764704"/>
            <a:ext cx="8229600" cy="18288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Дайте определение концентрации молекул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Концентрация – это число молекул в единице объема.</a:t>
            </a:r>
            <a:endParaRPr lang="ru-RU" dirty="0"/>
          </a:p>
        </p:txBody>
      </p:sp>
      <p:sp>
        <p:nvSpPr>
          <p:cNvPr id="6" name="Стрелка влево 5">
            <a:hlinkClick r:id="rId2" action="ppaction://hlinksldjump"/>
          </p:cNvPr>
          <p:cNvSpPr/>
          <p:nvPr/>
        </p:nvSpPr>
        <p:spPr>
          <a:xfrm>
            <a:off x="7884368" y="404664"/>
            <a:ext cx="720080" cy="57606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95536" y="1124744"/>
            <a:ext cx="8229600" cy="279573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Запишите формулу связи давления газа с концентрацией и температурой.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259632" y="4365104"/>
            <a:ext cx="6400800" cy="1583290"/>
          </a:xfrm>
        </p:spPr>
        <p:txBody>
          <a:bodyPr>
            <a:normAutofit/>
          </a:bodyPr>
          <a:lstStyle/>
          <a:p>
            <a:r>
              <a:rPr lang="en-US" sz="6000" dirty="0" smtClean="0"/>
              <a:t>P = </a:t>
            </a:r>
            <a:r>
              <a:rPr lang="en-US" sz="6000" dirty="0" err="1" smtClean="0"/>
              <a:t>nkT</a:t>
            </a:r>
            <a:endParaRPr lang="ru-RU" sz="6000" dirty="0"/>
          </a:p>
        </p:txBody>
      </p:sp>
      <p:sp>
        <p:nvSpPr>
          <p:cNvPr id="6" name="Стрелка влево 5">
            <a:hlinkClick r:id="rId2" action="ppaction://hlinksldjump"/>
          </p:cNvPr>
          <p:cNvSpPr/>
          <p:nvPr/>
        </p:nvSpPr>
        <p:spPr>
          <a:xfrm>
            <a:off x="7668344" y="476672"/>
            <a:ext cx="792088" cy="50405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95536" y="1052736"/>
            <a:ext cx="8229600" cy="265172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Что называется абсолютным нулем температуры. Чему равна эта температура.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31640" y="4221088"/>
            <a:ext cx="6400800" cy="175260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Абсолютный нуль температуры – это температура, при которой прекратилось бы тепловое движение молекул.</a:t>
            </a:r>
          </a:p>
          <a:p>
            <a:r>
              <a:rPr lang="ru-RU" dirty="0" smtClean="0"/>
              <a:t>Т</a:t>
            </a:r>
            <a:r>
              <a:rPr lang="ru-RU" baseline="-25000" dirty="0" smtClean="0"/>
              <a:t>абс.</a:t>
            </a:r>
            <a:r>
              <a:rPr lang="ru-RU" dirty="0" smtClean="0"/>
              <a:t>=-273 </a:t>
            </a:r>
            <a:r>
              <a:rPr lang="ru-RU" baseline="30000" dirty="0" smtClean="0"/>
              <a:t>0</a:t>
            </a:r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6" name="Стрелка влево 5">
            <a:hlinkClick r:id="rId2" action="ppaction://hlinksldjump"/>
          </p:cNvPr>
          <p:cNvSpPr/>
          <p:nvPr/>
        </p:nvSpPr>
        <p:spPr>
          <a:xfrm>
            <a:off x="7524328" y="476672"/>
            <a:ext cx="864096" cy="50405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1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209</TotalTime>
  <Words>454</Words>
  <Application>Microsoft Office PowerPoint</Application>
  <PresentationFormat>Экран (4:3)</PresentationFormat>
  <Paragraphs>86</Paragraphs>
  <Slides>18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18</vt:i4>
      </vt:variant>
    </vt:vector>
  </HeadingPairs>
  <TitlesOfParts>
    <vt:vector size="21" baseType="lpstr">
      <vt:lpstr>Апекс</vt:lpstr>
      <vt:lpstr>Формула</vt:lpstr>
      <vt:lpstr>Microsoft Equation 3.0</vt:lpstr>
      <vt:lpstr>ТЕМА  УРОКА</vt:lpstr>
      <vt:lpstr>ЦЕЛИ УРОКА</vt:lpstr>
      <vt:lpstr>ПЛАН  УРОКА</vt:lpstr>
      <vt:lpstr>ПОВТОРЕНИЕ</vt:lpstr>
      <vt:lpstr>Дайте определение идеальному газу</vt:lpstr>
      <vt:lpstr>Дайте определение температуры</vt:lpstr>
      <vt:lpstr>Дайте определение концентрации молекул</vt:lpstr>
      <vt:lpstr>Запишите формулу связи давления газа с концентрацией и температурой.</vt:lpstr>
      <vt:lpstr>Что называется абсолютным нулем температуры. Чему равна эта температура.</vt:lpstr>
      <vt:lpstr>Запишите основное уравнение молекулярно-кинетической теории.  Какие величины в него входят?</vt:lpstr>
      <vt:lpstr>Изложение нового материала</vt:lpstr>
      <vt:lpstr>После преобразований уравнение примет вид:</vt:lpstr>
      <vt:lpstr>Какой вид примет уравнение, если масса газа останется неизменной?</vt:lpstr>
      <vt:lpstr>При постоянной массе газа уравнение примет вид:</vt:lpstr>
      <vt:lpstr>Убедимся на опыте, что соотношение </vt:lpstr>
      <vt:lpstr>Закрепление</vt:lpstr>
      <vt:lpstr>Самостоятельная работа</vt:lpstr>
      <vt:lpstr>Домашнее задание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 УРОКА</dc:title>
  <dc:creator>Admin</dc:creator>
  <cp:lastModifiedBy>НАТ</cp:lastModifiedBy>
  <cp:revision>25</cp:revision>
  <dcterms:created xsi:type="dcterms:W3CDTF">2012-01-31T18:06:13Z</dcterms:created>
  <dcterms:modified xsi:type="dcterms:W3CDTF">2015-04-16T17:17:05Z</dcterms:modified>
</cp:coreProperties>
</file>