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F58D6CBF-4335-4352-9B43-5251CC29C2D2}" type="datetimeFigureOut">
              <a:rPr lang="ru-RU" smtClean="0"/>
              <a:t>17.04.2015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58D6CBF-4335-4352-9B43-5251CC29C2D2}" type="datetimeFigureOut">
              <a:rPr lang="ru-RU" smtClean="0"/>
              <a:t>17.04.2015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58D6CBF-4335-4352-9B43-5251CC29C2D2}" type="datetimeFigureOut">
              <a:rPr lang="ru-RU" smtClean="0"/>
              <a:t>17.04.2015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58D6CBF-4335-4352-9B43-5251CC29C2D2}" type="datetimeFigureOut">
              <a:rPr lang="ru-RU" smtClean="0"/>
              <a:t>17.04.2015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58D6CBF-4335-4352-9B43-5251CC29C2D2}" type="datetimeFigureOut">
              <a:rPr lang="ru-RU" smtClean="0"/>
              <a:t>17.04.2015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58D6CBF-4335-4352-9B43-5251CC29C2D2}" type="datetimeFigureOut">
              <a:rPr lang="ru-RU" smtClean="0"/>
              <a:t>17.04.2015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F58D6CBF-4335-4352-9B43-5251CC29C2D2}" type="datetimeFigureOut">
              <a:rPr lang="ru-RU" smtClean="0"/>
              <a:t>17.04.2015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F58D6CBF-4335-4352-9B43-5251CC29C2D2}" type="datetimeFigureOut">
              <a:rPr lang="ru-RU" smtClean="0"/>
              <a:t>17.04.2015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8D6CBF-4335-4352-9B43-5251CC29C2D2}" type="datetimeFigureOut">
              <a:rPr lang="ru-RU" smtClean="0"/>
              <a:t>17.04.2015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58D6CBF-4335-4352-9B43-5251CC29C2D2}" type="datetimeFigureOut">
              <a:rPr lang="ru-RU" smtClean="0"/>
              <a:t>17.04.2015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38D05A-E9B6-48C7-965A-D6B0C1CE98EF}"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F58D6CBF-4335-4352-9B43-5251CC29C2D2}" type="datetimeFigureOut">
              <a:rPr lang="ru-RU" smtClean="0"/>
              <a:t>17.04.2015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38D05A-E9B6-48C7-965A-D6B0C1CE98EF}" type="slidenum">
              <a:rPr lang="ru-RU" smtClean="0"/>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F58D6CBF-4335-4352-9B43-5251CC29C2D2}" type="datetimeFigureOut">
              <a:rPr lang="ru-RU" smtClean="0"/>
              <a:t>17.04.2015</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B238D05A-E9B6-48C7-965A-D6B0C1CE98EF}"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59726" y="2132856"/>
            <a:ext cx="6976589" cy="1077218"/>
          </a:xfrm>
          <a:prstGeom prst="rect">
            <a:avLst/>
          </a:prstGeom>
          <a:noFill/>
        </p:spPr>
        <p:txBody>
          <a:bodyPr wrap="none" lIns="91440" tIns="45720" rIns="91440" bIns="45720">
            <a:spAutoFit/>
          </a:bodyPr>
          <a:lstStyle/>
          <a:p>
            <a:pPr algn="ctr"/>
            <a:r>
              <a:rPr lang="ru-RU" sz="32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Реферат</a:t>
            </a:r>
          </a:p>
          <a:p>
            <a:pPr algn="ctr"/>
            <a:r>
              <a:rPr lang="ru-RU" sz="32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«Как сбросить лишний вес»</a:t>
            </a:r>
            <a:endParaRPr lang="ru-RU" sz="32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5" name="TextBox 4"/>
          <p:cNvSpPr txBox="1"/>
          <p:nvPr/>
        </p:nvSpPr>
        <p:spPr>
          <a:xfrm>
            <a:off x="1187624" y="0"/>
            <a:ext cx="6480720" cy="369332"/>
          </a:xfrm>
          <a:prstGeom prst="rect">
            <a:avLst/>
          </a:prstGeom>
          <a:noFill/>
        </p:spPr>
        <p:txBody>
          <a:bodyPr wrap="square" rtlCol="0">
            <a:spAutoFit/>
          </a:bodyPr>
          <a:lstStyle/>
          <a:p>
            <a:r>
              <a:rPr lang="ru-RU" dirty="0" smtClean="0"/>
              <a:t>МОУ Усть-Ордынский СОШ №1 </a:t>
            </a:r>
            <a:r>
              <a:rPr lang="ru-RU" dirty="0" smtClean="0"/>
              <a:t>им</a:t>
            </a:r>
            <a:r>
              <a:rPr lang="ru-RU" dirty="0" smtClean="0"/>
              <a:t>. </a:t>
            </a:r>
            <a:r>
              <a:rPr lang="ru-RU" smtClean="0"/>
              <a:t>В.Б.Борсоева</a:t>
            </a:r>
            <a:r>
              <a:rPr lang="ru-RU" dirty="0" smtClean="0"/>
              <a:t>.</a:t>
            </a:r>
            <a:endParaRPr lang="ru-RU" dirty="0"/>
          </a:p>
        </p:txBody>
      </p:sp>
      <p:sp>
        <p:nvSpPr>
          <p:cNvPr id="6" name="TextBox 5"/>
          <p:cNvSpPr txBox="1"/>
          <p:nvPr/>
        </p:nvSpPr>
        <p:spPr>
          <a:xfrm>
            <a:off x="4446835" y="3933056"/>
            <a:ext cx="4320480" cy="646331"/>
          </a:xfrm>
          <a:prstGeom prst="rect">
            <a:avLst/>
          </a:prstGeom>
          <a:noFill/>
        </p:spPr>
        <p:txBody>
          <a:bodyPr wrap="square" rtlCol="0">
            <a:spAutoFit/>
          </a:bodyPr>
          <a:lstStyle/>
          <a:p>
            <a:r>
              <a:rPr lang="ru-RU" dirty="0" smtClean="0"/>
              <a:t>Выполнила: </a:t>
            </a:r>
            <a:r>
              <a:rPr lang="ru-RU" dirty="0" err="1" smtClean="0"/>
              <a:t>Бугушкинова</a:t>
            </a:r>
            <a:r>
              <a:rPr lang="ru-RU" dirty="0" smtClean="0"/>
              <a:t> Ирина 10 «б»</a:t>
            </a:r>
            <a:endParaRPr lang="ru-RU" dirty="0"/>
          </a:p>
        </p:txBody>
      </p:sp>
      <p:sp>
        <p:nvSpPr>
          <p:cNvPr id="7" name="TextBox 6"/>
          <p:cNvSpPr txBox="1"/>
          <p:nvPr/>
        </p:nvSpPr>
        <p:spPr>
          <a:xfrm>
            <a:off x="2843808" y="6309320"/>
            <a:ext cx="2880320" cy="369332"/>
          </a:xfrm>
          <a:prstGeom prst="rect">
            <a:avLst/>
          </a:prstGeom>
          <a:noFill/>
        </p:spPr>
        <p:txBody>
          <a:bodyPr wrap="square" rtlCol="0">
            <a:spAutoFit/>
          </a:bodyPr>
          <a:lstStyle/>
          <a:p>
            <a:r>
              <a:rPr lang="ru-RU" dirty="0" smtClean="0"/>
              <a:t>                 2013 г.</a:t>
            </a:r>
            <a:endParaRPr lang="ru-RU" dirty="0"/>
          </a:p>
        </p:txBody>
      </p:sp>
    </p:spTree>
    <p:extLst>
      <p:ext uri="{BB962C8B-B14F-4D97-AF65-F5344CB8AC3E}">
        <p14:creationId xmlns:p14="http://schemas.microsoft.com/office/powerpoint/2010/main" val="18496456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985"/>
            <a:ext cx="9144000" cy="5909310"/>
          </a:xfrm>
          <a:prstGeom prst="rect">
            <a:avLst/>
          </a:prstGeom>
        </p:spPr>
        <p:txBody>
          <a:bodyPr wrap="square">
            <a:spAutoFit/>
          </a:bodyPr>
          <a:lstStyle/>
          <a:p>
            <a:r>
              <a:rPr lang="ru-RU" i="1" dirty="0" smtClean="0">
                <a:solidFill>
                  <a:srgbClr val="FF0000"/>
                </a:solidFill>
              </a:rPr>
              <a:t>Гимнастика на каждый час</a:t>
            </a:r>
          </a:p>
          <a:p>
            <a:endParaRPr lang="ru-RU" dirty="0" smtClean="0"/>
          </a:p>
          <a:p>
            <a:pPr algn="just"/>
            <a:r>
              <a:rPr lang="ru-RU" dirty="0" smtClean="0"/>
              <a:t>     Упражнения, которые мы рекомендуем, можно делать, не привлекая к себе внимания, в течение дня в любую свободную минуту — за столом, сидя в транспорте, перед телевизором. Если быть достаточно настойчивой и часто повторять их, можно получить довольно большую физическую нагрузку.</a:t>
            </a:r>
          </a:p>
          <a:p>
            <a:pPr algn="just"/>
            <a:endParaRPr lang="ru-RU" dirty="0" smtClean="0"/>
          </a:p>
          <a:p>
            <a:pPr algn="just"/>
            <a:r>
              <a:rPr lang="ru-RU" dirty="0" smtClean="0"/>
              <a:t>1. В положении сидя, ступни вместе. Не отрывая пяток от пола, попеременно с усилием поднимите носки, имитируя ходьбу в гору. Повторите 60 раз.</a:t>
            </a:r>
          </a:p>
          <a:p>
            <a:pPr algn="just"/>
            <a:r>
              <a:rPr lang="ru-RU" dirty="0" smtClean="0"/>
              <a:t>2. Положение то же, но не отрывая носки от пола, попеременно с усилием поднимите пятки. Повторите 60 раз.</a:t>
            </a:r>
          </a:p>
          <a:p>
            <a:pPr algn="just"/>
            <a:r>
              <a:rPr lang="ru-RU" dirty="0" smtClean="0"/>
              <a:t>3. Дайте нагрузку ягодичным мышцам. Напрягите их, а потом расслабьте. Повторите 30 раз.</a:t>
            </a:r>
          </a:p>
          <a:p>
            <a:pPr algn="just"/>
            <a:r>
              <a:rPr lang="ru-RU" dirty="0" smtClean="0"/>
              <a:t>4. Втяните живот, напрягая мышцы, вдохните; на выдохе удерживайте в напряжении мышцы в течение 3 секунд. Повторите 15 раз.</a:t>
            </a:r>
          </a:p>
          <a:p>
            <a:pPr algn="just"/>
            <a:r>
              <a:rPr lang="ru-RU" dirty="0" smtClean="0"/>
              <a:t>5. Сведите и разведите лопатки. Повторите 30 раз.</a:t>
            </a:r>
          </a:p>
          <a:p>
            <a:pPr algn="just"/>
            <a:r>
              <a:rPr lang="ru-RU" dirty="0" smtClean="0"/>
              <a:t>6. Сжимайте и разжимайте кисти рук. Повторите 60 раз.</a:t>
            </a:r>
          </a:p>
          <a:p>
            <a:pPr algn="just"/>
            <a:endParaRPr lang="ru-RU" dirty="0" smtClean="0"/>
          </a:p>
          <a:p>
            <a:pPr algn="just"/>
            <a:r>
              <a:rPr lang="ru-RU" dirty="0" smtClean="0"/>
              <a:t>Вся гимнастика занимает 6-7 минут.</a:t>
            </a:r>
            <a:endParaRPr lang="ru-RU" dirty="0"/>
          </a:p>
        </p:txBody>
      </p:sp>
    </p:spTree>
    <p:extLst>
      <p:ext uri="{BB962C8B-B14F-4D97-AF65-F5344CB8AC3E}">
        <p14:creationId xmlns:p14="http://schemas.microsoft.com/office/powerpoint/2010/main" val="4975475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88640"/>
            <a:ext cx="9144000" cy="6186309"/>
          </a:xfrm>
          <a:prstGeom prst="rect">
            <a:avLst/>
          </a:prstGeom>
          <a:noFill/>
        </p:spPr>
        <p:txBody>
          <a:bodyPr wrap="square" rtlCol="0">
            <a:spAutoFit/>
          </a:bodyPr>
          <a:lstStyle/>
          <a:p>
            <a:r>
              <a:rPr lang="ru-RU" i="1" dirty="0" smtClean="0">
                <a:solidFill>
                  <a:srgbClr val="FF0000"/>
                </a:solidFill>
              </a:rPr>
              <a:t>Дыхательная гимнастика </a:t>
            </a:r>
            <a:r>
              <a:rPr lang="ru-RU" i="1" dirty="0" err="1" smtClean="0">
                <a:solidFill>
                  <a:srgbClr val="FF0000"/>
                </a:solidFill>
              </a:rPr>
              <a:t>Цзяньфэй</a:t>
            </a:r>
            <a:endParaRPr lang="ru-RU" i="1" dirty="0" smtClean="0">
              <a:solidFill>
                <a:srgbClr val="FF0000"/>
              </a:solidFill>
            </a:endParaRPr>
          </a:p>
          <a:p>
            <a:endParaRPr lang="ru-RU" dirty="0" smtClean="0"/>
          </a:p>
          <a:p>
            <a:pPr algn="just"/>
            <a:r>
              <a:rPr lang="ru-RU" dirty="0"/>
              <a:t> </a:t>
            </a:r>
            <a:r>
              <a:rPr lang="ru-RU" dirty="0" smtClean="0"/>
              <a:t>     Дыхательная гимнастика "</a:t>
            </a:r>
            <a:r>
              <a:rPr lang="ru-RU" dirty="0" err="1" smtClean="0"/>
              <a:t>цзяньфэй</a:t>
            </a:r>
            <a:r>
              <a:rPr lang="ru-RU" dirty="0" smtClean="0"/>
              <a:t>" в переводе с китайского означает "сбросить жир". С помощью 3 видов </a:t>
            </a:r>
            <a:r>
              <a:rPr lang="ru-RU" dirty="0" err="1" smtClean="0"/>
              <a:t>дыхательныx</a:t>
            </a:r>
            <a:r>
              <a:rPr lang="ru-RU" dirty="0" smtClean="0"/>
              <a:t> упражнений - "волна", "лягушка" и "лотос" - можно </a:t>
            </a:r>
            <a:r>
              <a:rPr lang="ru-RU" dirty="0" err="1" smtClean="0"/>
              <a:t>зa</a:t>
            </a:r>
            <a:r>
              <a:rPr lang="ru-RU" dirty="0" smtClean="0"/>
              <a:t> короткий срок сбавить в весе, годами сохранять стройную фигуру, поддерживать прекрасное состояние здоровья. Роза </a:t>
            </a:r>
            <a:r>
              <a:rPr lang="ru-RU" dirty="0" err="1" smtClean="0"/>
              <a:t>Юй</a:t>
            </a:r>
            <a:r>
              <a:rPr lang="ru-RU" dirty="0" smtClean="0"/>
              <a:t> </a:t>
            </a:r>
            <a:r>
              <a:rPr lang="ru-RU" dirty="0" err="1" smtClean="0"/>
              <a:t>Бинь</a:t>
            </a:r>
            <a:r>
              <a:rPr lang="ru-RU" dirty="0" smtClean="0"/>
              <a:t> на себе испытала чудодейственную силу гимнастики. Буквально через 2-3 дня она скинула 1 кг, а спустя 2 </a:t>
            </a:r>
            <a:r>
              <a:rPr lang="ru-RU" dirty="0" err="1" smtClean="0"/>
              <a:t>мес</a:t>
            </a:r>
            <a:r>
              <a:rPr lang="ru-RU" dirty="0" smtClean="0"/>
              <a:t>, при росте 160 см, вернулась к своему девичьему весу - 50 кг, сбросив за это время 9 кг.</a:t>
            </a:r>
          </a:p>
          <a:p>
            <a:pPr algn="just"/>
            <a:r>
              <a:rPr lang="ru-RU" dirty="0"/>
              <a:t> </a:t>
            </a:r>
            <a:r>
              <a:rPr lang="ru-RU" dirty="0" smtClean="0"/>
              <a:t>    Благодаря первой части упражнения - "волна" - у людей исчезает ощущение голода, и они могут без всяких усилий сократить количество принимаемой пищи или вообще перестать на некоторое время есть. Обычно прекращение приема пищи сопровождается ослаблением организма, головокружением и другими симптомами. Делая же 3 вида упражнений "</a:t>
            </a:r>
            <a:r>
              <a:rPr lang="ru-RU" dirty="0" err="1" smtClean="0"/>
              <a:t>цзяньфэй</a:t>
            </a:r>
            <a:r>
              <a:rPr lang="ru-RU" dirty="0" smtClean="0"/>
              <a:t>", можно избежать всего этого. При выполнении всех 3 видов упражнений нужно прежде всего расслабить пояс и расстегнуть одежду, сковывающую движения тела.</a:t>
            </a:r>
          </a:p>
          <a:p>
            <a:pPr algn="just"/>
            <a:r>
              <a:rPr lang="ru-RU" dirty="0"/>
              <a:t> </a:t>
            </a:r>
            <a:r>
              <a:rPr lang="ru-RU" dirty="0" smtClean="0"/>
              <a:t>   "Лягушка" и "лотос" полезны снятием усталости, улучшением обмена веществ, излечением хронических заболеваний. Поэтому их можно делать и отдельно - уже в целях укрепления организма и сохранения здоровья. Ну и ради стройности тела, его красоты.</a:t>
            </a:r>
            <a:endParaRPr lang="ru-RU" dirty="0"/>
          </a:p>
        </p:txBody>
      </p:sp>
    </p:spTree>
    <p:extLst>
      <p:ext uri="{BB962C8B-B14F-4D97-AF65-F5344CB8AC3E}">
        <p14:creationId xmlns:p14="http://schemas.microsoft.com/office/powerpoint/2010/main" val="13251535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16632"/>
            <a:ext cx="8856984" cy="5909310"/>
          </a:xfrm>
          <a:prstGeom prst="rect">
            <a:avLst/>
          </a:prstGeom>
          <a:noFill/>
        </p:spPr>
        <p:txBody>
          <a:bodyPr wrap="square" rtlCol="0">
            <a:spAutoFit/>
          </a:bodyPr>
          <a:lstStyle/>
          <a:p>
            <a:r>
              <a:rPr lang="ru-RU" i="1" dirty="0" err="1" smtClean="0">
                <a:solidFill>
                  <a:srgbClr val="FF0000"/>
                </a:solidFill>
              </a:rPr>
              <a:t>Цзяньфэй</a:t>
            </a:r>
            <a:r>
              <a:rPr lang="ru-RU" i="1" dirty="0" smtClean="0">
                <a:solidFill>
                  <a:srgbClr val="FF0000"/>
                </a:solidFill>
              </a:rPr>
              <a:t> - Волна</a:t>
            </a:r>
          </a:p>
          <a:p>
            <a:endParaRPr lang="ru-RU" dirty="0" smtClean="0"/>
          </a:p>
          <a:p>
            <a:endParaRPr lang="ru-RU" dirty="0" smtClean="0"/>
          </a:p>
          <a:p>
            <a:pPr algn="just"/>
            <a:r>
              <a:rPr lang="ru-RU" dirty="0" smtClean="0"/>
              <a:t>    Лечь на спину, ноги согнуть в коленях, под прямым углом, поставить ровно ступни, одну ладонь положить на грудь, другую на живот. После этого начинать дыхательные упражнения, чуть помогая руками. При вдохе расправить грудь, втянуть живот. При выдохе, наоборот, втянуть грудь, надуть живот (по возможности полнее, но без чрезмерных усилий).</a:t>
            </a:r>
          </a:p>
          <a:p>
            <a:pPr algn="just"/>
            <a:endParaRPr lang="ru-RU" dirty="0" smtClean="0"/>
          </a:p>
          <a:p>
            <a:pPr algn="just"/>
            <a:r>
              <a:rPr lang="ru-RU" dirty="0" smtClean="0"/>
              <a:t>    Упражнения груди (вверх-вниз) и живота (вниз-вверх) как бы образуют волны. Частота дыхания должна приближаться к нормальной (если у отдельных лиц во время упражнений появляется легкое головокружение, то дыхание чуть замедлить). Делать по 40 полных дыханий (вдох-выдох). Делать это движение можно также стоя, сидя, при ходьбе, езде на велосипеде. Упражнение "волна" делается в первые дни занятий и позже, лишь когда ощущаешь голод. "Голоден -упражняйся, не голоден — не упражняйся". У отдельных лиц даже после 60 полных дыханий (вдох-выдох) по-прежнему остается сильное ощущение голода и возникает ряд отклонений. Это значит, что упражнение "волна" не подходит для их организма. </a:t>
            </a:r>
            <a:endParaRPr lang="ru-RU" dirty="0"/>
          </a:p>
        </p:txBody>
      </p:sp>
    </p:spTree>
    <p:extLst>
      <p:ext uri="{BB962C8B-B14F-4D97-AF65-F5344CB8AC3E}">
        <p14:creationId xmlns:p14="http://schemas.microsoft.com/office/powerpoint/2010/main" val="9316842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16632"/>
            <a:ext cx="8892480" cy="7048083"/>
          </a:xfrm>
          <a:prstGeom prst="rect">
            <a:avLst/>
          </a:prstGeom>
          <a:noFill/>
        </p:spPr>
        <p:txBody>
          <a:bodyPr wrap="square" rtlCol="0">
            <a:spAutoFit/>
          </a:bodyPr>
          <a:lstStyle/>
          <a:p>
            <a:r>
              <a:rPr lang="ru-RU" dirty="0" err="1" smtClean="0">
                <a:solidFill>
                  <a:srgbClr val="FF0000"/>
                </a:solidFill>
              </a:rPr>
              <a:t>Цзяньфэй</a:t>
            </a:r>
            <a:r>
              <a:rPr lang="ru-RU" dirty="0" smtClean="0">
                <a:solidFill>
                  <a:srgbClr val="FF0000"/>
                </a:solidFill>
              </a:rPr>
              <a:t> - Лягушка</a:t>
            </a:r>
          </a:p>
          <a:p>
            <a:pPr algn="just"/>
            <a:r>
              <a:rPr lang="ru-RU" dirty="0"/>
              <a:t> </a:t>
            </a:r>
            <a:r>
              <a:rPr lang="ru-RU" dirty="0" smtClean="0"/>
              <a:t>      </a:t>
            </a:r>
            <a:r>
              <a:rPr lang="ru-RU" sz="1600" dirty="0" smtClean="0"/>
              <a:t>Сядьте на стул высотой 35 — 40 см так, чтобы голень и бедро образовали прямой угол (или чуть меньший). Колени раздвинуты на уровне плеч. Женщина левую кисть сжимает в кулак, мужчина правую кисть, а левой ладонью обхватывает кулак. Затем надо прикрыть глаза, губы тронуть улыбкой, все тело расслабить и принять самое удобное положение, привести себя в состояние полного покоя. Потом нужно регулировать свои мысли и нервную систему — внутренне расслабиться. Для этого достаточно сначала разок вздохнуть, словно после усталости, чтобы все тело как бы обмякло. Теперь старайтесь думать о самом прекрасном в своей жизни (например, что вы лежите на траве у воды и наслаждаетесь природой), чтобы получить душевное удовлетворение, успокоение. Минуту-две вы сохраняете физически и душевно спокойное, приятное состояние.</a:t>
            </a:r>
          </a:p>
          <a:p>
            <a:pPr algn="just"/>
            <a:r>
              <a:rPr lang="ru-RU" sz="1600" dirty="0"/>
              <a:t> </a:t>
            </a:r>
            <a:r>
              <a:rPr lang="ru-RU" sz="1600" dirty="0" smtClean="0"/>
              <a:t>     Отрегулировав свои мысли, переходите к главному этапу упражнений. Все мысли сосредоточены на дыхательных упражнениях. Сначала сделайте через нос свободный вдох и проведите воздух, помогая себе мысленно, в область живота. Затем через рот делайте легкий, медленный выдох — при этом появляется такое ощущение, что область живота постепенно становится расслабленной и мягкой. Когда весь воздух медленно выдохнете, снова вдыхайте через нос, вдох также должен быть легким, ровным. Во время вдоха нижняя часть живота как бы постепенно наполняется воздухом и вздувается. Когда живот наполнится, замереть на 2 секунды, короткий вдох и снова выдох, вдох и т.д. В ходе дыхательного процесса грудь поднимается, лишь область живота то втягивается, то вздувается, что очень напоминает лягушку. Во время упражнений "лягушка" нужно следить за степенью наполнения воздухом живота при вдохе, учитывая при этом состояние своего организма, иначе возможны нежелательные отклонения.</a:t>
            </a:r>
          </a:p>
          <a:p>
            <a:pPr algn="just"/>
            <a:endParaRPr lang="ru-RU" sz="1600" dirty="0" smtClean="0"/>
          </a:p>
        </p:txBody>
      </p:sp>
    </p:spTree>
    <p:extLst>
      <p:ext uri="{BB962C8B-B14F-4D97-AF65-F5344CB8AC3E}">
        <p14:creationId xmlns:p14="http://schemas.microsoft.com/office/powerpoint/2010/main" val="3120243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712968" cy="6740307"/>
          </a:xfrm>
          <a:prstGeom prst="rect">
            <a:avLst/>
          </a:prstGeom>
          <a:noFill/>
        </p:spPr>
        <p:txBody>
          <a:bodyPr wrap="square" rtlCol="0">
            <a:spAutoFit/>
          </a:bodyPr>
          <a:lstStyle/>
          <a:p>
            <a:pPr algn="just"/>
            <a:r>
              <a:rPr lang="ru-RU" sz="1600" dirty="0" smtClean="0"/>
              <a:t>       </a:t>
            </a:r>
            <a:r>
              <a:rPr lang="ru-RU" sz="1600" dirty="0" err="1" smtClean="0">
                <a:solidFill>
                  <a:srgbClr val="FF0000"/>
                </a:solidFill>
              </a:rPr>
              <a:t>Цзяньфэй</a:t>
            </a:r>
            <a:r>
              <a:rPr lang="ru-RU" sz="1600" dirty="0" smtClean="0">
                <a:solidFill>
                  <a:srgbClr val="FF0000"/>
                </a:solidFill>
              </a:rPr>
              <a:t> - Лягушка</a:t>
            </a:r>
          </a:p>
          <a:p>
            <a:pPr algn="just"/>
            <a:r>
              <a:rPr lang="ru-RU" sz="1600" dirty="0" smtClean="0"/>
              <a:t>  </a:t>
            </a:r>
          </a:p>
          <a:p>
            <a:pPr algn="just"/>
            <a:r>
              <a:rPr lang="ru-RU" sz="1600" dirty="0" smtClean="0"/>
              <a:t>         Нельзя делать эти упражнения при внутреннем кровотечении и тем, у кого еще не истек 3-месячный срок после внутренней хирургической операции. Тем же, кто страдает сердечно-сосудистыми и желудочно-кишечными, другими серьезными заболеваниями, степень наполнения живота воздухом при вдохе достаточно доводить до 10-20 %. Женщинам при менструации лучше приостановить занятия, заменив их упражнениями "лотос". Подавляющее же большинство здоровых людей и люди, страдающие обычными хроническими заболеваниями, могут выполнять эти упражнения, и степень наполнения воздухом живота можно доводить до 80 — 90 %.</a:t>
            </a:r>
          </a:p>
          <a:p>
            <a:pPr algn="just"/>
            <a:r>
              <a:rPr lang="ru-RU" sz="1600" dirty="0" smtClean="0"/>
              <a:t>         Упражнения "лягушка" занимают около 15 мин. После их завершения не открывайте сразу глаза во избежание головокружения. Поднимите голову с закрытыми глазами, ладони потрите одна о другую 10 раз, затем пальцами обеих рук "причешите" несколько раз голову, после чего откройте глаза, руки сожмите в кулаки, поднимите вверх, потянитесь, сделайте глубокий вдох. После этого глаза прояснятся, прибавится сил. Упражнения эти в период интенсивного похудения нужно делать 3 раза в день, каждый раз по 15 мин. Можно — в обычные часы приема пищи, в другое время. Упражнения "лягушка" стимулируют кровообращение во всем теле, обмен веществ в организме. А это, в свою очередь, оказывает благотворное влияние на кожу лицу. При глубоких вдохах и выдохах диафрагма в груди то поднимается, то опускается, что играет замечательную роль массажа внутренних органов. Упражнения "лягушка" поднимают тонус всего организма и эффективно устраняют или смягчают все неблагоприятные последствия, которые обычно вызывает ограничение в пище.</a:t>
            </a:r>
            <a:endParaRPr lang="ru-RU" sz="1600" dirty="0"/>
          </a:p>
        </p:txBody>
      </p:sp>
    </p:spTree>
    <p:extLst>
      <p:ext uri="{BB962C8B-B14F-4D97-AF65-F5344CB8AC3E}">
        <p14:creationId xmlns:p14="http://schemas.microsoft.com/office/powerpoint/2010/main" val="2459299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0"/>
            <a:ext cx="8640960" cy="7048083"/>
          </a:xfrm>
          <a:prstGeom prst="rect">
            <a:avLst/>
          </a:prstGeom>
          <a:noFill/>
        </p:spPr>
        <p:txBody>
          <a:bodyPr wrap="square" rtlCol="0">
            <a:spAutoFit/>
          </a:bodyPr>
          <a:lstStyle/>
          <a:p>
            <a:r>
              <a:rPr lang="ru-RU" dirty="0" err="1" smtClean="0">
                <a:solidFill>
                  <a:srgbClr val="FF0000"/>
                </a:solidFill>
              </a:rPr>
              <a:t>Цзяньфэй</a:t>
            </a:r>
            <a:r>
              <a:rPr lang="ru-RU" dirty="0" smtClean="0">
                <a:solidFill>
                  <a:srgbClr val="FF0000"/>
                </a:solidFill>
              </a:rPr>
              <a:t> - Лотос</a:t>
            </a:r>
          </a:p>
          <a:p>
            <a:pPr algn="just"/>
            <a:r>
              <a:rPr lang="ru-RU" dirty="0"/>
              <a:t> </a:t>
            </a:r>
            <a:r>
              <a:rPr lang="ru-RU" dirty="0" smtClean="0"/>
              <a:t>      </a:t>
            </a:r>
            <a:r>
              <a:rPr lang="ru-RU" sz="1600" dirty="0" smtClean="0"/>
              <a:t>Делают их обычно сидя, как при упражнениях "лягушка", или же подвернув ноги под себя, т.е. в положении Будды. Руки ладонью вверх положить одну над другой, на ноги перед животом, женщина-левую поверх правой, мужчина — наоборот. Не опирайтесь на спинку стула, поясницу слегка выпрямите, опустите плечи, уберите грудь, подбородок чуть опустите, глаза закройте, кончик языка поднимите кверху и прикоснитесь им к небу (около верхних зубов), полностью расслабьтесь, примите удобное естественное положение. После этого приведите в надлежащее состояние свои мысли: сначала глубоко вздохните и расслабьтесь, потом 1 — 2 мин. подумайте о самом радостном и приятном в вашей жизни, чтобы до начала дыхательных упражнений создать спокойное, легкое настроение. </a:t>
            </a:r>
          </a:p>
          <a:p>
            <a:pPr algn="just"/>
            <a:r>
              <a:rPr lang="ru-RU" sz="1600" u="sng" dirty="0" smtClean="0"/>
              <a:t>Этап 1-й. </a:t>
            </a:r>
            <a:r>
              <a:rPr lang="ru-RU" sz="1600" dirty="0" smtClean="0"/>
              <a:t>Дыхание глубокое, длинное, легкое, ровное и очень естественное. Грудь и живот при этом не должны заметно подниматься и опускаться. Начинающие могут тихо прислушаться к звукам дыхания и постепенно добиваться беззвучного дыхания. Вы управляете дыханием, регулируете его. Этот этап — 5 мин.</a:t>
            </a:r>
          </a:p>
          <a:p>
            <a:pPr algn="just"/>
            <a:r>
              <a:rPr lang="ru-RU" sz="1600" u="sng" dirty="0" smtClean="0"/>
              <a:t>Этап 2-й. </a:t>
            </a:r>
            <a:r>
              <a:rPr lang="ru-RU" sz="1600" dirty="0" smtClean="0"/>
              <a:t>Вдыхать естественно, не обращая внимания на дыхание, не управлять им. При выдохе полностью расслабиться и добиваться дыхания беззвучного, глубокого, длинного, ровного. На этот этап также потребуется 5 мин.</a:t>
            </a:r>
          </a:p>
          <a:p>
            <a:pPr algn="just"/>
            <a:r>
              <a:rPr lang="ru-RU" sz="1600" u="sng" dirty="0" smtClean="0"/>
              <a:t>Этап 3-й. </a:t>
            </a:r>
            <a:r>
              <a:rPr lang="ru-RU" sz="1600" dirty="0" smtClean="0"/>
              <a:t>Не управлять ни вдохом, ни выдохом. Дышите естественно, не обращая внимания на глубину, ровность дыхания. При этом неизменно сохраняйте чувство, что дыхание есть, оно то близко, то далеко, то появляется, то исчезает. Если возникают посторонние мысли, не обрывайте на них внимания и успокаивайте себя. На этот этап уходит около 10 мин. Страдающие хроническими болезнями могут делать упражнения "лотос" и дольше — 20-30 и 40-50 мин</a:t>
            </a:r>
            <a:endParaRPr lang="ru-RU" sz="1600" dirty="0"/>
          </a:p>
        </p:txBody>
      </p:sp>
    </p:spTree>
    <p:extLst>
      <p:ext uri="{BB962C8B-B14F-4D97-AF65-F5344CB8AC3E}">
        <p14:creationId xmlns:p14="http://schemas.microsoft.com/office/powerpoint/2010/main" val="2091039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476672"/>
            <a:ext cx="8352928" cy="3447098"/>
          </a:xfrm>
          <a:prstGeom prst="rect">
            <a:avLst/>
          </a:prstGeom>
          <a:noFill/>
        </p:spPr>
        <p:txBody>
          <a:bodyPr wrap="square" rtlCol="0">
            <a:spAutoFit/>
          </a:bodyPr>
          <a:lstStyle/>
          <a:p>
            <a:pPr algn="just"/>
            <a:r>
              <a:rPr lang="ru-RU" dirty="0" smtClean="0"/>
              <a:t>     </a:t>
            </a:r>
            <a:r>
              <a:rPr lang="ru-RU" sz="2000" dirty="0" smtClean="0">
                <a:solidFill>
                  <a:srgbClr val="FF0000"/>
                </a:solidFill>
              </a:rPr>
              <a:t>Вывод </a:t>
            </a:r>
          </a:p>
          <a:p>
            <a:pPr algn="just"/>
            <a:r>
              <a:rPr lang="ru-RU" dirty="0"/>
              <a:t> </a:t>
            </a:r>
            <a:r>
              <a:rPr lang="ru-RU" dirty="0" smtClean="0"/>
              <a:t>    </a:t>
            </a:r>
          </a:p>
          <a:p>
            <a:pPr algn="just"/>
            <a:r>
              <a:rPr lang="ru-RU" dirty="0"/>
              <a:t> </a:t>
            </a:r>
            <a:r>
              <a:rPr lang="ru-RU" dirty="0" smtClean="0"/>
              <a:t>     Тренировка для похудения – это уменьшение жировых запасов и сохранение прежних объемов мышечной, в первую очередь за счет оптимизации процессов распада и синтеза в организме. Чтобы похудеть, надо заниматься не менее часа в день, 5–6 раз в неделю. Недостаточно выполнять «упражнения для похудения», нужно подходить к задаче комплексно.</a:t>
            </a:r>
          </a:p>
          <a:p>
            <a:pPr algn="just"/>
            <a:r>
              <a:rPr lang="ru-RU" dirty="0" smtClean="0"/>
              <a:t>      При этом не всегда стоит ограничивать количество съеденного – зачастую достаточно перераспределить потребление калорий по приемам пищи в течение дня и сделать рацион более сбалансированным.</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5976" y="4077072"/>
            <a:ext cx="4788024" cy="2780928"/>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48" y="4077072"/>
            <a:ext cx="4324027" cy="2780928"/>
          </a:xfrm>
          <a:prstGeom prst="rect">
            <a:avLst/>
          </a:prstGeom>
        </p:spPr>
      </p:pic>
    </p:spTree>
    <p:extLst>
      <p:ext uri="{BB962C8B-B14F-4D97-AF65-F5344CB8AC3E}">
        <p14:creationId xmlns:p14="http://schemas.microsoft.com/office/powerpoint/2010/main" val="1753966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260648"/>
            <a:ext cx="8208912" cy="2954655"/>
          </a:xfrm>
          <a:prstGeom prst="rect">
            <a:avLst/>
          </a:prstGeom>
          <a:noFill/>
        </p:spPr>
        <p:txBody>
          <a:bodyPr wrap="square" rtlCol="0">
            <a:spAutoFit/>
          </a:bodyPr>
          <a:lstStyle/>
          <a:p>
            <a:r>
              <a:rPr lang="ru-RU" sz="2400" i="1" dirty="0" smtClean="0">
                <a:solidFill>
                  <a:srgbClr val="FF0000"/>
                </a:solidFill>
              </a:rPr>
              <a:t>Что такое лишний вес</a:t>
            </a:r>
          </a:p>
          <a:p>
            <a:endParaRPr lang="ru-RU" dirty="0" smtClean="0"/>
          </a:p>
          <a:p>
            <a:pPr algn="just"/>
            <a:r>
              <a:rPr lang="ru-RU" dirty="0" smtClean="0"/>
              <a:t>      Лишний вес – это первый тревожный сигнал о том, что в организме человека происходят серьезные отклонения, которые помимо косметических дефектов, могут в дальнейшем спровоцировать целый ряд серьезных заболеваний.</a:t>
            </a:r>
          </a:p>
          <a:p>
            <a:pPr algn="just"/>
            <a:r>
              <a:rPr lang="ru-RU" dirty="0" smtClean="0"/>
              <a:t>      Помимо того, что лишний вес является провокатором старения организма и негативно влияет на качество жизни, серьезные проблемы с лишним весом являются причиной заниженной самооценки и эмоциональной неудовлетворенности.</a:t>
            </a:r>
            <a:endParaRPr lang="ru-RU" dirty="0"/>
          </a:p>
        </p:txBody>
      </p:sp>
      <p:sp>
        <p:nvSpPr>
          <p:cNvPr id="3" name="TextBox 2"/>
          <p:cNvSpPr txBox="1"/>
          <p:nvPr/>
        </p:nvSpPr>
        <p:spPr>
          <a:xfrm>
            <a:off x="251520" y="3215303"/>
            <a:ext cx="8280920" cy="1107996"/>
          </a:xfrm>
          <a:prstGeom prst="rect">
            <a:avLst/>
          </a:prstGeom>
          <a:noFill/>
        </p:spPr>
        <p:txBody>
          <a:bodyPr wrap="square" rtlCol="0">
            <a:spAutoFit/>
          </a:bodyPr>
          <a:lstStyle/>
          <a:p>
            <a:r>
              <a:rPr lang="ru-RU" sz="2400" i="1" dirty="0" smtClean="0">
                <a:solidFill>
                  <a:srgbClr val="FF0000"/>
                </a:solidFill>
              </a:rPr>
              <a:t>Причины лишнего веса</a:t>
            </a:r>
          </a:p>
          <a:p>
            <a:r>
              <a:rPr lang="ru-RU" sz="2400" dirty="0"/>
              <a:t> </a:t>
            </a:r>
            <a:r>
              <a:rPr lang="ru-RU" sz="2400" dirty="0" smtClean="0"/>
              <a:t>    </a:t>
            </a:r>
            <a:r>
              <a:rPr lang="ru-RU" dirty="0" smtClean="0"/>
              <a:t>Причин образования лишнего веса много: наследственность, гормональные сдвиги, прием лекарственных препаратов и т.д.</a:t>
            </a:r>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23298"/>
            <a:ext cx="9144000" cy="2534701"/>
          </a:xfrm>
          <a:prstGeom prst="rect">
            <a:avLst/>
          </a:prstGeom>
        </p:spPr>
      </p:pic>
    </p:spTree>
    <p:extLst>
      <p:ext uri="{BB962C8B-B14F-4D97-AF65-F5344CB8AC3E}">
        <p14:creationId xmlns:p14="http://schemas.microsoft.com/office/powerpoint/2010/main" val="1278100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712968" cy="3139321"/>
          </a:xfrm>
          <a:prstGeom prst="rect">
            <a:avLst/>
          </a:prstGeom>
          <a:noFill/>
        </p:spPr>
        <p:txBody>
          <a:bodyPr wrap="square" rtlCol="0">
            <a:spAutoFit/>
          </a:bodyPr>
          <a:lstStyle/>
          <a:p>
            <a:r>
              <a:rPr lang="ru-RU" i="1" dirty="0" smtClean="0">
                <a:solidFill>
                  <a:srgbClr val="FF0000"/>
                </a:solidFill>
              </a:rPr>
              <a:t>Лишний вес провоцирует </a:t>
            </a:r>
            <a:r>
              <a:rPr lang="ru-RU" i="1" dirty="0" err="1" smtClean="0">
                <a:solidFill>
                  <a:srgbClr val="FF0000"/>
                </a:solidFill>
              </a:rPr>
              <a:t>инсулинорезистентность</a:t>
            </a:r>
            <a:r>
              <a:rPr lang="ru-RU" i="1" dirty="0" smtClean="0">
                <a:solidFill>
                  <a:srgbClr val="FF0000"/>
                </a:solidFill>
              </a:rPr>
              <a:t>.</a:t>
            </a:r>
          </a:p>
          <a:p>
            <a:r>
              <a:rPr lang="ru-RU" dirty="0" smtClean="0"/>
              <a:t>Сбои углеводного обмена в организме, или </a:t>
            </a:r>
            <a:r>
              <a:rPr lang="ru-RU" dirty="0" err="1" smtClean="0"/>
              <a:t>инсулинорезистентность</a:t>
            </a:r>
            <a:r>
              <a:rPr lang="ru-RU" dirty="0" smtClean="0"/>
              <a:t> - вызывает у человека сильное и постоянное чувство голода. В 90% случаев именно </a:t>
            </a:r>
            <a:r>
              <a:rPr lang="ru-RU" dirty="0" err="1" smtClean="0"/>
              <a:t>инсулинорезистентность</a:t>
            </a:r>
            <a:r>
              <a:rPr lang="ru-RU" dirty="0" smtClean="0"/>
              <a:t> является причиной лишнего веса.</a:t>
            </a:r>
          </a:p>
          <a:p>
            <a:r>
              <a:rPr lang="ru-RU" i="1" dirty="0" smtClean="0">
                <a:solidFill>
                  <a:srgbClr val="FF0000"/>
                </a:solidFill>
              </a:rPr>
              <a:t>На лишний вес влияет качество потребляемой пищи.</a:t>
            </a:r>
          </a:p>
          <a:p>
            <a:r>
              <a:rPr lang="ru-RU" dirty="0" smtClean="0"/>
              <a:t>Современный человек ест в основном высококалорийную углеводистую пищу и избыточно потребляет жиры.</a:t>
            </a:r>
          </a:p>
          <a:p>
            <a:r>
              <a:rPr lang="ru-RU" dirty="0" smtClean="0"/>
              <a:t>Сегодня различные сладости и вкусности (такие как мороженое, газировка, конфеты, шоколад и т.д.), потребляются уже не как десерт, а как основная пища.</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3327960"/>
            <a:ext cx="5004048" cy="3530039"/>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2" y="3347634"/>
            <a:ext cx="4144483" cy="3510366"/>
          </a:xfrm>
          <a:prstGeom prst="rect">
            <a:avLst/>
          </a:prstGeom>
        </p:spPr>
      </p:pic>
    </p:spTree>
    <p:extLst>
      <p:ext uri="{BB962C8B-B14F-4D97-AF65-F5344CB8AC3E}">
        <p14:creationId xmlns:p14="http://schemas.microsoft.com/office/powerpoint/2010/main" val="3450226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42284"/>
            <a:ext cx="8640960" cy="6740307"/>
          </a:xfrm>
          <a:prstGeom prst="rect">
            <a:avLst/>
          </a:prstGeom>
          <a:noFill/>
        </p:spPr>
        <p:txBody>
          <a:bodyPr wrap="square" rtlCol="0">
            <a:spAutoFit/>
          </a:bodyPr>
          <a:lstStyle/>
          <a:p>
            <a:r>
              <a:rPr lang="ru-RU" dirty="0" smtClean="0">
                <a:solidFill>
                  <a:srgbClr val="FF0000"/>
                </a:solidFill>
              </a:rPr>
              <a:t>Поздний ужин так же влияет на лишний вес.</a:t>
            </a:r>
          </a:p>
          <a:p>
            <a:pPr algn="just"/>
            <a:r>
              <a:rPr lang="ru-RU" dirty="0" smtClean="0"/>
              <a:t>        </a:t>
            </a:r>
            <a:r>
              <a:rPr lang="ru-RU" i="1" dirty="0" smtClean="0"/>
              <a:t>Есть такая народная мудрость:</a:t>
            </a:r>
            <a:r>
              <a:rPr lang="ru-RU" dirty="0" smtClean="0"/>
              <a:t> Завтрак съешь сам, обед раздели с другом, а ужин отдай врагу…</a:t>
            </a:r>
          </a:p>
          <a:p>
            <a:pPr algn="just"/>
            <a:r>
              <a:rPr lang="ru-RU" dirty="0" smtClean="0"/>
              <a:t>        Этому, оказывается, есть четкое медицинское обоснование:</a:t>
            </a:r>
          </a:p>
          <a:p>
            <a:pPr algn="just"/>
            <a:r>
              <a:rPr lang="ru-RU" dirty="0" smtClean="0"/>
              <a:t>Съеденная пища расщепляется под воздействием ферментов поджелудочной железы. Каждый наш орган имеет максимальную и минимальную активность в течение суток. Так вот, максимальная активность поджелудочной железы проявляется с 9 до 11 утра. Соответственно, через 12 часов, с 9 до 11 вечера поджелудочная железа имеет абсолютно минимальную активность… Она в это время отдыхает и восстанавливается.</a:t>
            </a:r>
          </a:p>
          <a:p>
            <a:pPr algn="just"/>
            <a:r>
              <a:rPr lang="ru-RU" dirty="0" smtClean="0"/>
              <a:t>       Получается, что </a:t>
            </a:r>
            <a:r>
              <a:rPr lang="ru-RU" dirty="0"/>
              <a:t>ч</a:t>
            </a:r>
            <a:r>
              <a:rPr lang="ru-RU" dirty="0" smtClean="0"/>
              <a:t>еловек вечером поел, пища попала в желудок, затем в кишечник… а ферментов выделяется недостаточно. Зато бактерий там очень много.</a:t>
            </a:r>
          </a:p>
          <a:p>
            <a:pPr algn="just"/>
            <a:r>
              <a:rPr lang="ru-RU" dirty="0" smtClean="0"/>
              <a:t>       В связи с этим возникает гниение, и брожение пищи (гниение белков, брожение углеводов), образуя массу токсичных веществ, которая затем откладывается мертвым грузом по всему нашему организму.</a:t>
            </a:r>
          </a:p>
          <a:p>
            <a:pPr algn="just"/>
            <a:r>
              <a:rPr lang="ru-RU" dirty="0" smtClean="0"/>
              <a:t>       Наша печень, вместо того, чтобы отдыхать ночью, обезвреживает эти токсичные вещества. Ночные трапезы не только отражаются на нашей фигуре, но и сказываются на здоровье человека.</a:t>
            </a:r>
          </a:p>
          <a:p>
            <a:pPr algn="just"/>
            <a:r>
              <a:rPr lang="ru-RU" i="1" dirty="0" smtClean="0"/>
              <a:t>Вывод:</a:t>
            </a:r>
            <a:r>
              <a:rPr lang="ru-RU" dirty="0" smtClean="0"/>
              <a:t> на ночь есть нельзя! Ужинать нужно до 19 часов пищей, богатой клетчаткой и стараться есть меньше углеводов.</a:t>
            </a:r>
            <a:endParaRPr lang="ru-RU" dirty="0"/>
          </a:p>
        </p:txBody>
      </p:sp>
    </p:spTree>
    <p:extLst>
      <p:ext uri="{BB962C8B-B14F-4D97-AF65-F5344CB8AC3E}">
        <p14:creationId xmlns:p14="http://schemas.microsoft.com/office/powerpoint/2010/main" val="1550518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8928992" cy="1200329"/>
          </a:xfrm>
          <a:prstGeom prst="rect">
            <a:avLst/>
          </a:prstGeom>
          <a:noFill/>
        </p:spPr>
        <p:txBody>
          <a:bodyPr wrap="square" rtlCol="0">
            <a:spAutoFit/>
          </a:bodyPr>
          <a:lstStyle/>
          <a:p>
            <a:r>
              <a:rPr lang="ru-RU" i="1" dirty="0" smtClean="0">
                <a:solidFill>
                  <a:srgbClr val="FF0000"/>
                </a:solidFill>
              </a:rPr>
              <a:t>Гиподинамия и лишний вес</a:t>
            </a:r>
          </a:p>
          <a:p>
            <a:pPr algn="just"/>
            <a:r>
              <a:rPr lang="ru-RU" dirty="0" smtClean="0"/>
              <a:t>       Уменьшение физической активности имеет непосредственное отношение к определенным обменным изменениям в организме, и соответственно влечет за собой набор лишнего веса.</a:t>
            </a:r>
            <a:endParaRPr lang="ru-RU" dirty="0"/>
          </a:p>
        </p:txBody>
      </p:sp>
      <p:sp>
        <p:nvSpPr>
          <p:cNvPr id="3" name="TextBox 2"/>
          <p:cNvSpPr txBox="1"/>
          <p:nvPr/>
        </p:nvSpPr>
        <p:spPr>
          <a:xfrm>
            <a:off x="215008" y="1268760"/>
            <a:ext cx="8928992" cy="2862322"/>
          </a:xfrm>
          <a:prstGeom prst="rect">
            <a:avLst/>
          </a:prstGeom>
          <a:noFill/>
        </p:spPr>
        <p:txBody>
          <a:bodyPr wrap="square" rtlCol="0">
            <a:spAutoFit/>
          </a:bodyPr>
          <a:lstStyle/>
          <a:p>
            <a:pPr algn="just"/>
            <a:r>
              <a:rPr lang="ru-RU" dirty="0" smtClean="0"/>
              <a:t>       Жир образовывается из съеденных нами жиров и углеводов сразу после того, как мы приняли </a:t>
            </a:r>
            <a:r>
              <a:rPr lang="ru-RU" dirty="0" err="1" smtClean="0"/>
              <a:t>пищу.Около</a:t>
            </a:r>
            <a:r>
              <a:rPr lang="ru-RU" dirty="0" smtClean="0"/>
              <a:t> 70 % этих углеводов используются организмам в качестве энергии (в течение последующих 6 часов после трапезы), а оставшиеся 30 % в процессе </a:t>
            </a:r>
            <a:r>
              <a:rPr lang="ru-RU" dirty="0" err="1" smtClean="0"/>
              <a:t>липогенеза</a:t>
            </a:r>
            <a:r>
              <a:rPr lang="ru-RU" dirty="0" smtClean="0"/>
              <a:t> преобразуется в жир, и откладываются </a:t>
            </a:r>
            <a:r>
              <a:rPr lang="ru-RU" dirty="0" err="1" smtClean="0"/>
              <a:t>прозапас</a:t>
            </a:r>
            <a:r>
              <a:rPr lang="ru-RU" dirty="0" smtClean="0"/>
              <a:t>.</a:t>
            </a:r>
          </a:p>
          <a:p>
            <a:pPr algn="just"/>
            <a:r>
              <a:rPr lang="ru-RU" dirty="0" smtClean="0"/>
              <a:t>       Вся пища в организме расщепляется до глюкозы. Если пищи поступило слишком много – организм не сможет израсходовать чрезмерно большое количество глюкозы, и из нее образуются </a:t>
            </a:r>
            <a:r>
              <a:rPr lang="ru-RU" dirty="0" err="1" smtClean="0"/>
              <a:t>глицеролфосфаты</a:t>
            </a:r>
            <a:r>
              <a:rPr lang="ru-RU" dirty="0" smtClean="0"/>
              <a:t>. На этих </a:t>
            </a:r>
            <a:r>
              <a:rPr lang="ru-RU" dirty="0" err="1" smtClean="0"/>
              <a:t>глицеролфосфатах</a:t>
            </a:r>
            <a:r>
              <a:rPr lang="ru-RU" dirty="0" smtClean="0"/>
              <a:t> фиксируются свободные жирные кислоты, в результате образуются триглицериды, то есть жир.</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4221088"/>
            <a:ext cx="7620000" cy="2636912"/>
          </a:xfrm>
          <a:prstGeom prst="rect">
            <a:avLst/>
          </a:prstGeom>
        </p:spPr>
      </p:pic>
    </p:spTree>
    <p:extLst>
      <p:ext uri="{BB962C8B-B14F-4D97-AF65-F5344CB8AC3E}">
        <p14:creationId xmlns:p14="http://schemas.microsoft.com/office/powerpoint/2010/main" val="1972485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88640"/>
            <a:ext cx="8856984" cy="4247317"/>
          </a:xfrm>
          <a:prstGeom prst="rect">
            <a:avLst/>
          </a:prstGeom>
          <a:noFill/>
        </p:spPr>
        <p:txBody>
          <a:bodyPr wrap="square" rtlCol="0">
            <a:spAutoFit/>
          </a:bodyPr>
          <a:lstStyle/>
          <a:p>
            <a:pPr algn="just"/>
            <a:r>
              <a:rPr lang="ru-RU" dirty="0" smtClean="0"/>
              <a:t>        Альфа-рецепторы на мембранах жировых клеток поддерживают запасание жира, бета-рецепторы стимулируют расходование жира. В норме у большинства людей имеется примерное равновесие между количеством альфа- и бета-рецепторов. Однако есть и такие люди, у которых с рождения больше альфа- или бета-рецепторов. С течением жизни соотношение этих рецепторов может меняться. В некоторых частях тела может наблюдаться нехватка или потеря </a:t>
            </a:r>
            <a:r>
              <a:rPr lang="ru-RU" dirty="0" err="1" smtClean="0"/>
              <a:t>жировыделяющих</a:t>
            </a:r>
            <a:r>
              <a:rPr lang="ru-RU" dirty="0" smtClean="0"/>
              <a:t> бета-рецепторов, и тогда именно в этих местах равновесие нарушается, и возникают излишние запасы жира.</a:t>
            </a:r>
          </a:p>
          <a:p>
            <a:pPr algn="just"/>
            <a:r>
              <a:rPr lang="ru-RU" dirty="0" smtClean="0"/>
              <a:t>         Например, стресс часто приводит к исчезновению </a:t>
            </a:r>
            <a:r>
              <a:rPr lang="ru-RU" dirty="0" err="1" smtClean="0"/>
              <a:t>жировыделяющих</a:t>
            </a:r>
            <a:r>
              <a:rPr lang="ru-RU" dirty="0" smtClean="0"/>
              <a:t> бета-рецепторов на передней части живота, и тогда между кожей и мышцами передней части брюшного пресса нарастает поверхностный жир. А нарушение капиллярного и венозного кровообращения у женщин уничтожает </a:t>
            </a:r>
            <a:r>
              <a:rPr lang="ru-RU" dirty="0" err="1" smtClean="0"/>
              <a:t>жировыделяющие</a:t>
            </a:r>
            <a:r>
              <a:rPr lang="ru-RU" dirty="0" smtClean="0"/>
              <a:t> бета-рецепторы на передней, внешних частях бедер, на задних частях рук.</a:t>
            </a:r>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581128"/>
            <a:ext cx="9144000" cy="2276871"/>
          </a:xfrm>
          <a:prstGeom prst="rect">
            <a:avLst/>
          </a:prstGeom>
        </p:spPr>
      </p:pic>
    </p:spTree>
    <p:extLst>
      <p:ext uri="{BB962C8B-B14F-4D97-AF65-F5344CB8AC3E}">
        <p14:creationId xmlns:p14="http://schemas.microsoft.com/office/powerpoint/2010/main" val="3187093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351413"/>
            <a:ext cx="8604448" cy="5632311"/>
          </a:xfrm>
          <a:prstGeom prst="rect">
            <a:avLst/>
          </a:prstGeom>
          <a:noFill/>
        </p:spPr>
        <p:txBody>
          <a:bodyPr wrap="square" rtlCol="0">
            <a:spAutoFit/>
          </a:bodyPr>
          <a:lstStyle/>
          <a:p>
            <a:r>
              <a:rPr lang="ru-RU" i="1" dirty="0" smtClean="0"/>
              <a:t>Таким образом, в основе ожирения лежит нарушение энергетического баланса, который складывается из:</a:t>
            </a:r>
          </a:p>
          <a:p>
            <a:pPr algn="just"/>
            <a:r>
              <a:rPr lang="ru-RU" dirty="0" smtClean="0"/>
              <a:t>	</a:t>
            </a:r>
          </a:p>
          <a:p>
            <a:pPr marL="285750" indent="-285750" algn="just">
              <a:buFont typeface="Arial" pitchFamily="34" charset="0"/>
              <a:buChar char="•"/>
            </a:pPr>
            <a:r>
              <a:rPr lang="ru-RU" dirty="0"/>
              <a:t> </a:t>
            </a:r>
            <a:r>
              <a:rPr lang="ru-RU" dirty="0" smtClean="0"/>
              <a:t> потребления энергии - количество потребляемой энергии зависит от съеденной пищи и процесса всасывания питательных веществ в кишечнике;</a:t>
            </a:r>
          </a:p>
          <a:p>
            <a:pPr marL="285750" indent="-285750" algn="just">
              <a:buFont typeface="Arial" pitchFamily="34" charset="0"/>
              <a:buChar char="•"/>
            </a:pPr>
            <a:r>
              <a:rPr lang="ru-RU" dirty="0"/>
              <a:t> </a:t>
            </a:r>
            <a:r>
              <a:rPr lang="ru-RU" dirty="0" smtClean="0"/>
              <a:t> запасания энергии – процесс запасания зависит от равновесия процессов окисления жиров в печени и откладывания липидов в жировой ткани;</a:t>
            </a:r>
          </a:p>
          <a:p>
            <a:pPr marL="285750" indent="-285750" algn="just">
              <a:buFont typeface="Arial" pitchFamily="34" charset="0"/>
              <a:buChar char="•"/>
            </a:pPr>
            <a:r>
              <a:rPr lang="ru-RU" dirty="0"/>
              <a:t> </a:t>
            </a:r>
            <a:r>
              <a:rPr lang="ru-RU" dirty="0" smtClean="0"/>
              <a:t> расхода энергии – это использование энергии из пищи мышцами и другими тканями, которое зависит от </a:t>
            </a:r>
            <a:r>
              <a:rPr lang="ru-RU" dirty="0" err="1" smtClean="0"/>
              <a:t>термогенеза</a:t>
            </a:r>
            <a:r>
              <a:rPr lang="ru-RU" dirty="0" smtClean="0"/>
              <a:t> в жировой ткани.</a:t>
            </a:r>
          </a:p>
          <a:p>
            <a:pPr algn="just"/>
            <a:endParaRPr lang="ru-RU" dirty="0" smtClean="0"/>
          </a:p>
          <a:p>
            <a:pPr algn="just"/>
            <a:endParaRPr lang="ru-RU" dirty="0"/>
          </a:p>
          <a:p>
            <a:pPr algn="just"/>
            <a:r>
              <a:rPr lang="ru-RU" dirty="0" smtClean="0"/>
              <a:t>    В норме вся поступающая с пищей энергия должна расходоваться на различные нужды организма без остатка. Чтобы сбросить лишний вес, нужно иметь отрицательный энергетический баланс, т. е. нужно одновременно уменьшить потребление калорий (снизить количество потребляемой пищи) и повысить расход энергии (увеличить физическую нагрузку).</a:t>
            </a:r>
            <a:endParaRPr lang="ru-RU" dirty="0"/>
          </a:p>
        </p:txBody>
      </p:sp>
    </p:spTree>
    <p:extLst>
      <p:ext uri="{BB962C8B-B14F-4D97-AF65-F5344CB8AC3E}">
        <p14:creationId xmlns:p14="http://schemas.microsoft.com/office/powerpoint/2010/main" val="18813994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020" y="0"/>
            <a:ext cx="8640960" cy="6555641"/>
          </a:xfrm>
          <a:prstGeom prst="rect">
            <a:avLst/>
          </a:prstGeom>
          <a:noFill/>
        </p:spPr>
        <p:txBody>
          <a:bodyPr wrap="square" rtlCol="0">
            <a:spAutoFit/>
          </a:bodyPr>
          <a:lstStyle/>
          <a:p>
            <a:r>
              <a:rPr lang="ru-RU" i="1" dirty="0" smtClean="0">
                <a:solidFill>
                  <a:srgbClr val="FF0000"/>
                </a:solidFill>
              </a:rPr>
              <a:t>Что такое похудение?</a:t>
            </a:r>
          </a:p>
          <a:p>
            <a:pPr algn="just"/>
            <a:r>
              <a:rPr lang="ru-RU" dirty="0" smtClean="0"/>
              <a:t>     </a:t>
            </a:r>
            <a:r>
              <a:rPr lang="ru-RU" sz="1600" dirty="0" smtClean="0"/>
              <a:t>Настоящее похудение для многих – это уменьшение объемов тела. То есть, масса жировых отложений должна снизиться, а объем мышечной ткани – не увеличиться, но и не уменьшиться. Ведь потеря веса за счет мышечной ткани – самая распространенная ошибка худеющих.</a:t>
            </a:r>
          </a:p>
          <a:p>
            <a:pPr algn="just"/>
            <a:r>
              <a:rPr lang="ru-RU" sz="1600" i="1" u="sng" dirty="0" smtClean="0"/>
              <a:t>Основные правила похудения</a:t>
            </a:r>
          </a:p>
          <a:p>
            <a:pPr algn="just"/>
            <a:r>
              <a:rPr lang="ru-RU" sz="1600" dirty="0" smtClean="0"/>
              <a:t>1. Большую часть нагрузки человек должен получать в аэробном режиме. Это такой вид тренировки, при которой к мышцам поступает достаточное количество кислорода.</a:t>
            </a:r>
          </a:p>
          <a:p>
            <a:pPr algn="just"/>
            <a:r>
              <a:rPr lang="ru-RU" sz="1600" dirty="0" smtClean="0"/>
              <a:t>В результате оптимизируются процессы энергообеспечения мышечной деятельности, и тренируется выносливость. То есть, силовые тренажеры для эффективного похудения не нужны.</a:t>
            </a:r>
          </a:p>
          <a:p>
            <a:pPr algn="just"/>
            <a:r>
              <a:rPr lang="ru-RU" sz="1600" dirty="0" smtClean="0"/>
              <a:t>2. Тренировки должны быть регулярными и продолжительными. Ведь потеря массы происходит не только во время выполнения упражнений. При регулярных занятиях перестраивается обмен веществ, и организм начинает расщеплять жировую ткань, а не запасать ее.</a:t>
            </a:r>
          </a:p>
          <a:p>
            <a:pPr algn="just"/>
            <a:r>
              <a:rPr lang="ru-RU" sz="1600" dirty="0" smtClean="0"/>
              <a:t>3. Продолжительность тренировки для похудения – не менее 45 минут. Если тренировка продолжается короткое время, организм расходует энергию, полученную из углеводов. Расщепление жировой ткани не происходит.</a:t>
            </a:r>
          </a:p>
          <a:p>
            <a:pPr algn="just"/>
            <a:r>
              <a:rPr lang="ru-RU" sz="1600" dirty="0" smtClean="0"/>
              <a:t>4. В течение занятия виды деятельности лучше чередовать, чтобы мышцы не уставали от однообразной нагрузки, и не начинали работать в условиях недостатка кислорода. Можно побегать, потом выполнить упражнения, к примеру, на растяжку, постоянно контролируя свой пульс, и закончить занятия менее интенсивной пробежкой.</a:t>
            </a:r>
          </a:p>
          <a:p>
            <a:pPr algn="just"/>
            <a:r>
              <a:rPr lang="ru-RU" sz="1600" dirty="0" smtClean="0"/>
              <a:t>5. Желательно тренироваться 5–6 раз в неделю.</a:t>
            </a:r>
          </a:p>
          <a:p>
            <a:pPr algn="just"/>
            <a:endParaRPr lang="ru-RU" sz="1600" dirty="0"/>
          </a:p>
        </p:txBody>
      </p:sp>
    </p:spTree>
    <p:extLst>
      <p:ext uri="{BB962C8B-B14F-4D97-AF65-F5344CB8AC3E}">
        <p14:creationId xmlns:p14="http://schemas.microsoft.com/office/powerpoint/2010/main" val="2485365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188640"/>
            <a:ext cx="9036496" cy="5909310"/>
          </a:xfrm>
          <a:prstGeom prst="rect">
            <a:avLst/>
          </a:prstGeom>
          <a:noFill/>
        </p:spPr>
        <p:txBody>
          <a:bodyPr wrap="square" rtlCol="0">
            <a:spAutoFit/>
          </a:bodyPr>
          <a:lstStyle/>
          <a:p>
            <a:r>
              <a:rPr lang="ru-RU" i="1" dirty="0" smtClean="0">
                <a:solidFill>
                  <a:srgbClr val="FF0000"/>
                </a:solidFill>
              </a:rPr>
              <a:t>Изменяем питание</a:t>
            </a:r>
          </a:p>
          <a:p>
            <a:endParaRPr lang="ru-RU" dirty="0" smtClean="0"/>
          </a:p>
          <a:p>
            <a:r>
              <a:rPr lang="ru-RU" dirty="0"/>
              <a:t> </a:t>
            </a:r>
            <a:r>
              <a:rPr lang="ru-RU" dirty="0" smtClean="0"/>
              <a:t>    Упражнения могут оказаться не очень эффективными, если не скорректировать режим питания.</a:t>
            </a:r>
          </a:p>
          <a:p>
            <a:endParaRPr lang="ru-RU" dirty="0" smtClean="0"/>
          </a:p>
          <a:p>
            <a:r>
              <a:rPr lang="ru-RU" dirty="0" smtClean="0"/>
              <a:t>1. Чтобы худеть, надо съедать достаточное количество калорий для обеспечения организма энергией. Если мало есть, на занятия просто не будет оставаться сил.</a:t>
            </a:r>
          </a:p>
          <a:p>
            <a:r>
              <a:rPr lang="ru-RU" dirty="0" smtClean="0"/>
              <a:t>2. Надо научиться есть досыта, но не переедать. Часто для этого достаточно всего лишь есть не спеша. Выделите достаточное количество времени для еды.</a:t>
            </a:r>
          </a:p>
          <a:p>
            <a:r>
              <a:rPr lang="ru-RU" dirty="0" smtClean="0"/>
              <a:t>3. Лучше питаться дробно, небольшими порциями 4–5 раз в день, чтобы в течение дня не испытывать чувство голода. Когда организм постоянно голоден, он перестраивается на создание жировых запасов.</a:t>
            </a:r>
          </a:p>
          <a:p>
            <a:r>
              <a:rPr lang="ru-RU" dirty="0" smtClean="0"/>
              <a:t>4. В первой половине дня в организме происходят процессы распада веществ, а вечером – синтеза. Поэтому углеводы лучше есть с утра – они будут активно распадаться и давать энергию. А на ночь выбирать, к примеру, низкокалорийные кисломолочные продукты.</a:t>
            </a:r>
          </a:p>
          <a:p>
            <a:r>
              <a:rPr lang="ru-RU" dirty="0" smtClean="0"/>
              <a:t>5. Если тренируетесь вечером, и после нее возникло чувство голода – поешьте немного, а не сразу идите спать, иначе организм станет голодать до утра.</a:t>
            </a:r>
            <a:endParaRPr lang="ru-RU" dirty="0"/>
          </a:p>
        </p:txBody>
      </p:sp>
    </p:spTree>
    <p:extLst>
      <p:ext uri="{BB962C8B-B14F-4D97-AF65-F5344CB8AC3E}">
        <p14:creationId xmlns:p14="http://schemas.microsoft.com/office/powerpoint/2010/main" val="579213417"/>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TC102455596[[fn=Весна]]</Template>
  <TotalTime>59</TotalTime>
  <Words>2676</Words>
  <Application>Microsoft Office PowerPoint</Application>
  <PresentationFormat>Экран (4:3)</PresentationFormat>
  <Paragraphs>95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Spring</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Computer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Пользователь</cp:lastModifiedBy>
  <cp:revision>6</cp:revision>
  <dcterms:created xsi:type="dcterms:W3CDTF">2013-05-07T10:05:28Z</dcterms:created>
  <dcterms:modified xsi:type="dcterms:W3CDTF">2015-04-17T12:51:31Z</dcterms:modified>
</cp:coreProperties>
</file>