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71" r:id="rId14"/>
    <p:sldId id="272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773238"/>
            <a:ext cx="7772400" cy="1470025"/>
          </a:xfrm>
          <a:solidFill>
            <a:srgbClr val="FFFFFF">
              <a:alpha val="70000"/>
            </a:srgbClr>
          </a:solidFill>
          <a:ln w="57150"/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ru-RU" altLang="ru-RU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ru-RU" altLang="ru-RU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8AB751E-2420-4B90-B062-98D374B9FCB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D4E72-864B-4D94-93C9-70C24282D4D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44339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80EED-806B-4755-8FAC-EE038E9E2E9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79645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FB4DA-199A-43EA-9050-65577D2A128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58117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4519C-1A64-4141-8E75-C1054F58CE3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92958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9A0A9-272D-4DFE-9320-80C99580F76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99549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FCD84-805E-42BA-86B8-2DBE374DBBA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94761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DFDD7-74F3-400A-BE1A-C23071219C5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9196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B05E4-E8EE-4AD3-81D0-D2737BEF9A3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1149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3-51B3-4A05-96C3-A079F1B73D4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1155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89D67-F6EB-40DA-ACFD-9F260B866BB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32284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9782975b876176144842b490277ebaa1-hcl0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2F928C-0C5D-4290-B92B-DDFBBE65378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6633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66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6633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404664"/>
            <a:ext cx="7632848" cy="5616624"/>
          </a:xfrm>
        </p:spPr>
        <p:txBody>
          <a:bodyPr/>
          <a:lstStyle/>
          <a:p>
            <a:endParaRPr lang="ru-RU" b="1" dirty="0" smtClean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Применение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современных образовательных технологий  в обучении английскому языку в рамках </a:t>
            </a:r>
            <a:r>
              <a:rPr lang="en-US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реализации </a:t>
            </a:r>
            <a:r>
              <a:rPr lang="en-US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стандартов</a:t>
            </a:r>
            <a:r>
              <a:rPr lang="en-US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b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второго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поколения</a:t>
            </a:r>
          </a:p>
          <a:p>
            <a:endParaRPr lang="ru-RU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endParaRPr lang="ru-RU" b="1" dirty="0" smtClean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МКОУ  « </a:t>
            </a:r>
            <a:r>
              <a:rPr lang="ru-RU" b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Воробьёвская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  СОШ»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Учитель  английского языка </a:t>
            </a:r>
          </a:p>
          <a:p>
            <a:r>
              <a:rPr lang="ru-RU" b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Куденко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 Ольга  Викторовна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2014</a:t>
            </a:r>
            <a:endParaRPr lang="ru-RU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endParaRPr lang="ru-RU" altLang="ru-RU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latin typeface="Monotype Corsiva" panose="03010101010201010101" pitchFamily="66" charset="0"/>
              </a:rPr>
              <a:t>Проекты.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77072"/>
            <a:ext cx="2592288" cy="2421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628800"/>
            <a:ext cx="278437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114" y="4149080"/>
            <a:ext cx="2941449" cy="24264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252028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986" y="1628800"/>
            <a:ext cx="3072154" cy="2354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91" y="4149080"/>
            <a:ext cx="2664143" cy="2354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93103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Мультимедийные средства обучения. 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87" y="3993918"/>
            <a:ext cx="4211960" cy="2594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3993918"/>
            <a:ext cx="3962227" cy="24970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534910"/>
            <a:ext cx="2306042" cy="23060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16" y="1689663"/>
            <a:ext cx="2304255" cy="2304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696872"/>
            <a:ext cx="2160240" cy="21261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71787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Работа с младшими школьниками.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наглядные пособия;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игровые технологии;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 </a:t>
            </a:r>
            <a:r>
              <a:rPr lang="ru-RU" dirty="0">
                <a:latin typeface="Monotype Corsiva" panose="03010101010201010101" pitchFamily="66" charset="0"/>
              </a:rPr>
              <a:t>условно-речевые и речевые упражнения в говорении в монологической и диалогической </a:t>
            </a:r>
            <a:r>
              <a:rPr lang="ru-RU" dirty="0" smtClean="0">
                <a:latin typeface="Monotype Corsiva" panose="03010101010201010101" pitchFamily="66" charset="0"/>
              </a:rPr>
              <a:t>форме;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err="1">
                <a:latin typeface="Monotype Corsiva" panose="03010101010201010101" pitchFamily="66" charset="0"/>
              </a:rPr>
              <a:t>имитативное</a:t>
            </a:r>
            <a:r>
              <a:rPr lang="ru-RU" dirty="0">
                <a:latin typeface="Monotype Corsiva" panose="03010101010201010101" pitchFamily="66" charset="0"/>
              </a:rPr>
              <a:t> употребление речевой единицы учениками  </a:t>
            </a:r>
            <a:r>
              <a:rPr lang="ru-RU" dirty="0" smtClean="0">
                <a:latin typeface="Monotype Corsiva" panose="03010101010201010101" pitchFamily="66" charset="0"/>
              </a:rPr>
              <a:t>хором;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одновременная работа в парах или малых группах  приемом «движущаяся шеренга« и « толпа». </a:t>
            </a:r>
          </a:p>
          <a:p>
            <a:pPr marL="0" indent="0">
              <a:buNone/>
            </a:pP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3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14" y="1454502"/>
            <a:ext cx="2617986" cy="23126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80016"/>
            <a:ext cx="4032448" cy="2797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745" y="1476697"/>
            <a:ext cx="2403736" cy="22094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711689"/>
            <a:ext cx="2891103" cy="21683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168" y="3886410"/>
            <a:ext cx="3615657" cy="2797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5591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3469">
            <a:off x="110403" y="1375795"/>
            <a:ext cx="3194797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3380">
            <a:off x="3048525" y="1176523"/>
            <a:ext cx="3145698" cy="45132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33859">
            <a:off x="5843617" y="1009443"/>
            <a:ext cx="3184782" cy="4511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55745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Развитие письменной речи.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Monotype Corsiva" panose="03010101010201010101" pitchFamily="66" charset="0"/>
              </a:rPr>
              <a:t> выражение мыслей </a:t>
            </a:r>
            <a:r>
              <a:rPr lang="ru-RU" sz="3600" dirty="0">
                <a:latin typeface="Monotype Corsiva" panose="03010101010201010101" pitchFamily="66" charset="0"/>
              </a:rPr>
              <a:t>в письменной </a:t>
            </a:r>
            <a:r>
              <a:rPr lang="ru-RU" sz="3600" dirty="0" smtClean="0">
                <a:latin typeface="Monotype Corsiva" panose="03010101010201010101" pitchFamily="66" charset="0"/>
              </a:rPr>
              <a:t>форме;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Monotype Corsiva" panose="03010101010201010101" pitchFamily="66" charset="0"/>
              </a:rPr>
              <a:t>приобретение элементарной коммуникативной компетенции, </a:t>
            </a:r>
            <a:r>
              <a:rPr lang="ru-RU" sz="3600" dirty="0">
                <a:latin typeface="Monotype Corsiva" panose="03010101010201010101" pitchFamily="66" charset="0"/>
              </a:rPr>
              <a:t>т.е. </a:t>
            </a:r>
            <a:r>
              <a:rPr lang="ru-RU" sz="3600" dirty="0" smtClean="0">
                <a:latin typeface="Monotype Corsiva" panose="03010101010201010101" pitchFamily="66" charset="0"/>
              </a:rPr>
              <a:t>способности </a:t>
            </a:r>
            <a:r>
              <a:rPr lang="ru-RU" sz="3600" dirty="0">
                <a:latin typeface="Monotype Corsiva" panose="03010101010201010101" pitchFamily="66" charset="0"/>
              </a:rPr>
              <a:t>и </a:t>
            </a:r>
            <a:r>
              <a:rPr lang="ru-RU" sz="3600" dirty="0" smtClean="0">
                <a:latin typeface="Monotype Corsiva" panose="03010101010201010101" pitchFamily="66" charset="0"/>
              </a:rPr>
              <a:t>готовности </a:t>
            </a:r>
            <a:r>
              <a:rPr lang="ru-RU" sz="3600" dirty="0">
                <a:latin typeface="Monotype Corsiva" panose="03010101010201010101" pitchFamily="66" charset="0"/>
              </a:rPr>
              <a:t>общаться с носителями языка с учетом их речевых возможностей и потребностей в разных формах: устной (говорение и </a:t>
            </a:r>
            <a:r>
              <a:rPr lang="ru-RU" sz="3600" dirty="0" err="1">
                <a:latin typeface="Monotype Corsiva" panose="03010101010201010101" pitchFamily="66" charset="0"/>
              </a:rPr>
              <a:t>аудирование</a:t>
            </a:r>
            <a:r>
              <a:rPr lang="ru-RU" sz="3600" dirty="0">
                <a:latin typeface="Monotype Corsiva" panose="03010101010201010101" pitchFamily="66" charset="0"/>
              </a:rPr>
              <a:t>) и письменной (чтение и письмо).</a:t>
            </a:r>
          </a:p>
        </p:txBody>
      </p:sp>
    </p:spTree>
    <p:extLst>
      <p:ext uri="{BB962C8B-B14F-4D97-AF65-F5344CB8AC3E}">
        <p14:creationId xmlns:p14="http://schemas.microsoft.com/office/powerpoint/2010/main" val="1461098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>
                <a:latin typeface="Monotype Corsiva" panose="03010101010201010101" pitchFamily="66" charset="0"/>
              </a:rPr>
              <a:t>Китайская народная мудрость гласит: «Учитель открывает дверь, а входишь ты сам». </a:t>
            </a:r>
          </a:p>
        </p:txBody>
      </p:sp>
    </p:spTree>
    <p:extLst>
      <p:ext uri="{BB962C8B-B14F-4D97-AF65-F5344CB8AC3E}">
        <p14:creationId xmlns:p14="http://schemas.microsoft.com/office/powerpoint/2010/main" val="4078507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7200" dirty="0" smtClean="0"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7200" dirty="0" smtClean="0">
                <a:latin typeface="Monotype Corsiva" panose="03010101010201010101" pitchFamily="66" charset="0"/>
              </a:rPr>
              <a:t>Спасибо за внимание.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99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i="1" dirty="0">
                <a:latin typeface="Monotype Corsiva" panose="03010101010201010101" pitchFamily="66" charset="0"/>
              </a:rPr>
              <a:t>«Дай человеку рыбу, он съест ее, но через некоторое время проголодается опять, а научи человека ловить эту рыбу, он будет сыт всю жизнь</a:t>
            </a:r>
            <a:r>
              <a:rPr lang="ru-RU" i="1" dirty="0" smtClean="0">
                <a:latin typeface="Monotype Corsiva" panose="03010101010201010101" pitchFamily="66" charset="0"/>
              </a:rPr>
              <a:t>».(народная мудрость)  </a:t>
            </a:r>
            <a:endParaRPr lang="ru-RU" dirty="0"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i="1" dirty="0" smtClean="0">
                <a:latin typeface="Monotype Corsiva" panose="03010101010201010101" pitchFamily="66" charset="0"/>
              </a:rPr>
              <a:t>«</a:t>
            </a:r>
            <a:r>
              <a:rPr lang="en-US" i="1" dirty="0" smtClean="0">
                <a:latin typeface="Monotype Corsiva" panose="03010101010201010101" pitchFamily="66" charset="0"/>
              </a:rPr>
              <a:t>Teaching </a:t>
            </a:r>
            <a:r>
              <a:rPr lang="en-US" i="1" dirty="0">
                <a:latin typeface="Monotype Corsiva" panose="03010101010201010101" pitchFamily="66" charset="0"/>
              </a:rPr>
              <a:t>is so much more than just a way of making money - it's a unique profession where by giving you're getting, by teaching you're learning, by growing older you're getting </a:t>
            </a:r>
            <a:r>
              <a:rPr lang="en-US" i="1" dirty="0" smtClean="0">
                <a:latin typeface="Monotype Corsiva" panose="03010101010201010101" pitchFamily="66" charset="0"/>
              </a:rPr>
              <a:t>younger</a:t>
            </a:r>
            <a:r>
              <a:rPr lang="ru-RU" i="1" dirty="0" smtClean="0">
                <a:latin typeface="Monotype Corsiva" panose="03010101010201010101" pitchFamily="66" charset="0"/>
              </a:rPr>
              <a:t>»</a:t>
            </a:r>
            <a:r>
              <a:rPr lang="en-US" i="1" dirty="0" smtClean="0">
                <a:latin typeface="Monotype Corsiva" panose="03010101010201010101" pitchFamily="66" charset="0"/>
              </a:rPr>
              <a:t>.             </a:t>
            </a:r>
            <a:endParaRPr lang="ru-RU" dirty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579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Цель моей </a:t>
            </a:r>
            <a:r>
              <a:rPr lang="ru-RU" dirty="0">
                <a:latin typeface="Monotype Corsiva" panose="03010101010201010101" pitchFamily="66" charset="0"/>
              </a:rPr>
              <a:t>работы </a:t>
            </a:r>
            <a:r>
              <a:rPr lang="ru-RU" dirty="0" smtClean="0">
                <a:latin typeface="Monotype Corsiva" panose="03010101010201010101" pitchFamily="66" charset="0"/>
              </a:rPr>
              <a:t>- выполнение </a:t>
            </a:r>
            <a:r>
              <a:rPr lang="ru-RU" dirty="0">
                <a:latin typeface="Monotype Corsiva" panose="03010101010201010101" pitchFamily="66" charset="0"/>
              </a:rPr>
              <a:t>социального заказа </a:t>
            </a:r>
            <a:r>
              <a:rPr lang="ru-RU" dirty="0" smtClean="0">
                <a:latin typeface="Monotype Corsiva" panose="03010101010201010101" pitchFamily="66" charset="0"/>
              </a:rPr>
              <a:t>общества: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воспитание </a:t>
            </a:r>
            <a:r>
              <a:rPr lang="ru-RU" dirty="0" smtClean="0">
                <a:latin typeface="Monotype Corsiva" panose="03010101010201010101" pitchFamily="66" charset="0"/>
              </a:rPr>
              <a:t>креативного, умеющего </a:t>
            </a:r>
            <a:r>
              <a:rPr lang="ru-RU" dirty="0">
                <a:latin typeface="Monotype Corsiva" panose="03010101010201010101" pitchFamily="66" charset="0"/>
              </a:rPr>
              <a:t>нестандартно мыслить, мобильного и способного применить на практике свои знания человека, осознающего, что «надо много учиться, чтобы понять, что знаешь мало»;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развитие  интереса к накоплению знаний, к непрерывному самообразованию.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740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>
                <a:latin typeface="Monotype Corsiva" panose="03010101010201010101" pitchFamily="66" charset="0"/>
              </a:rPr>
              <a:t>Моя главная задача </a:t>
            </a:r>
            <a:r>
              <a:rPr lang="ru-RU" dirty="0" smtClean="0">
                <a:latin typeface="Monotype Corsiva" panose="03010101010201010101" pitchFamily="66" charset="0"/>
              </a:rPr>
              <a:t>: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создать </a:t>
            </a:r>
            <a:r>
              <a:rPr lang="ru-RU" dirty="0">
                <a:latin typeface="Monotype Corsiva" panose="03010101010201010101" pitchFamily="66" charset="0"/>
              </a:rPr>
              <a:t>и организовать условия, инициирующие детское действие, используя  основные средства - учебную ситуацию и учебное задание;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вовлечь </a:t>
            </a:r>
            <a:r>
              <a:rPr lang="ru-RU" dirty="0">
                <a:latin typeface="Monotype Corsiva" panose="03010101010201010101" pitchFamily="66" charset="0"/>
              </a:rPr>
              <a:t>учащихся в учебную деятельность с акцентом на осознание «смыслов» и использование знаний. </a:t>
            </a:r>
          </a:p>
        </p:txBody>
      </p:sp>
    </p:spTree>
    <p:extLst>
      <p:ext uri="{BB962C8B-B14F-4D97-AF65-F5344CB8AC3E}">
        <p14:creationId xmlns:p14="http://schemas.microsoft.com/office/powerpoint/2010/main" val="2612809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2218258"/>
          </a:xfrm>
        </p:spPr>
        <p:txBody>
          <a:bodyPr/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Предметная линия 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</a:rPr>
              <a:t>учебников «Английский язык» под редакцией В.П. </a:t>
            </a:r>
            <a:r>
              <a:rPr lang="ru-RU" sz="2800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Кузовлева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</a:rPr>
              <a:t> для 2-11 классов. Методический комплект создан на основе современной научной концепции иноязычного образования  «Развитие индивидуальности  в диалоге культур».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188" y="2587281"/>
            <a:ext cx="2095500" cy="3238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37596"/>
            <a:ext cx="2095500" cy="3238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156" y="2780929"/>
            <a:ext cx="2007116" cy="2679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9591"/>
            <a:ext cx="2095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76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/>
            </a:r>
            <a:br>
              <a:rPr lang="ru-RU" sz="3200" dirty="0" smtClean="0">
                <a:latin typeface="Monotype Corsiva" panose="03010101010201010101" pitchFamily="66" charset="0"/>
              </a:rPr>
            </a:br>
            <a:r>
              <a:rPr lang="ru-RU" sz="3200" dirty="0" smtClean="0">
                <a:latin typeface="Monotype Corsiva" panose="03010101010201010101" pitchFamily="66" charset="0"/>
              </a:rPr>
              <a:t>Основные </a:t>
            </a:r>
            <a:r>
              <a:rPr lang="ru-RU" sz="3200" dirty="0">
                <a:latin typeface="Monotype Corsiva" panose="03010101010201010101" pitchFamily="66" charset="0"/>
              </a:rPr>
              <a:t>методические принципы коммуникативного иноязычного образования:</a:t>
            </a:r>
            <a:br>
              <a:rPr lang="ru-RU" sz="3200" dirty="0">
                <a:latin typeface="Monotype Corsiva" panose="03010101010201010101" pitchFamily="66" charset="0"/>
              </a:rPr>
            </a:b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</a:t>
            </a:r>
            <a:r>
              <a:rPr lang="ru-RU" dirty="0">
                <a:latin typeface="Monotype Corsiva" panose="03010101010201010101" pitchFamily="66" charset="0"/>
              </a:rPr>
              <a:t>овладения иноязычной культурой через </a:t>
            </a:r>
            <a:r>
              <a:rPr lang="ru-RU" dirty="0" smtClean="0">
                <a:latin typeface="Monotype Corsiva" panose="03010101010201010101" pitchFamily="66" charset="0"/>
              </a:rPr>
              <a:t>общение;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комплексности;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</a:t>
            </a:r>
            <a:r>
              <a:rPr lang="ru-RU" dirty="0">
                <a:latin typeface="Monotype Corsiva" panose="03010101010201010101" pitchFamily="66" charset="0"/>
              </a:rPr>
              <a:t>речемыслительной активности и </a:t>
            </a:r>
            <a:r>
              <a:rPr lang="ru-RU" dirty="0" smtClean="0">
                <a:latin typeface="Monotype Corsiva" panose="03010101010201010101" pitchFamily="66" charset="0"/>
              </a:rPr>
              <a:t>самостоятельности;</a:t>
            </a:r>
            <a:endParaRPr lang="ru-RU" dirty="0">
              <a:latin typeface="Monotype Corsiva" panose="03010101010201010101" pitchFamily="66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</a:t>
            </a:r>
            <a:r>
              <a:rPr lang="ru-RU" dirty="0">
                <a:latin typeface="Monotype Corsiva" panose="03010101010201010101" pitchFamily="66" charset="0"/>
              </a:rPr>
              <a:t>индивидуализации процесса </a:t>
            </a:r>
            <a:r>
              <a:rPr lang="ru-RU" dirty="0" smtClean="0">
                <a:latin typeface="Monotype Corsiva" panose="03010101010201010101" pitchFamily="66" charset="0"/>
              </a:rPr>
              <a:t>образования;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функциональности;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</a:t>
            </a:r>
            <a:r>
              <a:rPr lang="ru-RU" dirty="0">
                <a:latin typeface="Monotype Corsiva" panose="03010101010201010101" pitchFamily="66" charset="0"/>
              </a:rPr>
              <a:t>ситуативности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  <a:r>
              <a:rPr lang="ru-RU" dirty="0">
                <a:latin typeface="Monotype Corsiva" panose="03010101010201010101" pitchFamily="66" charset="0"/>
              </a:rPr>
              <a:t>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принцип </a:t>
            </a:r>
            <a:r>
              <a:rPr lang="ru-RU" dirty="0">
                <a:latin typeface="Monotype Corsiva" panose="03010101010201010101" pitchFamily="66" charset="0"/>
              </a:rPr>
              <a:t>новизны.</a:t>
            </a:r>
          </a:p>
          <a:p>
            <a:pPr marL="0" indent="0">
              <a:buNone/>
            </a:pP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702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Monotype Corsiva" panose="03010101010201010101" pitchFamily="66" charset="0"/>
              </a:rPr>
              <a:t>« </a:t>
            </a:r>
            <a:r>
              <a:rPr lang="ru-RU" sz="3600" dirty="0">
                <a:latin typeface="Monotype Corsiva" panose="03010101010201010101" pitchFamily="66" charset="0"/>
              </a:rPr>
              <a:t>Применение современных образовательных технологий при изучении английского языка в рамках реализации стандартов второго </a:t>
            </a:r>
            <a:r>
              <a:rPr lang="ru-RU" sz="3600" dirty="0" smtClean="0">
                <a:latin typeface="Monotype Corsiva" panose="03010101010201010101" pitchFamily="66" charset="0"/>
              </a:rPr>
              <a:t>поколения».</a:t>
            </a:r>
          </a:p>
          <a:p>
            <a:pPr marL="0" indent="0" algn="ctr">
              <a:buNone/>
            </a:pPr>
            <a:r>
              <a:rPr lang="ru-RU" sz="3600" dirty="0" smtClean="0">
                <a:latin typeface="Monotype Corsiva" panose="03010101010201010101" pitchFamily="66" charset="0"/>
              </a:rPr>
              <a:t> </a:t>
            </a:r>
            <a:endParaRPr lang="ru-RU" sz="3600" dirty="0">
              <a:latin typeface="Monotype Corsiva" panose="03010101010201010101" pitchFamily="66" charset="0"/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Monotype Corsiva" panose="03010101010201010101" pitchFamily="66" charset="0"/>
              </a:rPr>
              <a:t>« Проблемы </a:t>
            </a:r>
            <a:r>
              <a:rPr lang="ru-RU" sz="3600" dirty="0">
                <a:latin typeface="Monotype Corsiva" panose="03010101010201010101" pitchFamily="66" charset="0"/>
              </a:rPr>
              <a:t>обучения письменной речи для целей межкультурного </a:t>
            </a:r>
            <a:r>
              <a:rPr lang="ru-RU" sz="3600" dirty="0" smtClean="0">
                <a:latin typeface="Monotype Corsiva" panose="03010101010201010101" pitchFamily="66" charset="0"/>
              </a:rPr>
              <a:t>взаимодействия».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9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atin typeface="Monotype Corsiva" panose="03010101010201010101" pitchFamily="66" charset="0"/>
              </a:rPr>
              <a:t>С</a:t>
            </a:r>
            <a:r>
              <a:rPr lang="ru-RU" sz="4000" dirty="0" smtClean="0">
                <a:latin typeface="Monotype Corsiva" panose="03010101010201010101" pitchFamily="66" charset="0"/>
              </a:rPr>
              <a:t>овременные </a:t>
            </a:r>
            <a:r>
              <a:rPr lang="ru-RU" sz="4000" dirty="0">
                <a:latin typeface="Monotype Corsiva" panose="03010101010201010101" pitchFamily="66" charset="0"/>
              </a:rPr>
              <a:t>образовательные </a:t>
            </a:r>
            <a:r>
              <a:rPr lang="ru-RU" sz="4000" dirty="0" smtClean="0">
                <a:latin typeface="Monotype Corsiva" panose="03010101010201010101" pitchFamily="66" charset="0"/>
              </a:rPr>
              <a:t>технологии.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300" dirty="0">
                <a:latin typeface="Monotype Corsiva" panose="03010101010201010101" pitchFamily="66" charset="0"/>
              </a:rPr>
              <a:t> </a:t>
            </a:r>
            <a:r>
              <a:rPr lang="ru-RU" sz="3300" dirty="0" smtClean="0">
                <a:latin typeface="Monotype Corsiva" panose="03010101010201010101" pitchFamily="66" charset="0"/>
              </a:rPr>
              <a:t> обучение в сотрудничестве;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 smtClean="0">
                <a:latin typeface="Monotype Corsiva" panose="03010101010201010101" pitchFamily="66" charset="0"/>
              </a:rPr>
              <a:t> </a:t>
            </a:r>
            <a:r>
              <a:rPr lang="ru-RU" sz="3300" dirty="0" err="1" smtClean="0">
                <a:latin typeface="Monotype Corsiva" panose="03010101010201010101" pitchFamily="66" charset="0"/>
              </a:rPr>
              <a:t>разноуровневое</a:t>
            </a:r>
            <a:r>
              <a:rPr lang="ru-RU" sz="3300" dirty="0" smtClean="0">
                <a:latin typeface="Monotype Corsiva" panose="03010101010201010101" pitchFamily="66" charset="0"/>
              </a:rPr>
              <a:t> обучение;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 smtClean="0">
                <a:latin typeface="Monotype Corsiva" panose="03010101010201010101" pitchFamily="66" charset="0"/>
              </a:rPr>
              <a:t> метод проектов;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 smtClean="0">
                <a:latin typeface="Monotype Corsiva" panose="03010101010201010101" pitchFamily="66" charset="0"/>
              </a:rPr>
              <a:t> интерактивное обучение;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 smtClean="0">
                <a:latin typeface="Monotype Corsiva" panose="03010101010201010101" pitchFamily="66" charset="0"/>
              </a:rPr>
              <a:t>проблемное обучение;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300" dirty="0" smtClean="0">
                <a:latin typeface="Monotype Corsiva" panose="03010101010201010101" pitchFamily="66" charset="0"/>
              </a:rPr>
              <a:t>информационно-коммуникационные технологии. </a:t>
            </a:r>
            <a:endParaRPr lang="ru-RU" sz="33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24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Метод проектов.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Monotype Corsiva" panose="03010101010201010101" pitchFamily="66" charset="0"/>
              </a:rPr>
              <a:t>Учащиеся имеют возможность реально использовать свои знания в различных видах жизнедеятельности.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Monotype Corsiva" panose="03010101010201010101" pitchFamily="66" charset="0"/>
              </a:rPr>
              <a:t>Участие в проектной деятельности даёт возможность ученику  участвовать в жизни, создавая условия для развития своей индивидуальности, получая возможность осознать себя личностью.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Monotype Corsiva" panose="03010101010201010101" pitchFamily="66" charset="0"/>
              </a:rPr>
              <a:t>П</a:t>
            </a:r>
            <a:r>
              <a:rPr lang="ru-RU" sz="2400" dirty="0" smtClean="0">
                <a:latin typeface="Monotype Corsiva" panose="03010101010201010101" pitchFamily="66" charset="0"/>
              </a:rPr>
              <a:t>омогает </a:t>
            </a:r>
            <a:r>
              <a:rPr lang="ru-RU" sz="2400" dirty="0">
                <a:latin typeface="Monotype Corsiva" panose="03010101010201010101" pitchFamily="66" charset="0"/>
              </a:rPr>
              <a:t>каждому учащемуся стать субъектом жизни</a:t>
            </a:r>
            <a:r>
              <a:rPr lang="ru-RU" sz="2400" dirty="0" smtClean="0">
                <a:latin typeface="Monotype Corsiva" panose="03010101010201010101" pitchFamily="66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Monotype Corsiva" panose="03010101010201010101" pitchFamily="66" charset="0"/>
              </a:rPr>
              <a:t>С</a:t>
            </a:r>
            <a:r>
              <a:rPr lang="ru-RU" sz="2400" dirty="0" smtClean="0">
                <a:latin typeface="Monotype Corsiva" panose="03010101010201010101" pitchFamily="66" charset="0"/>
              </a:rPr>
              <a:t>оздаёт </a:t>
            </a:r>
            <a:r>
              <a:rPr lang="ru-RU" sz="2400" dirty="0">
                <a:latin typeface="Monotype Corsiva" panose="03010101010201010101" pitchFamily="66" charset="0"/>
              </a:rPr>
              <a:t>благоприятные условия для говорения, то есть для реальной коммуникации, развивает фантазию, воображение, мышление</a:t>
            </a:r>
            <a:r>
              <a:rPr lang="ru-RU" sz="2400" dirty="0" smtClean="0">
                <a:latin typeface="Monotype Corsiva" panose="03010101010201010101" pitchFamily="66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Monotype Corsiva" panose="03010101010201010101" pitchFamily="66" charset="0"/>
              </a:rPr>
              <a:t>Развивает </a:t>
            </a:r>
            <a:r>
              <a:rPr lang="ru-RU" sz="2400" dirty="0">
                <a:latin typeface="Monotype Corsiva" panose="03010101010201010101" pitchFamily="66" charset="0"/>
              </a:rPr>
              <a:t>способность к сотрудничеству, все участники проекта выступают как равноправные субъекты, что укрепляет их отношения, вызывает интерес друг к другу.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72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3_Eduboard">
  <a:themeElements>
    <a:clrScheme name="Edu bo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boar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bo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53_Eduboard</Template>
  <TotalTime>182</TotalTime>
  <Words>519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53_Eduboard</vt:lpstr>
      <vt:lpstr>Презентация PowerPoint</vt:lpstr>
      <vt:lpstr>Презентация PowerPoint</vt:lpstr>
      <vt:lpstr>Презентация PowerPoint</vt:lpstr>
      <vt:lpstr>Презентация PowerPoint</vt:lpstr>
      <vt:lpstr> Предметная линия  учебников «Английский язык» под редакцией В.П. Кузовлева для 2-11 классов. Методический комплект создан на основе современной научной концепции иноязычного образования  «Развитие индивидуальности  в диалоге культур». </vt:lpstr>
      <vt:lpstr> Основные методические принципы коммуникативного иноязычного образования: </vt:lpstr>
      <vt:lpstr>Презентация PowerPoint</vt:lpstr>
      <vt:lpstr>Современные образовательные технологии.</vt:lpstr>
      <vt:lpstr>Метод проектов.</vt:lpstr>
      <vt:lpstr>Проекты.</vt:lpstr>
      <vt:lpstr>Мультимедийные средства обучения. </vt:lpstr>
      <vt:lpstr>Работа с младшими школьниками.</vt:lpstr>
      <vt:lpstr>Презентация PowerPoint</vt:lpstr>
      <vt:lpstr>Презентация PowerPoint</vt:lpstr>
      <vt:lpstr>Развитие письменной речи.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22</cp:revision>
  <dcterms:created xsi:type="dcterms:W3CDTF">2014-01-29T17:01:56Z</dcterms:created>
  <dcterms:modified xsi:type="dcterms:W3CDTF">2014-01-30T15:06:45Z</dcterms:modified>
</cp:coreProperties>
</file>