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06"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6CC288CC-EFCE-4D04-944F-96C62B17CB1B}" type="datetimeFigureOut">
              <a:rPr lang="ru-RU" smtClean="0"/>
              <a:t>16.04.2015</a:t>
            </a:fld>
            <a:endParaRPr lang="ru-RU"/>
          </a:p>
        </p:txBody>
      </p:sp>
      <p:sp>
        <p:nvSpPr>
          <p:cNvPr id="8" name="Slide Number Placeholder 7"/>
          <p:cNvSpPr>
            <a:spLocks noGrp="1"/>
          </p:cNvSpPr>
          <p:nvPr>
            <p:ph type="sldNum" sz="quarter" idx="11"/>
          </p:nvPr>
        </p:nvSpPr>
        <p:spPr/>
        <p:txBody>
          <a:bodyPr/>
          <a:lstStyle/>
          <a:p>
            <a:fld id="{279ADD8F-EEF1-4852-A68C-2764176556A8}"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CC288CC-EFCE-4D04-944F-96C62B17CB1B}" type="datetimeFigureOut">
              <a:rPr lang="ru-RU" smtClean="0"/>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CC288CC-EFCE-4D04-944F-96C62B17CB1B}" type="datetimeFigureOut">
              <a:rPr lang="ru-RU" smtClean="0"/>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6CC288CC-EFCE-4D04-944F-96C62B17CB1B}" type="datetimeFigureOut">
              <a:rPr lang="ru-RU" smtClean="0"/>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CC288CC-EFCE-4D04-944F-96C62B17CB1B}" type="datetimeFigureOut">
              <a:rPr lang="ru-RU" smtClean="0"/>
              <a:t>16.04.2015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9ADD8F-EEF1-4852-A68C-2764176556A8}"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6CC288CC-EFCE-4D04-944F-96C62B17CB1B}" type="datetimeFigureOut">
              <a:rPr lang="ru-RU" smtClean="0"/>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9ADD8F-EEF1-4852-A68C-2764176556A8}"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6CC288CC-EFCE-4D04-944F-96C62B17CB1B}" type="datetimeFigureOut">
              <a:rPr lang="ru-RU" smtClean="0"/>
              <a:t>16.04.2015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79ADD8F-EEF1-4852-A68C-2764176556A8}"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CC288CC-EFCE-4D04-944F-96C62B17CB1B}" type="datetimeFigureOut">
              <a:rPr lang="ru-RU" smtClean="0"/>
              <a:t>16.04.2015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288CC-EFCE-4D04-944F-96C62B17CB1B}" type="datetimeFigureOut">
              <a:rPr lang="ru-RU" smtClean="0"/>
              <a:t>16.04.2015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CC288CC-EFCE-4D04-944F-96C62B17CB1B}" type="datetimeFigureOut">
              <a:rPr lang="ru-RU" smtClean="0"/>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CC288CC-EFCE-4D04-944F-96C62B17CB1B}" type="datetimeFigureOut">
              <a:rPr lang="ru-RU" smtClean="0"/>
              <a:t>16.04.2015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9ADD8F-EEF1-4852-A68C-2764176556A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CC288CC-EFCE-4D04-944F-96C62B17CB1B}" type="datetimeFigureOut">
              <a:rPr lang="ru-RU" smtClean="0"/>
              <a:t>16.04.2015</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79ADD8F-EEF1-4852-A68C-2764176556A8}"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09601"/>
            <a:ext cx="7772400" cy="3971527"/>
          </a:xfrm>
        </p:spPr>
        <p:txBody>
          <a:bodyPr/>
          <a:lstStyle/>
          <a:p>
            <a:r>
              <a:rPr lang="en-US" b="1" dirty="0">
                <a:effectLst/>
              </a:rPr>
              <a:t>Mikhail Yuryevich </a:t>
            </a:r>
            <a:r>
              <a:rPr lang="en-US" b="1" dirty="0" smtClean="0">
                <a:effectLst/>
              </a:rPr>
              <a:t>Lermontov</a:t>
            </a:r>
            <a:endParaRPr lang="ru-RU" dirty="0"/>
          </a:p>
        </p:txBody>
      </p:sp>
      <p:sp>
        <p:nvSpPr>
          <p:cNvPr id="3" name="Подзаголовок 2"/>
          <p:cNvSpPr>
            <a:spLocks noGrp="1"/>
          </p:cNvSpPr>
          <p:nvPr>
            <p:ph type="subTitle" idx="1"/>
          </p:nvPr>
        </p:nvSpPr>
        <p:spPr/>
        <p:txBody>
          <a:bodyPr>
            <a:normAutofit fontScale="92500" lnSpcReduction="10000"/>
          </a:bodyPr>
          <a:lstStyle/>
          <a:p>
            <a:pPr algn="r"/>
            <a:endParaRPr lang="ru-RU" dirty="0" smtClean="0"/>
          </a:p>
          <a:p>
            <a:pPr algn="r"/>
            <a:r>
              <a:rPr lang="en-US" dirty="0" smtClean="0"/>
              <a:t>Project by Alen Davidov 9”B”</a:t>
            </a:r>
          </a:p>
          <a:p>
            <a:pPr algn="r"/>
            <a:r>
              <a:rPr lang="en-US" dirty="0" smtClean="0"/>
              <a:t>Tutor: Anna A. Sharapova</a:t>
            </a:r>
            <a:endParaRPr lang="ru-RU" dirty="0"/>
          </a:p>
        </p:txBody>
      </p:sp>
    </p:spTree>
    <p:extLst>
      <p:ext uri="{BB962C8B-B14F-4D97-AF65-F5344CB8AC3E}">
        <p14:creationId xmlns:p14="http://schemas.microsoft.com/office/powerpoint/2010/main" val="164041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Who is he?</a:t>
            </a:r>
            <a:endParaRPr lang="ru-RU" dirty="0"/>
          </a:p>
        </p:txBody>
      </p:sp>
      <p:pic>
        <p:nvPicPr>
          <p:cNvPr id="1026" name="Picture 2" descr="Mikhail lermontov.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759847" y="2132856"/>
            <a:ext cx="2447695" cy="327012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7544" y="2132856"/>
            <a:ext cx="5256584" cy="2862322"/>
          </a:xfrm>
          <a:prstGeom prst="rect">
            <a:avLst/>
          </a:prstGeom>
        </p:spPr>
        <p:txBody>
          <a:bodyPr wrap="square">
            <a:spAutoFit/>
          </a:bodyPr>
          <a:lstStyle/>
          <a:p>
            <a:r>
              <a:rPr lang="en-US" sz="2000" i="1" dirty="0"/>
              <a:t>Mikhail </a:t>
            </a:r>
            <a:r>
              <a:rPr lang="en-US" sz="2000" i="1" dirty="0" smtClean="0"/>
              <a:t>Lermontov is a Russian Romantic writer, poet and painter, the most important Russian poet after Alexander Pushkin's death in 1837 and the greatest figure in Russian Romanticism. His influence on later Russian literature is still felt in modern times, not only through his poetry, but also through his prose, which founded the tradition of the Russian psychological novel.</a:t>
            </a:r>
            <a:endParaRPr lang="ru-RU" sz="2000" i="1" dirty="0"/>
          </a:p>
        </p:txBody>
      </p:sp>
      <p:pic>
        <p:nvPicPr>
          <p:cNvPr id="1028" name="Picture 4" descr="https://upload.wikimedia.org/wikipedia/commons/thumb/0/04/%D0%9B%D0%B5%D1%80%D0%BC%D0%BE%D0%BD%D1%82%D0%BE%D0%B2_%D0%9C%D0%B8%D1%85%D0%B0%D0%B8%D0%BB_%D0%B0%D0%B2%D1%82%D0%BE%D0%B3%D1%80%D0%B0%D1%84.JPG/160px-%D0%9B%D0%B5%D1%80%D0%BC%D0%BE%D0%BD%D1%82%D0%BE%D0%B2_%D0%9C%D0%B8%D1%85%D0%B0%D0%B8%D0%BB_%D0%B0%D0%B2%D1%82%D0%BE%D0%B3%D1%80%D0%B0%D1%8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437" y="5410546"/>
            <a:ext cx="1524000" cy="46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82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084634719"/>
              </p:ext>
            </p:extLst>
          </p:nvPr>
        </p:nvGraphicFramePr>
        <p:xfrm>
          <a:off x="2842" y="1628800"/>
          <a:ext cx="5289238" cy="3433494"/>
        </p:xfrm>
        <a:graphic>
          <a:graphicData uri="http://schemas.openxmlformats.org/drawingml/2006/table">
            <a:tbl>
              <a:tblPr/>
              <a:tblGrid>
                <a:gridCol w="1272745"/>
                <a:gridCol w="4016493"/>
              </a:tblGrid>
              <a:tr h="1117366">
                <a:tc>
                  <a:txBody>
                    <a:bodyPr/>
                    <a:lstStyle/>
                    <a:p>
                      <a:pPr algn="l" fontAlgn="t"/>
                      <a:r>
                        <a:rPr lang="en-US" dirty="0">
                          <a:effectLst/>
                        </a:rPr>
                        <a:t>Born</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dirty="0">
                          <a:solidFill>
                            <a:schemeClr val="tx1"/>
                          </a:solidFill>
                          <a:effectLst/>
                        </a:rPr>
                        <a:t>Mikhail Yuryevich Lermontov</a:t>
                      </a:r>
                      <a:br>
                        <a:rPr lang="en-US" dirty="0">
                          <a:solidFill>
                            <a:schemeClr val="tx1"/>
                          </a:solidFill>
                          <a:effectLst/>
                        </a:rPr>
                      </a:br>
                      <a:r>
                        <a:rPr lang="en-US" dirty="0">
                          <a:solidFill>
                            <a:schemeClr val="tx1"/>
                          </a:solidFill>
                          <a:effectLst/>
                        </a:rPr>
                        <a:t>October 15 [</a:t>
                      </a:r>
                      <a:r>
                        <a:rPr lang="en-US" u="none" strike="noStrike" dirty="0">
                          <a:solidFill>
                            <a:schemeClr val="tx1"/>
                          </a:solidFill>
                          <a:effectLst/>
                        </a:rPr>
                        <a:t>O.S.</a:t>
                      </a:r>
                      <a:r>
                        <a:rPr lang="en-US" dirty="0">
                          <a:solidFill>
                            <a:schemeClr val="tx1"/>
                          </a:solidFill>
                          <a:effectLst/>
                        </a:rPr>
                        <a:t> October 3] 1814</a:t>
                      </a:r>
                      <a:br>
                        <a:rPr lang="en-US" dirty="0">
                          <a:solidFill>
                            <a:schemeClr val="tx1"/>
                          </a:solidFill>
                          <a:effectLst/>
                        </a:rPr>
                      </a:br>
                      <a:r>
                        <a:rPr lang="en-US" dirty="0">
                          <a:solidFill>
                            <a:schemeClr val="tx1"/>
                          </a:solidFill>
                          <a:effectLst/>
                        </a:rPr>
                        <a:t>Moscow, </a:t>
                      </a:r>
                      <a:r>
                        <a:rPr lang="en-US" u="none" strike="noStrike" dirty="0">
                          <a:solidFill>
                            <a:schemeClr val="tx1"/>
                          </a:solidFill>
                          <a:effectLst/>
                        </a:rPr>
                        <a:t>Russian Empire</a:t>
                      </a:r>
                      <a:endParaRPr lang="en-US" dirty="0">
                        <a:solidFill>
                          <a:schemeClr val="tx1"/>
                        </a:solidFill>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782156">
                <a:tc>
                  <a:txBody>
                    <a:bodyPr/>
                    <a:lstStyle/>
                    <a:p>
                      <a:pPr algn="l" fontAlgn="t"/>
                      <a:r>
                        <a:rPr lang="en-US" dirty="0">
                          <a:effectLst/>
                        </a:rPr>
                        <a:t>Died</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dirty="0">
                          <a:solidFill>
                            <a:schemeClr val="tx1"/>
                          </a:solidFill>
                          <a:effectLst/>
                        </a:rPr>
                        <a:t>July 27 [</a:t>
                      </a:r>
                      <a:r>
                        <a:rPr lang="en-US" u="none" strike="noStrike" dirty="0">
                          <a:solidFill>
                            <a:schemeClr val="tx1"/>
                          </a:solidFill>
                          <a:effectLst/>
                        </a:rPr>
                        <a:t>O.S.</a:t>
                      </a:r>
                      <a:r>
                        <a:rPr lang="en-US" dirty="0">
                          <a:solidFill>
                            <a:schemeClr val="tx1"/>
                          </a:solidFill>
                          <a:effectLst/>
                        </a:rPr>
                        <a:t> July 15] 1841 (aged 26)</a:t>
                      </a:r>
                      <a:br>
                        <a:rPr lang="en-US" dirty="0">
                          <a:solidFill>
                            <a:schemeClr val="tx1"/>
                          </a:solidFill>
                          <a:effectLst/>
                        </a:rPr>
                      </a:br>
                      <a:r>
                        <a:rPr lang="en-US" u="none" strike="noStrike" dirty="0">
                          <a:solidFill>
                            <a:schemeClr val="tx1"/>
                          </a:solidFill>
                          <a:effectLst/>
                        </a:rPr>
                        <a:t>Pyatigorsk</a:t>
                      </a:r>
                      <a:r>
                        <a:rPr lang="en-US" dirty="0">
                          <a:solidFill>
                            <a:schemeClr val="tx1"/>
                          </a:solidFill>
                          <a:effectLst/>
                        </a:rPr>
                        <a:t>, Russian Empire</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6946">
                <a:tc>
                  <a:txBody>
                    <a:bodyPr/>
                    <a:lstStyle/>
                    <a:p>
                      <a:pPr algn="l" fontAlgn="t"/>
                      <a:r>
                        <a:rPr lang="en-US" dirty="0">
                          <a:effectLst/>
                        </a:rPr>
                        <a:t>Period</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u="none" strike="noStrike" dirty="0">
                          <a:solidFill>
                            <a:schemeClr val="tx1"/>
                          </a:solidFill>
                          <a:effectLst/>
                        </a:rPr>
                        <a:t>Golden Age of Russian Poetry</a:t>
                      </a:r>
                      <a:endParaRPr lang="en-US" dirty="0">
                        <a:solidFill>
                          <a:schemeClr val="tx1"/>
                        </a:solidFill>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6946">
                <a:tc>
                  <a:txBody>
                    <a:bodyPr/>
                    <a:lstStyle/>
                    <a:p>
                      <a:pPr algn="l" fontAlgn="t"/>
                      <a:r>
                        <a:rPr lang="en-US">
                          <a:effectLst/>
                        </a:rPr>
                        <a:t>Genre</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a:solidFill>
                            <a:schemeClr val="tx1"/>
                          </a:solidFill>
                          <a:effectLst/>
                        </a:rPr>
                        <a:t>Novel, poem, drama</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6946">
                <a:tc>
                  <a:txBody>
                    <a:bodyPr/>
                    <a:lstStyle/>
                    <a:p>
                      <a:pPr algn="l" fontAlgn="t"/>
                      <a:r>
                        <a:rPr lang="en-US">
                          <a:effectLst/>
                        </a:rPr>
                        <a:t>Literary movement</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u="none" strike="noStrike" dirty="0">
                          <a:solidFill>
                            <a:schemeClr val="tx1"/>
                          </a:solidFill>
                          <a:effectLst/>
                        </a:rPr>
                        <a:t>Romanticism</a:t>
                      </a:r>
                      <a:r>
                        <a:rPr lang="en-US" dirty="0">
                          <a:solidFill>
                            <a:schemeClr val="tx1"/>
                          </a:solidFill>
                          <a:effectLst/>
                        </a:rPr>
                        <a:t>, </a:t>
                      </a:r>
                      <a:r>
                        <a:rPr lang="en-US" dirty="0" smtClean="0">
                          <a:solidFill>
                            <a:schemeClr val="tx1"/>
                          </a:solidFill>
                          <a:effectLst/>
                        </a:rPr>
                        <a:t>pre-</a:t>
                      </a:r>
                      <a:r>
                        <a:rPr lang="en-US" u="none" strike="noStrike" dirty="0" smtClean="0">
                          <a:solidFill>
                            <a:schemeClr val="tx1"/>
                          </a:solidFill>
                          <a:effectLst/>
                        </a:rPr>
                        <a:t>realism</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pic>
        <p:nvPicPr>
          <p:cNvPr id="2053" name="Picture 5" descr="http://www.pravmir.ru/wp-content/uploads/2014/10/23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5607" y="962247"/>
            <a:ext cx="4128393" cy="4609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320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upload.wikimedia.org/wikipedia/commons/6/66/Mikhail_Lermontov,_1820-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88640"/>
            <a:ext cx="3903680" cy="51845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thumb/0/04/Lermontov_by_FOBudkin_1834.jpg/640px-Lermontov_by_FOBudkin_183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89580"/>
            <a:ext cx="4141732" cy="51836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5576" y="5661248"/>
            <a:ext cx="2339102" cy="369332"/>
          </a:xfrm>
          <a:prstGeom prst="rect">
            <a:avLst/>
          </a:prstGeom>
          <a:noFill/>
        </p:spPr>
        <p:txBody>
          <a:bodyPr wrap="none" rtlCol="0">
            <a:spAutoFit/>
          </a:bodyPr>
          <a:lstStyle/>
          <a:p>
            <a:r>
              <a:rPr lang="en-US" dirty="0" smtClean="0"/>
              <a:t>Lermontov as a child</a:t>
            </a:r>
            <a:endParaRPr lang="ru-RU" dirty="0"/>
          </a:p>
        </p:txBody>
      </p:sp>
      <p:sp>
        <p:nvSpPr>
          <p:cNvPr id="6" name="TextBox 5"/>
          <p:cNvSpPr txBox="1"/>
          <p:nvPr/>
        </p:nvSpPr>
        <p:spPr>
          <a:xfrm>
            <a:off x="4789533" y="5634396"/>
            <a:ext cx="2046073" cy="369332"/>
          </a:xfrm>
          <a:prstGeom prst="rect">
            <a:avLst/>
          </a:prstGeom>
          <a:noFill/>
        </p:spPr>
        <p:txBody>
          <a:bodyPr wrap="none" rtlCol="0">
            <a:spAutoFit/>
          </a:bodyPr>
          <a:lstStyle/>
          <a:p>
            <a:r>
              <a:rPr lang="en-US" dirty="0" smtClean="0"/>
              <a:t>Young Lermontov</a:t>
            </a:r>
            <a:endParaRPr lang="ru-RU" dirty="0"/>
          </a:p>
        </p:txBody>
      </p:sp>
    </p:spTree>
    <p:extLst>
      <p:ext uri="{BB962C8B-B14F-4D97-AF65-F5344CB8AC3E}">
        <p14:creationId xmlns:p14="http://schemas.microsoft.com/office/powerpoint/2010/main" val="2675134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276872"/>
            <a:ext cx="8229600" cy="1600200"/>
          </a:xfrm>
        </p:spPr>
        <p:txBody>
          <a:bodyPr/>
          <a:lstStyle/>
          <a:p>
            <a:r>
              <a:rPr lang="en-US"/>
              <a:t>Thank you for your attention</a:t>
            </a:r>
            <a:endParaRPr lang="ru-RU" b="1" dirty="0"/>
          </a:p>
        </p:txBody>
      </p:sp>
    </p:spTree>
    <p:extLst>
      <p:ext uri="{BB962C8B-B14F-4D97-AF65-F5344CB8AC3E}">
        <p14:creationId xmlns:p14="http://schemas.microsoft.com/office/powerpoint/2010/main" val="23029445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99</TotalTime>
  <Words>120</Words>
  <Application>Microsoft Office PowerPoint</Application>
  <PresentationFormat>Экран (4:3)</PresentationFormat>
  <Paragraphs>19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Исполнительная</vt:lpstr>
      <vt:lpstr>Mikhail Yuryevich Lermontov</vt:lpstr>
      <vt:lpstr>Who is he?</vt:lpstr>
      <vt:lpstr>Презентация PowerPoint</vt:lpstr>
      <vt:lpstr>Презентация PowerPoint</vt:lpstr>
      <vt:lpstr>Thank you for your attention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Sony</dc:creator>
  <cp:lastModifiedBy>113 user</cp:lastModifiedBy>
  <cp:revision>3</cp:revision>
  <dcterms:created xsi:type="dcterms:W3CDTF">2015-04-15T17:33:14Z</dcterms:created>
  <dcterms:modified xsi:type="dcterms:W3CDTF">2015-04-16T05:30:15Z</dcterms:modified>
</cp:coreProperties>
</file>