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0" r:id="rId4"/>
    <p:sldId id="259" r:id="rId5"/>
    <p:sldId id="258" r:id="rId6"/>
    <p:sldId id="261" r:id="rId7"/>
    <p:sldId id="272" r:id="rId8"/>
    <p:sldId id="262" r:id="rId9"/>
    <p:sldId id="263" r:id="rId10"/>
    <p:sldId id="264" r:id="rId11"/>
    <p:sldId id="273" r:id="rId12"/>
    <p:sldId id="266" r:id="rId13"/>
    <p:sldId id="267" r:id="rId14"/>
    <p:sldId id="268" r:id="rId15"/>
    <p:sldId id="274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02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FDE9A-EDE4-49F4-A5ED-0862A8402FFB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7BEAA8-BBBB-4660-9D5E-AD9B412EB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792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BEAA8-BBBB-4660-9D5E-AD9B412EBBE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001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934E-77EA-479B-B807-FD70E5DA633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8644-208F-40DA-AE98-073533508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816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934E-77EA-479B-B807-FD70E5DA633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8644-208F-40DA-AE98-073533508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904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934E-77EA-479B-B807-FD70E5DA633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8644-208F-40DA-AE98-073533508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452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934E-77EA-479B-B807-FD70E5DA633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8644-208F-40DA-AE98-073533508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757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934E-77EA-479B-B807-FD70E5DA633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8644-208F-40DA-AE98-073533508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258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934E-77EA-479B-B807-FD70E5DA633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8644-208F-40DA-AE98-073533508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731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934E-77EA-479B-B807-FD70E5DA633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8644-208F-40DA-AE98-073533508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243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934E-77EA-479B-B807-FD70E5DA633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8644-208F-40DA-AE98-073533508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443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934E-77EA-479B-B807-FD70E5DA633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8644-208F-40DA-AE98-073533508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720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934E-77EA-479B-B807-FD70E5DA633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8644-208F-40DA-AE98-073533508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456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934E-77EA-479B-B807-FD70E5DA633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88644-208F-40DA-AE98-073533508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023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C934E-77EA-479B-B807-FD70E5DA633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88644-208F-40DA-AE98-073533508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06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Выполнила: 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Лупика Наталья Геннадьевна</a:t>
            </a:r>
            <a:endParaRPr lang="ru-RU" dirty="0"/>
          </a:p>
        </p:txBody>
      </p:sp>
      <p:pic>
        <p:nvPicPr>
          <p:cNvPr id="1028" name="Picture 4" descr="Презентация к уроку литературного чтения &quot;А.Пушкин и С.Есени…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252536" y="2967335"/>
            <a:ext cx="715014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ru-RU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ru-RU" sz="5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79712" y="2967335"/>
            <a:ext cx="6912768" cy="295465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Зимушка-зима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368300" stA="28000" endPos="45000" dist="330200" dir="5400000" sy="-100000" algn="bl" rotWithShape="0"/>
                </a:effectLst>
              </a:rPr>
              <a:t>Выполнила: Лупика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368300" stA="28000" endPos="45000" dist="330200" dir="5400000" sy="-100000" algn="bl" rotWithShape="0"/>
                </a:effectLst>
              </a:rPr>
              <a:t>н.г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368300" stA="28000" endPos="45000" dist="330200" dir="5400000" sy="-100000" algn="bl" rotWithShape="0"/>
                </a:effectLst>
              </a:rPr>
              <a:t>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368300" stA="28000" endPos="45000" dist="3302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092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ipple/>
        <p:sndAc>
          <p:stSnd>
            <p:snd r:embed="rId2" name="applause.wav"/>
          </p:stSnd>
        </p:sndAc>
      </p:transition>
    </mc:Choice>
    <mc:Fallback xmlns="">
      <p:transition>
        <p:fade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Катя\Desktop\60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" y="-459432"/>
            <a:ext cx="9246159" cy="73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3122" y="1340768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Просинец (январь) – назван так он был потому, что был посвящен древними римлянами Янусу, богу мира. У нас в старину он назывался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«просинец» , как полагают, от начинающей показываться в это время синевы неба, просияния, от усиления, с прибавлением дня, солнечного света. Кстати, приглядитесь к январскому небу – он оправдывает свое название. Малороссийское </a:t>
            </a:r>
            <a:r>
              <a:rPr lang="ru-RU" sz="2400" b="1" dirty="0"/>
              <a:t>название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января «сочень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»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указывает или на перелом зимы, который, по народному поверью, происходит именно в январе, на рассечение зимы на две половины, или на трескучие, жестокие морозы. </a:t>
            </a:r>
            <a:br>
              <a:rPr lang="ru-RU" sz="2400" b="1" dirty="0">
                <a:solidFill>
                  <a:schemeClr val="tx2">
                    <a:lumMod val="50000"/>
                  </a:schemeClr>
                </a:solidFill>
              </a:rPr>
            </a:b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395953"/>
            <a:ext cx="50812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Народное</a:t>
            </a: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название</a:t>
            </a: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января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809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  <p:sndAc>
          <p:stSnd>
            <p:snd r:embed="rId2" name="wind.wav"/>
          </p:stSnd>
        </p:sndAc>
      </p:transition>
    </mc:Choice>
    <mc:Fallback>
      <p:transition spd="slow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РОЖДЕСТВЕНСКИЕ ПРИМЕТЫ ДЛЯ УДАЧИ И ДОСТАТКА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795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5621" y="1844822"/>
            <a:ext cx="84604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Если воробьи не поют на ветках, то снег будет идти без ветра</a:t>
            </a:r>
            <a:r>
              <a:rPr lang="ru-RU" sz="2800" i="1" dirty="0">
                <a:solidFill>
                  <a:schemeClr val="tx2">
                    <a:lumMod val="50000"/>
                  </a:schemeClr>
                </a:solidFill>
              </a:rPr>
              <a:t>. 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800" dirty="0">
                <a:solidFill>
                  <a:schemeClr val="tx2">
                    <a:lumMod val="50000"/>
                  </a:schemeClr>
                </a:solidFill>
              </a:rPr>
            </a:b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5621" y="2776185"/>
            <a:ext cx="64624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Много длинных сосулек – урожай будет хорошим.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9754" y="3706872"/>
            <a:ext cx="76882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Много надуло снегу – будет много хлеба. </a:t>
            </a:r>
            <a:endParaRPr lang="ru-RU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endParaRPr lang="ru-RU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Если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январь сухой, морозный, то лето грядет сухое и жаркое. </a:t>
            </a:r>
            <a:endParaRPr lang="ru-RU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Морозный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январь к метелям в феврале.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39752" y="353260"/>
            <a:ext cx="51042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Народные приметы января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766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2" name="wind.wav"/>
          </p:stSnd>
        </p:sndAc>
      </p:transition>
    </mc:Choice>
    <mc:Fallback>
      <p:transition spd="slow">
        <p:split orient="vert"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Презентация календарь природы март - Книги и учебни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608" y="-42752"/>
            <a:ext cx="9199608" cy="7072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40748" y="3641866"/>
            <a:ext cx="38192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Последний 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зимний месяц </a:t>
            </a:r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жаль,</a:t>
            </a:r>
            <a:b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Короткий </a:t>
            </a:r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самый он - ...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81892" y="19092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7892" y="4005064"/>
            <a:ext cx="1765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</a:rPr>
              <a:t>(Февраль</a:t>
            </a: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79566" y="1508466"/>
            <a:ext cx="404863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После братца 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Января</a:t>
            </a:r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Служить </a:t>
            </a:r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очередь моя.</a:t>
            </a:r>
            <a:b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Помогают </a:t>
            </a:r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мне подруги:</a:t>
            </a:r>
            <a:b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Снежная </a:t>
            </a:r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метель и вьюги.</a:t>
            </a:r>
            <a:endParaRPr lang="ru-RU" sz="20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871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  <p:sndAc>
          <p:stSnd>
            <p:snd r:embed="rId2" name="wind.wav"/>
          </p:stSnd>
        </p:sndAc>
      </p:transition>
    </mc:Choice>
    <mc:Fallback>
      <p:transition spd="slow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Катя\Desktop\дорожкис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51920" y="2780928"/>
            <a:ext cx="50405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 феврале, в феврале</a:t>
            </a:r>
            <a:b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Вьюга мчится на метле,</a:t>
            </a:r>
            <a:b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Заметает все пути,</a:t>
            </a:r>
            <a:b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Чтобы марту не пройти,</a:t>
            </a:r>
            <a:b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Не пройти - не придти</a:t>
            </a:r>
            <a:b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 весну не привести!..</a:t>
            </a:r>
          </a:p>
        </p:txBody>
      </p:sp>
    </p:spTree>
    <p:extLst>
      <p:ext uri="{BB962C8B-B14F-4D97-AF65-F5344CB8AC3E}">
        <p14:creationId xmlns:p14="http://schemas.microsoft.com/office/powerpoint/2010/main" val="56663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2" name="wind.wav"/>
          </p:stSnd>
        </p:sndAc>
      </p:transition>
    </mc:Choice>
    <mc:Fallback xmlns="">
      <p:transition spd="slow">
        <p:fade/>
        <p:sndAc>
          <p:stSnd>
            <p:snd r:embed="rId4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1332912"/>
            <a:ext cx="6702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C:\Users\Катя\Desktop\да  да  д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088738" y="-1197263"/>
            <a:ext cx="6858002" cy="9252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7" y="1517578"/>
            <a:ext cx="846367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Февраль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2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второй месяц в году, древнее название — «лютый» , так как в это время стояли сильные (лютые) морозы. Известно также название февраля «снежень» . Иногда в русских летописях месяц февраль назывался «свадьбами» , так как это время на Руси посвящалось разыгрыванию свадеб.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95736" y="598161"/>
            <a:ext cx="54611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Народное название февраля.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01306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  <p:sndAc>
          <p:stSnd>
            <p:snd r:embed="rId2" name="wind.wav"/>
          </p:stSnd>
        </p:sndAc>
      </p:transition>
    </mc:Choice>
    <mc:Fallback xmlns="">
      <p:transition spd="slow">
        <p:fade/>
        <p:sndAc>
          <p:stSnd>
            <p:snd r:embed="rId4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Скачать изображение #46951 - DesktopVenue - Обои для рабочег…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" y="-4572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-215920"/>
            <a:ext cx="835292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           Народные </a:t>
            </a:r>
            <a:r>
              <a:rPr lang="ru-RU" sz="3200" b="1" dirty="0">
                <a:solidFill>
                  <a:schemeClr val="bg1"/>
                </a:solidFill>
              </a:rPr>
              <a:t>приметы февраля:</a:t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 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bg1"/>
                </a:solidFill>
              </a:rPr>
              <a:t>Если </a:t>
            </a:r>
            <a:r>
              <a:rPr lang="ru-RU" sz="2800" b="1" dirty="0">
                <a:solidFill>
                  <a:schemeClr val="bg1"/>
                </a:solidFill>
              </a:rPr>
              <a:t>увидели живого комара в феврале – ждите </a:t>
            </a:r>
            <a:r>
              <a:rPr lang="ru-RU" sz="2800" b="1" dirty="0" smtClean="0">
                <a:solidFill>
                  <a:schemeClr val="bg1"/>
                </a:solidFill>
              </a:rPr>
              <a:t>     разорений </a:t>
            </a:r>
            <a:r>
              <a:rPr lang="ru-RU" sz="2800" b="1" dirty="0">
                <a:solidFill>
                  <a:schemeClr val="bg1"/>
                </a:solidFill>
              </a:rPr>
              <a:t>в вашей семье. 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bg1"/>
                </a:solidFill>
              </a:rPr>
              <a:t>Какая </a:t>
            </a:r>
            <a:r>
              <a:rPr lang="ru-RU" sz="2800" b="1" dirty="0">
                <a:solidFill>
                  <a:schemeClr val="bg1"/>
                </a:solidFill>
              </a:rPr>
              <a:t>погода 2 февраля, такая и весна будет. 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bg1"/>
                </a:solidFill>
              </a:rPr>
              <a:t>Если </a:t>
            </a:r>
            <a:r>
              <a:rPr lang="ru-RU" sz="2800" b="1" dirty="0">
                <a:solidFill>
                  <a:schemeClr val="bg1"/>
                </a:solidFill>
              </a:rPr>
              <a:t>2 февраля утром идет снег, ждите урожая ранних хлебов; если в полдень — средних; если к вечеру — поздних. 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bg1"/>
                </a:solidFill>
              </a:rPr>
              <a:t>В </a:t>
            </a:r>
            <a:r>
              <a:rPr lang="ru-RU" sz="2800" b="1" dirty="0">
                <a:solidFill>
                  <a:schemeClr val="bg1"/>
                </a:solidFill>
              </a:rPr>
              <a:t>феврале много инея - летом будет много росы. 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bg1"/>
                </a:solidFill>
              </a:rPr>
              <a:t> Утром </a:t>
            </a:r>
            <a:r>
              <a:rPr lang="ru-RU" sz="2800" b="1" dirty="0">
                <a:solidFill>
                  <a:schemeClr val="bg1"/>
                </a:solidFill>
              </a:rPr>
              <a:t>кричит синица — к морозу. 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bg1"/>
                </a:solidFill>
              </a:rPr>
              <a:t>Ночью </a:t>
            </a:r>
            <a:r>
              <a:rPr lang="ru-RU" sz="2800" b="1" dirty="0">
                <a:solidFill>
                  <a:schemeClr val="bg1"/>
                </a:solidFill>
              </a:rPr>
              <a:t>иней выпадает — днем снега не будет. 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bg1"/>
                </a:solidFill>
              </a:rPr>
              <a:t>Солнце </a:t>
            </a:r>
            <a:r>
              <a:rPr lang="ru-RU" sz="2800" b="1" dirty="0">
                <a:solidFill>
                  <a:schemeClr val="bg1"/>
                </a:solidFill>
              </a:rPr>
              <a:t>встает красное – ждите метель. 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bg1"/>
                </a:solidFill>
              </a:rPr>
              <a:t>Снег прилип к деревьям — к теплу. 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567839"/>
      </p:ext>
    </p:extLst>
  </p:cSld>
  <p:clrMapOvr>
    <a:masterClrMapping/>
  </p:clrMapOvr>
  <p:transition spd="slow">
    <p:pull/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Форум о куклах на DollPlanet.ru * Просмотр темы - Violet Velvet: Их мир. Навзрыд, навылет. Навсегда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" y="-180109"/>
            <a:ext cx="9252520" cy="703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9352" y="2348880"/>
            <a:ext cx="56156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</a:rPr>
              <a:t>Спасибо </a:t>
            </a:r>
          </a:p>
          <a:p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</a:rPr>
              <a:t>за внимание!</a:t>
            </a:r>
            <a:endParaRPr lang="ru-RU" sz="7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650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2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67543" y="1769334"/>
            <a:ext cx="23042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46531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5439"/>
            <a:ext cx="9180512" cy="6871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4898" y="73737"/>
            <a:ext cx="8429067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3600" b="1" cap="none" spc="1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Цель: </a:t>
            </a:r>
            <a:endParaRPr lang="ru-RU" sz="3600" b="1" spc="1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3600" b="1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</a:t>
            </a:r>
            <a:r>
              <a:rPr lang="ru-RU" sz="3600" b="1" cap="none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бобщение и закрепление знаний детей о зиме и зимних месяцах через художественное слово. </a:t>
            </a:r>
            <a:endParaRPr lang="ru-RU" sz="3600" b="1" cap="none" spc="150" dirty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3920" y="3279125"/>
            <a:ext cx="582259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ru-RU" sz="3600" b="1" spc="1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ru-RU" sz="3600" b="1" cap="none" spc="1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434668" y="2558764"/>
            <a:ext cx="936104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3600" b="1" cap="none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     Знакомство </a:t>
            </a:r>
            <a:r>
              <a:rPr lang="ru-RU" sz="3600" b="1" cap="none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 народными </a:t>
            </a:r>
            <a:r>
              <a:rPr lang="ru-RU" sz="3600" b="1" cap="none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названиями </a:t>
            </a:r>
            <a:r>
              <a:rPr lang="ru-RU" sz="3600" b="1" cap="none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зимних месяцев, поговорками и </a:t>
            </a:r>
            <a:r>
              <a:rPr lang="ru-RU" sz="3600" b="1" cap="none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приметами</a:t>
            </a:r>
            <a:r>
              <a:rPr lang="ru-RU" sz="3600" b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</a:t>
            </a:r>
            <a:r>
              <a:rPr lang="ru-RU" sz="3600" b="1" cap="none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endParaRPr lang="ru-RU" sz="3600" b="1" cap="none" spc="150" dirty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745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3" name="wind.wav"/>
          </p:stSnd>
        </p:sndAc>
      </p:transition>
    </mc:Choice>
    <mc:Fallback xmlns="">
      <p:transition spd="slow">
        <p:fade/>
        <p:sndAc>
          <p:stSnd>
            <p:snd r:embed="rId5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6" name="Picture 10" descr="DataLife Engine Версия для печати Wi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77" y="-85744"/>
            <a:ext cx="9235666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151498" y="3861048"/>
            <a:ext cx="6048672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Вот уж месяц снег идёт,</a:t>
            </a:r>
            <a:br>
              <a:rPr lang="ru-RU" sz="32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Скоро встретим Новый год,</a:t>
            </a:r>
            <a:br>
              <a:rPr lang="ru-RU" sz="32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В снежной спячке вся природа.</a:t>
            </a:r>
            <a:br>
              <a:rPr lang="ru-RU" sz="32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Подскажи мне время года.</a:t>
            </a:r>
            <a:br>
              <a:rPr lang="ru-RU" sz="3200" b="1" dirty="0">
                <a:solidFill>
                  <a:schemeClr val="tx2">
                    <a:lumMod val="50000"/>
                  </a:schemeClr>
                </a:solidFill>
              </a:rPr>
            </a:br>
            <a:endParaRPr lang="ru-RU" sz="3200" b="1" spc="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AutoShape 4" descr="frozen holiday, ice nature, Winter beauty, blue covering, sc…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Imaginative Incredible Winter Happy Christmas Wallpaper Desktopaper HD Desktop Wallpaper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DataLife Engine Версия для печати Wint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3500" y="-114732"/>
            <a:ext cx="6290120" cy="40318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3200" b="1" cap="none" spc="150" dirty="0">
                <a:ln w="11430"/>
                <a:solidFill>
                  <a:schemeClr val="bg1"/>
                </a:solidFill>
              </a:rPr>
              <a:t>Явилась вслед за осенью</a:t>
            </a:r>
            <a:br>
              <a:rPr lang="ru-RU" sz="3200" b="1" cap="none" spc="150" dirty="0">
                <a:ln w="11430"/>
                <a:solidFill>
                  <a:schemeClr val="bg1"/>
                </a:solidFill>
              </a:rPr>
            </a:br>
            <a:r>
              <a:rPr lang="ru-RU" sz="3200" b="1" cap="none" spc="150" dirty="0">
                <a:ln w="11430"/>
                <a:solidFill>
                  <a:schemeClr val="bg1"/>
                </a:solidFill>
              </a:rPr>
              <a:t>Я по календарю.</a:t>
            </a:r>
            <a:br>
              <a:rPr lang="ru-RU" sz="3200" b="1" cap="none" spc="150" dirty="0">
                <a:ln w="11430"/>
                <a:solidFill>
                  <a:schemeClr val="bg1"/>
                </a:solidFill>
              </a:rPr>
            </a:br>
            <a:r>
              <a:rPr lang="ru-RU" sz="3200" b="1" cap="none" spc="150" dirty="0">
                <a:ln w="11430"/>
                <a:solidFill>
                  <a:schemeClr val="bg1"/>
                </a:solidFill>
              </a:rPr>
              <a:t>Я самый лучший праздник вам</a:t>
            </a:r>
            <a:br>
              <a:rPr lang="ru-RU" sz="3200" b="1" cap="none" spc="150" dirty="0">
                <a:ln w="11430"/>
                <a:solidFill>
                  <a:schemeClr val="bg1"/>
                </a:solidFill>
              </a:rPr>
            </a:br>
            <a:r>
              <a:rPr lang="ru-RU" sz="3200" b="1" cap="none" spc="150" dirty="0">
                <a:ln w="11430"/>
                <a:solidFill>
                  <a:schemeClr val="bg1"/>
                </a:solidFill>
              </a:rPr>
              <a:t>На радость подарю!</a:t>
            </a:r>
            <a:br>
              <a:rPr lang="ru-RU" sz="3200" b="1" cap="none" spc="150" dirty="0">
                <a:ln w="11430"/>
                <a:solidFill>
                  <a:schemeClr val="bg1"/>
                </a:solidFill>
              </a:rPr>
            </a:br>
            <a:r>
              <a:rPr lang="ru-RU" sz="3200" b="1" cap="none" spc="150" dirty="0">
                <a:ln w="11430"/>
                <a:solidFill>
                  <a:schemeClr val="bg1"/>
                </a:solidFill>
              </a:rPr>
              <a:t>А землю белым снегом я</a:t>
            </a:r>
            <a:br>
              <a:rPr lang="ru-RU" sz="3200" b="1" cap="none" spc="150" dirty="0">
                <a:ln w="11430"/>
                <a:solidFill>
                  <a:schemeClr val="bg1"/>
                </a:solidFill>
              </a:rPr>
            </a:br>
            <a:r>
              <a:rPr lang="ru-RU" sz="3200" b="1" cap="none" spc="150" dirty="0">
                <a:ln w="11430"/>
                <a:solidFill>
                  <a:schemeClr val="bg1"/>
                </a:solidFill>
              </a:rPr>
              <a:t>Укутала сама.</a:t>
            </a:r>
            <a:br>
              <a:rPr lang="ru-RU" sz="3200" b="1" cap="none" spc="150" dirty="0">
                <a:ln w="11430"/>
                <a:solidFill>
                  <a:schemeClr val="bg1"/>
                </a:solidFill>
              </a:rPr>
            </a:br>
            <a:r>
              <a:rPr lang="ru-RU" sz="3200" b="1" cap="none" spc="150" dirty="0">
                <a:ln w="11430"/>
                <a:solidFill>
                  <a:schemeClr val="bg1"/>
                </a:solidFill>
              </a:rPr>
              <a:t>Ребята, отгадайте-ка,</a:t>
            </a:r>
            <a:br>
              <a:rPr lang="ru-RU" sz="3200" b="1" cap="none" spc="150" dirty="0">
                <a:ln w="11430"/>
                <a:solidFill>
                  <a:schemeClr val="bg1"/>
                </a:solidFill>
              </a:rPr>
            </a:br>
            <a:r>
              <a:rPr lang="ru-RU" sz="3200" b="1" cap="none" spc="150" dirty="0">
                <a:ln w="11430"/>
                <a:solidFill>
                  <a:schemeClr val="bg1"/>
                </a:solidFill>
              </a:rPr>
              <a:t>Ну, кто же я? ...</a:t>
            </a:r>
          </a:p>
        </p:txBody>
      </p:sp>
    </p:spTree>
    <p:extLst>
      <p:ext uri="{BB962C8B-B14F-4D97-AF65-F5344CB8AC3E}">
        <p14:creationId xmlns:p14="http://schemas.microsoft.com/office/powerpoint/2010/main" val="530901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wind.wav"/>
          </p:stSnd>
        </p:sndAc>
      </p:transition>
    </mc:Choice>
    <mc:Fallback xmlns="">
      <p:transition spd="slow">
        <p:fade/>
        <p:sndAc>
          <p:stSnd>
            <p:snd r:embed="rId4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C:\Users\Катя\Desktop\дитятк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540" y="-45033"/>
            <a:ext cx="9314540" cy="6903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-56600" y="-171400"/>
            <a:ext cx="469906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Назовите-ка, ребятки,</a:t>
            </a:r>
            <a:br>
              <a:rPr lang="ru-RU" sz="28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Месяц в этой вот загадке:</a:t>
            </a:r>
            <a:br>
              <a:rPr lang="ru-RU" sz="28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Дни его - всех дней короче,</a:t>
            </a:r>
            <a:br>
              <a:rPr lang="ru-RU" sz="28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Всех ночей длиннее ночи.</a:t>
            </a:r>
            <a:br>
              <a:rPr lang="ru-RU" sz="28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На поля и на луга </a:t>
            </a:r>
            <a:br>
              <a:rPr lang="ru-RU" sz="28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До весны легли снега.</a:t>
            </a:r>
            <a:br>
              <a:rPr lang="ru-RU" sz="28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Только месяц наш пройдет, </a:t>
            </a:r>
            <a:br>
              <a:rPr lang="ru-RU" sz="28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Мы встречаем Новый год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(Декабрь)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1430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  <p:sndAc>
          <p:stSnd>
            <p:snd r:embed="rId2" name="wind.wav"/>
          </p:stSnd>
        </p:sndAc>
      </p:transition>
    </mc:Choice>
    <mc:Fallback xmlns="">
      <p:transition spd="slow">
        <p:fade/>
        <p:sndAc>
          <p:stSnd>
            <p:snd r:embed="rId4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1-tub-ru.yandex.net/i?id=3c01f96f8b616eb2f2db5032735cf831-139-144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1" y="-72968"/>
            <a:ext cx="9289033" cy="693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476672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36511" y="3"/>
            <a:ext cx="31683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 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260648"/>
            <a:ext cx="5040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107505" y="1"/>
            <a:ext cx="1512168" cy="9807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endParaRPr lang="ru-RU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260648"/>
            <a:ext cx="460851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endParaRPr lang="ru-RU" sz="2400" b="1" dirty="0" smtClean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  <a:p>
            <a:pPr algn="ctr"/>
            <a:endParaRPr lang="ru-RU" sz="2400" b="1" dirty="0" smtClean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88" y="107340"/>
            <a:ext cx="18473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18824" y="6669360"/>
            <a:ext cx="61859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n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87824" y="415002"/>
            <a:ext cx="61561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Снежок! Пора лепить снеговика!</a:t>
            </a:r>
          </a:p>
          <a:p>
            <a:pPr algn="ctr"/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Декабрь уже командует сезоном,</a:t>
            </a:r>
          </a:p>
          <a:p>
            <a:pPr algn="ctr"/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И с раннего утра до вечерка</a:t>
            </a:r>
          </a:p>
          <a:p>
            <a:pPr algn="ctr"/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Он засыпает снегом все газоны.</a:t>
            </a:r>
          </a:p>
          <a:p>
            <a:pPr algn="ctr"/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Неси-ка лыжи, санки и коньки,</a:t>
            </a:r>
          </a:p>
          <a:p>
            <a:pPr algn="ctr"/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Зови скорее всех друзей кататься!</a:t>
            </a:r>
          </a:p>
          <a:p>
            <a:pPr algn="ctr"/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Пусть пролетают весело деньки —</a:t>
            </a:r>
          </a:p>
          <a:p>
            <a:pPr algn="ctr"/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Давай играть и весело смеяться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260546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  <p:sndAc>
          <p:stSnd>
            <p:snd r:embed="rId2" name="wind.wav"/>
          </p:stSnd>
        </p:sndAc>
      </p:transition>
    </mc:Choice>
    <mc:Fallback>
      <p:transition spd="slow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Катя\Desktop\тукиту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 rot="10800000" flipV="1">
            <a:off x="521296" y="1460098"/>
            <a:ext cx="81014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bg1"/>
                </a:solidFill>
              </a:rPr>
              <a:t>Декабрь в народе называют то грудень (по мерзлым грудам земли), то просинец, когда выпадают ясные денечки и в разрывах облаков вдруг покажется ярко-синее небо... Название </a:t>
            </a:r>
            <a:r>
              <a:rPr lang="ru-RU" sz="3200" b="1" i="1" dirty="0" smtClean="0">
                <a:solidFill>
                  <a:schemeClr val="bg1"/>
                </a:solidFill>
              </a:rPr>
              <a:t>«декабрь»</a:t>
            </a:r>
            <a:r>
              <a:rPr lang="ru-RU" sz="3200" b="1" dirty="0" smtClean="0">
                <a:solidFill>
                  <a:schemeClr val="bg1"/>
                </a:solidFill>
              </a:rPr>
              <a:t>, видимо, появилось в глубокой древности, когда декабрь был десятым месяцем в году. </a:t>
            </a:r>
            <a:r>
              <a:rPr lang="ru-RU" sz="3200" b="1" i="1" dirty="0" smtClean="0">
                <a:solidFill>
                  <a:schemeClr val="bg1"/>
                </a:solidFill>
              </a:rPr>
              <a:t>«Дека»</a:t>
            </a:r>
            <a:r>
              <a:rPr lang="ru-RU" sz="3200" b="1" dirty="0" smtClean="0">
                <a:solidFill>
                  <a:schemeClr val="bg1"/>
                </a:solidFill>
              </a:rPr>
              <a:t> в переводе с греческого означает </a:t>
            </a:r>
            <a:r>
              <a:rPr lang="ru-RU" sz="3200" b="1" i="1" dirty="0" smtClean="0">
                <a:solidFill>
                  <a:schemeClr val="bg1"/>
                </a:solidFill>
              </a:rPr>
              <a:t>«десять»</a:t>
            </a:r>
            <a:r>
              <a:rPr lang="ru-RU" sz="3200" b="1" dirty="0" smtClean="0">
                <a:solidFill>
                  <a:schemeClr val="bg1"/>
                </a:solidFill>
              </a:rPr>
              <a:t>.</a:t>
            </a:r>
          </a:p>
          <a:p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0351" y="5661248"/>
            <a:ext cx="7848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          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75656" y="116632"/>
            <a:ext cx="53067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Народное название декабря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50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wind.wav"/>
          </p:stSnd>
        </p:sndAc>
      </p:transition>
    </mc:Choice>
    <mc:Fallback xmlns="">
      <p:transition spd="slow">
        <p:circle/>
        <p:sndAc>
          <p:stSnd>
            <p:snd r:embed="rId4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Скачать Фото новый год 1920х1080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7384"/>
            <a:ext cx="925724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108253" y="2852936"/>
            <a:ext cx="932898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itchFamily="2" charset="2"/>
              <a:buChar char="v"/>
            </a:pPr>
            <a:r>
              <a:rPr lang="ru-RU" sz="3200" b="1" dirty="0">
                <a:solidFill>
                  <a:schemeClr val="bg1"/>
                </a:solidFill>
              </a:rPr>
              <a:t>Декабрь снежный и морозный обещает урожайную жатву</a:t>
            </a:r>
            <a:r>
              <a:rPr lang="ru-RU" sz="3200" b="1" dirty="0" smtClean="0">
                <a:solidFill>
                  <a:schemeClr val="bg1"/>
                </a:solidFill>
              </a:rPr>
              <a:t>.</a:t>
            </a:r>
          </a:p>
          <a:p>
            <a:pPr marL="457200" indent="-457200" algn="just">
              <a:buFont typeface="Wingdings" pitchFamily="2" charset="2"/>
              <a:buChar char="v"/>
            </a:pPr>
            <a:endParaRPr lang="ru-RU" sz="3200" b="1" dirty="0">
              <a:solidFill>
                <a:schemeClr val="bg1"/>
              </a:solidFill>
            </a:endParaRPr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3200" b="1" dirty="0" smtClean="0">
                <a:solidFill>
                  <a:schemeClr val="bg1"/>
                </a:solidFill>
              </a:rPr>
              <a:t>   Коли </a:t>
            </a:r>
            <a:r>
              <a:rPr lang="ru-RU" sz="3200" b="1" dirty="0">
                <a:solidFill>
                  <a:schemeClr val="bg1"/>
                </a:solidFill>
              </a:rPr>
              <a:t>в декабре снег привалит вплотную к заборам — </a:t>
            </a:r>
            <a:r>
              <a:rPr lang="ru-RU" sz="3200" b="1" dirty="0" smtClean="0">
                <a:solidFill>
                  <a:schemeClr val="bg1"/>
                </a:solidFill>
              </a:rPr>
              <a:t>плохое лето </a:t>
            </a:r>
            <a:r>
              <a:rPr lang="ru-RU" sz="3200" b="1" dirty="0">
                <a:solidFill>
                  <a:schemeClr val="bg1"/>
                </a:solidFill>
              </a:rPr>
              <a:t>будет; коли же остается промежуток — урожайное.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121154" y="1268760"/>
            <a:ext cx="92678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itchFamily="2" charset="2"/>
              <a:buChar char="v"/>
            </a:pPr>
            <a:r>
              <a:rPr lang="ru-RU" sz="3200" b="1" dirty="0" smtClean="0">
                <a:solidFill>
                  <a:schemeClr val="bg1"/>
                </a:solidFill>
              </a:rPr>
              <a:t>Если </a:t>
            </a:r>
            <a:r>
              <a:rPr lang="ru-RU" sz="3200" b="1" dirty="0">
                <a:solidFill>
                  <a:schemeClr val="bg1"/>
                </a:solidFill>
              </a:rPr>
              <a:t>в декабре большой иней, бугры снега, глубоко промерзшая земля — то это к урожаю.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4431" y="188640"/>
            <a:ext cx="67385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Народные приметы </a:t>
            </a:r>
            <a:r>
              <a:rPr lang="ru-RU" sz="4000" b="1" dirty="0" smtClean="0">
                <a:solidFill>
                  <a:schemeClr val="bg1"/>
                </a:solidFill>
              </a:rPr>
              <a:t>декабря</a:t>
            </a:r>
            <a:r>
              <a:rPr lang="ru-RU" sz="3600" b="1" dirty="0" smtClean="0">
                <a:solidFill>
                  <a:schemeClr val="bg1"/>
                </a:solidFill>
              </a:rPr>
              <a:t>: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33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wind.wav"/>
          </p:stSnd>
        </p:sndAc>
      </p:transition>
    </mc:Choice>
    <mc:Fallback xmlns="">
      <p:transition spd="slow">
        <p:fade/>
        <p:sndAc>
          <p:stSnd>
            <p:snd r:embed="rId4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Волшебный праздник Старый Новый год - Goldteam форум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274382" cy="7056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256292"/>
            <a:ext cx="2776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321297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, </a:t>
            </a:r>
            <a:r>
              <a:rPr lang="ru-RU" dirty="0"/>
              <a:t>...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03648" y="5589240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95936" y="2708920"/>
            <a:ext cx="461412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/>
                <a:solidFill>
                  <a:schemeClr val="bg1"/>
                </a:solidFill>
              </a:rPr>
              <a:t>)</a:t>
            </a:r>
            <a:endParaRPr lang="ru-RU" sz="2800" b="1" dirty="0">
              <a:ln/>
              <a:solidFill>
                <a:schemeClr val="bg1"/>
              </a:solidFill>
            </a:endParaRPr>
          </a:p>
        </p:txBody>
      </p:sp>
      <p:sp>
        <p:nvSpPr>
          <p:cNvPr id="7" name="AutoShape 4" descr="Тестовый сайт, собранный на Api GdeFon /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824512" y="1629577"/>
            <a:ext cx="4629986" cy="35394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dirty="0"/>
              <a:t>Посмотрите, во дворе</a:t>
            </a:r>
            <a:br>
              <a:rPr lang="ru-RU" sz="2800" b="1" dirty="0"/>
            </a:br>
            <a:r>
              <a:rPr lang="ru-RU" sz="2800" b="1" dirty="0"/>
              <a:t>Все деревья в серебре.</a:t>
            </a:r>
            <a:br>
              <a:rPr lang="ru-RU" sz="2800" b="1" dirty="0"/>
            </a:br>
            <a:r>
              <a:rPr lang="ru-RU" sz="2800" b="1" dirty="0"/>
              <a:t>Пляшет белая метель </a:t>
            </a:r>
            <a:br>
              <a:rPr lang="ru-RU" sz="2800" b="1" dirty="0"/>
            </a:br>
            <a:r>
              <a:rPr lang="ru-RU" sz="2800" b="1" dirty="0"/>
              <a:t>В новогодний чудный день. </a:t>
            </a:r>
            <a:br>
              <a:rPr lang="ru-RU" sz="2800" b="1" dirty="0"/>
            </a:br>
            <a:r>
              <a:rPr lang="ru-RU" sz="2800" b="1" dirty="0"/>
              <a:t>Отшумели праздники, </a:t>
            </a:r>
            <a:br>
              <a:rPr lang="ru-RU" sz="2800" b="1" dirty="0"/>
            </a:br>
            <a:r>
              <a:rPr lang="ru-RU" sz="2800" b="1" dirty="0"/>
              <a:t>Говорят проказники: </a:t>
            </a:r>
            <a:br>
              <a:rPr lang="ru-RU" sz="2800" b="1" dirty="0"/>
            </a:br>
            <a:r>
              <a:rPr lang="ru-RU" sz="2800" b="1" dirty="0"/>
              <a:t>"Старый год немного жаль, </a:t>
            </a:r>
            <a:br>
              <a:rPr lang="ru-RU" sz="2800" b="1" dirty="0"/>
            </a:br>
            <a:r>
              <a:rPr lang="ru-RU" sz="2800" b="1" dirty="0"/>
              <a:t>А на улице ...!" </a:t>
            </a:r>
            <a:endParaRPr lang="ru-RU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78" y="160338"/>
            <a:ext cx="4116556" cy="34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5693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  <p:sndAc>
          <p:stSnd>
            <p:snd r:embed="rId2" name="wind.wav"/>
          </p:stSnd>
        </p:sndAc>
      </p:transition>
    </mc:Choice>
    <mc:Fallback>
      <p:transition spd="slow">
        <p:blinds dir="vert"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атя\Desktop\d96c40e9af7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53319" y="332656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Январь, за окнами зима</a:t>
            </a:r>
            <a:b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Снег серебриться белый-белый…</a:t>
            </a:r>
            <a:b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Мороз трещит, рисует мелом…</a:t>
            </a:r>
            <a:b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 речках строит терема…</a:t>
            </a:r>
            <a:b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 море лед и небо стынет</a:t>
            </a:r>
            <a:b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бледных красок акварель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С утра на моих стеклах иней…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Не скоро к нам придет апрель…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Январь и солнышко не греет…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Метель и вьюга день и ночь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/>
              <a:t>И ветер солнце гонит прочь,</a:t>
            </a:r>
            <a:br>
              <a:rPr lang="ru-RU" b="1" dirty="0"/>
            </a:br>
            <a:r>
              <a:rPr lang="ru-RU" b="1" dirty="0"/>
              <a:t>Оно и возражать не смеет…</a:t>
            </a:r>
            <a:br>
              <a:rPr lang="ru-RU" b="1" dirty="0"/>
            </a:br>
            <a:r>
              <a:rPr lang="ru-RU" b="1" dirty="0"/>
              <a:t>Январь, а с ним и Новый год</a:t>
            </a:r>
            <a:br>
              <a:rPr lang="ru-RU" b="1" dirty="0"/>
            </a:br>
            <a:r>
              <a:rPr lang="ru-RU" b="1" dirty="0"/>
              <a:t>Гирлянды, запах мандарина</a:t>
            </a:r>
            <a:br>
              <a:rPr lang="ru-RU" b="1" dirty="0"/>
            </a:br>
            <a:r>
              <a:rPr lang="ru-RU" b="1" dirty="0"/>
              <a:t>Факир в костюме Арлекина</a:t>
            </a:r>
            <a:br>
              <a:rPr lang="ru-RU" b="1" dirty="0"/>
            </a:br>
            <a:r>
              <a:rPr lang="ru-RU" b="1" dirty="0"/>
              <a:t>Подарки нам в мешке несет…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0512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wind.wav"/>
          </p:stSnd>
        </p:sndAc>
      </p:transition>
    </mc:Choice>
    <mc:Fallback xmlns="">
      <p:transition spd="slow">
        <p:fade/>
        <p:sndAc>
          <p:stSnd>
            <p:snd r:embed="rId4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1257</TotalTime>
  <Words>362</Words>
  <Application>Microsoft Office PowerPoint</Application>
  <PresentationFormat>Экран (4:3)</PresentationFormat>
  <Paragraphs>63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Катя</dc:creator>
  <cp:lastModifiedBy>Катя</cp:lastModifiedBy>
  <cp:revision>80</cp:revision>
  <dcterms:created xsi:type="dcterms:W3CDTF">2015-01-28T14:20:39Z</dcterms:created>
  <dcterms:modified xsi:type="dcterms:W3CDTF">2015-02-07T08:39:47Z</dcterms:modified>
</cp:coreProperties>
</file>