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theme/themeOverride1.xml" ContentType="application/vnd.openxmlformats-officedocument.themeOverr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4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55"/>
  </p:notesMasterIdLst>
  <p:sldIdLst>
    <p:sldId id="256" r:id="rId2"/>
    <p:sldId id="276" r:id="rId3"/>
    <p:sldId id="277" r:id="rId4"/>
    <p:sldId id="278" r:id="rId5"/>
    <p:sldId id="279" r:id="rId6"/>
    <p:sldId id="332" r:id="rId7"/>
    <p:sldId id="333" r:id="rId8"/>
    <p:sldId id="334" r:id="rId9"/>
    <p:sldId id="335" r:id="rId10"/>
    <p:sldId id="336" r:id="rId11"/>
    <p:sldId id="337" r:id="rId12"/>
    <p:sldId id="338" r:id="rId13"/>
    <p:sldId id="339" r:id="rId14"/>
    <p:sldId id="340" r:id="rId15"/>
    <p:sldId id="341" r:id="rId16"/>
    <p:sldId id="342" r:id="rId17"/>
    <p:sldId id="287" r:id="rId18"/>
    <p:sldId id="343" r:id="rId19"/>
    <p:sldId id="344" r:id="rId20"/>
    <p:sldId id="345" r:id="rId21"/>
    <p:sldId id="346" r:id="rId22"/>
    <p:sldId id="347" r:id="rId23"/>
    <p:sldId id="348" r:id="rId24"/>
    <p:sldId id="349" r:id="rId25"/>
    <p:sldId id="350" r:id="rId26"/>
    <p:sldId id="351" r:id="rId27"/>
    <p:sldId id="352" r:id="rId28"/>
    <p:sldId id="353" r:id="rId29"/>
    <p:sldId id="354" r:id="rId30"/>
    <p:sldId id="355" r:id="rId31"/>
    <p:sldId id="356" r:id="rId32"/>
    <p:sldId id="357" r:id="rId33"/>
    <p:sldId id="358" r:id="rId34"/>
    <p:sldId id="359" r:id="rId35"/>
    <p:sldId id="360" r:id="rId36"/>
    <p:sldId id="361" r:id="rId37"/>
    <p:sldId id="362" r:id="rId38"/>
    <p:sldId id="363" r:id="rId39"/>
    <p:sldId id="364" r:id="rId40"/>
    <p:sldId id="365" r:id="rId41"/>
    <p:sldId id="366" r:id="rId42"/>
    <p:sldId id="367" r:id="rId43"/>
    <p:sldId id="368" r:id="rId44"/>
    <p:sldId id="369" r:id="rId45"/>
    <p:sldId id="370" r:id="rId46"/>
    <p:sldId id="371" r:id="rId47"/>
    <p:sldId id="372" r:id="rId48"/>
    <p:sldId id="373" r:id="rId49"/>
    <p:sldId id="374" r:id="rId50"/>
    <p:sldId id="375" r:id="rId51"/>
    <p:sldId id="376" r:id="rId52"/>
    <p:sldId id="377" r:id="rId53"/>
    <p:sldId id="378" r:id="rId5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C1818"/>
    <a:srgbClr val="00CC00"/>
    <a:srgbClr val="CE4242"/>
    <a:srgbClr val="D45A5A"/>
    <a:srgbClr val="DF8585"/>
    <a:srgbClr val="A81818"/>
    <a:srgbClr val="FF8585"/>
    <a:srgbClr val="FF505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vertBarState="maximized" horzBarState="maximized">
    <p:restoredLeft sz="14503" autoAdjust="0"/>
    <p:restoredTop sz="94629" autoAdjust="0"/>
  </p:normalViewPr>
  <p:slideViewPr>
    <p:cSldViewPr>
      <p:cViewPr varScale="1">
        <p:scale>
          <a:sx n="71" d="100"/>
          <a:sy n="71" d="100"/>
        </p:scale>
        <p:origin x="-96" y="-16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99D87B-C838-40DC-9982-F982C749E684}" type="datetimeFigureOut">
              <a:rPr lang="ru-RU" smtClean="0"/>
              <a:pPr/>
              <a:t>28.02.2012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5F1A0B-0403-448B-AA1B-A96AECDC10A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663112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5F1A0B-0403-448B-AA1B-A96AECDC10A6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522278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66800" y="1406020"/>
            <a:ext cx="6172199" cy="2251579"/>
          </a:xfrm>
        </p:spPr>
        <p:txBody>
          <a:bodyPr lIns="0" rIns="0" anchor="t">
            <a:noAutofit/>
          </a:bodyPr>
          <a:lstStyle>
            <a:lvl1pPr>
              <a:defRPr sz="6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6800" y="3905864"/>
            <a:ext cx="6172200" cy="1123336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28.02.2012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54400" y="1554480"/>
            <a:ext cx="4222308" cy="388620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28.02.2012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69848" y="1554480"/>
            <a:ext cx="2075688" cy="3886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56432" y="1554480"/>
            <a:ext cx="4224528" cy="3886200"/>
          </a:xfrm>
        </p:spPr>
        <p:txBody>
          <a:bodyPr vert="eaVert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28.02.2012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7BB98677-93DE-44D6-8967-DF2DB6FA1FFE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731124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3456432" y="1545336"/>
            <a:ext cx="4224528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28.02.2012</a:t>
            </a:fld>
            <a:endParaRPr lang="ru-RU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9848" y="1472184"/>
            <a:ext cx="6172200" cy="2130552"/>
          </a:xfrm>
        </p:spPr>
        <p:txBody>
          <a:bodyPr anchor="t">
            <a:noAutofit/>
          </a:bodyPr>
          <a:lstStyle>
            <a:lvl1pPr algn="l">
              <a:defRPr sz="4800" b="1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3886200"/>
            <a:ext cx="6172200" cy="914400"/>
          </a:xfrm>
        </p:spPr>
        <p:txBody>
          <a:bodyPr anchor="t">
            <a:normAutofit/>
          </a:bodyPr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28.02.2012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3776" y="609600"/>
            <a:ext cx="3616325" cy="1066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486998" y="1915859"/>
            <a:ext cx="3646966" cy="2881426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6754" y="1915881"/>
            <a:ext cx="3639311" cy="288139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28.02.2012</a:t>
            </a:fld>
            <a:endParaRPr lang="ru-RU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>
          <a:xfrm>
            <a:off x="493776" y="6356350"/>
            <a:ext cx="5102352" cy="365125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3776" y="609600"/>
            <a:ext cx="3615734" cy="1066799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1" y="1916113"/>
            <a:ext cx="3638550" cy="646112"/>
          </a:xfrm>
        </p:spPr>
        <p:txBody>
          <a:bodyPr anchor="t">
            <a:normAutofit/>
          </a:bodyPr>
          <a:lstStyle>
            <a:lvl1pPr marL="0" indent="0">
              <a:buNone/>
              <a:defRPr sz="1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860676"/>
            <a:ext cx="3638550" cy="288289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92625" y="1916113"/>
            <a:ext cx="3660775" cy="646112"/>
          </a:xfrm>
        </p:spPr>
        <p:txBody>
          <a:bodyPr anchor="t">
            <a:normAutofit/>
          </a:bodyPr>
          <a:lstStyle>
            <a:lvl1pPr marL="0" indent="0">
              <a:buNone/>
              <a:defRPr sz="1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92626" y="2860676"/>
            <a:ext cx="3651250" cy="28829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28.02.2012</a:t>
            </a:fld>
            <a:endParaRPr lang="ru-RU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>
          <a:xfrm>
            <a:off x="493776" y="6356350"/>
            <a:ext cx="5102352" cy="365125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7162800" y="1551543"/>
            <a:ext cx="1828800" cy="365125"/>
          </a:xfr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28.02.2012</a:t>
            </a:fld>
            <a:endParaRPr lang="ru-RU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28.02.2012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89450" y="1920876"/>
            <a:ext cx="3654425" cy="288924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3776" y="606425"/>
            <a:ext cx="3629025" cy="1041400"/>
          </a:xfrm>
        </p:spPr>
        <p:txBody>
          <a:bodyPr anchor="t">
            <a:normAutofit/>
          </a:bodyPr>
          <a:lstStyle>
            <a:lvl1pPr algn="l">
              <a:defRPr sz="18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1920875"/>
            <a:ext cx="3629025" cy="1812925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28.02.2012</a:t>
            </a:fld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493776" y="6356350"/>
            <a:ext cx="5102352" cy="365125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3776" y="600074"/>
            <a:ext cx="2074862" cy="1981201"/>
          </a:xfrm>
          <a:ln>
            <a:noFill/>
          </a:ln>
        </p:spPr>
        <p:txBody>
          <a:bodyPr anchor="t">
            <a:normAutofit/>
          </a:bodyPr>
          <a:lstStyle>
            <a:lvl1pPr algn="l">
              <a:defRPr sz="1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63862" y="1650999"/>
            <a:ext cx="5627687" cy="422076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963862" y="614363"/>
            <a:ext cx="3741738" cy="909637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28.02.2012</a:t>
            </a:fld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493776" y="6356350"/>
            <a:ext cx="5102352" cy="365125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9848" y="1554480"/>
            <a:ext cx="2073348" cy="197946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54400" y="1547036"/>
            <a:ext cx="4222308" cy="38862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162800" y="189468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28.02.2012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69848" y="6356350"/>
            <a:ext cx="5102352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59752" y="6356350"/>
            <a:ext cx="1137684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  <p:sldLayoutId id="2147483732" r:id="rId12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1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2.xml"/><Relationship Id="rId6" Type="http://schemas.openxmlformats.org/officeDocument/2006/relationships/slide" Target="slide3.xml"/><Relationship Id="rId5" Type="http://schemas.openxmlformats.org/officeDocument/2006/relationships/slide" Target="slide2.xml"/><Relationship Id="rId4" Type="http://schemas.openxmlformats.org/officeDocument/2006/relationships/slide" Target="slide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2.xml"/><Relationship Id="rId6" Type="http://schemas.openxmlformats.org/officeDocument/2006/relationships/slide" Target="slide3.xml"/><Relationship Id="rId5" Type="http://schemas.openxmlformats.org/officeDocument/2006/relationships/slide" Target="slide2.xml"/><Relationship Id="rId4" Type="http://schemas.openxmlformats.org/officeDocument/2006/relationships/slide" Target="slide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2.xml"/><Relationship Id="rId6" Type="http://schemas.openxmlformats.org/officeDocument/2006/relationships/slide" Target="slide3.xml"/><Relationship Id="rId5" Type="http://schemas.openxmlformats.org/officeDocument/2006/relationships/slide" Target="slide2.xml"/><Relationship Id="rId4" Type="http://schemas.openxmlformats.org/officeDocument/2006/relationships/slide" Target="slide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2.xml"/><Relationship Id="rId6" Type="http://schemas.openxmlformats.org/officeDocument/2006/relationships/slide" Target="slide3.xml"/><Relationship Id="rId5" Type="http://schemas.openxmlformats.org/officeDocument/2006/relationships/slide" Target="slide2.xml"/><Relationship Id="rId4" Type="http://schemas.openxmlformats.org/officeDocument/2006/relationships/slide" Target="slide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2.xml"/><Relationship Id="rId6" Type="http://schemas.openxmlformats.org/officeDocument/2006/relationships/slide" Target="slide3.xml"/><Relationship Id="rId5" Type="http://schemas.openxmlformats.org/officeDocument/2006/relationships/slide" Target="slide2.xml"/><Relationship Id="rId4" Type="http://schemas.openxmlformats.org/officeDocument/2006/relationships/slide" Target="slide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2.xml"/><Relationship Id="rId6" Type="http://schemas.openxmlformats.org/officeDocument/2006/relationships/slide" Target="slide3.xml"/><Relationship Id="rId5" Type="http://schemas.openxmlformats.org/officeDocument/2006/relationships/slide" Target="slide2.xml"/><Relationship Id="rId4" Type="http://schemas.openxmlformats.org/officeDocument/2006/relationships/slide" Target="slide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2.xml"/><Relationship Id="rId6" Type="http://schemas.openxmlformats.org/officeDocument/2006/relationships/slide" Target="slide3.xml"/><Relationship Id="rId5" Type="http://schemas.openxmlformats.org/officeDocument/2006/relationships/slide" Target="slide2.xml"/><Relationship Id="rId4" Type="http://schemas.openxmlformats.org/officeDocument/2006/relationships/slide" Target="slide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slide" Target="slide3.xml"/><Relationship Id="rId5" Type="http://schemas.openxmlformats.org/officeDocument/2006/relationships/slide" Target="slide2.xml"/><Relationship Id="rId4" Type="http://schemas.openxmlformats.org/officeDocument/2006/relationships/slide" Target="slide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slide" Target="slide3.xml"/><Relationship Id="rId5" Type="http://schemas.openxmlformats.org/officeDocument/2006/relationships/slide" Target="slide2.xml"/><Relationship Id="rId4" Type="http://schemas.openxmlformats.org/officeDocument/2006/relationships/slide" Target="slide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7" Type="http://schemas.openxmlformats.org/officeDocument/2006/relationships/slide" Target="slide3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Relationship Id="rId6" Type="http://schemas.openxmlformats.org/officeDocument/2006/relationships/slide" Target="slide2.xml"/><Relationship Id="rId5" Type="http://schemas.openxmlformats.org/officeDocument/2006/relationships/slide" Target="slide5.xml"/><Relationship Id="rId4" Type="http://schemas.openxmlformats.org/officeDocument/2006/relationships/image" Target="../media/image3.gi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7" Type="http://schemas.openxmlformats.org/officeDocument/2006/relationships/slide" Target="slide3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2.xml"/><Relationship Id="rId6" Type="http://schemas.openxmlformats.org/officeDocument/2006/relationships/slide" Target="slide2.xml"/><Relationship Id="rId5" Type="http://schemas.openxmlformats.org/officeDocument/2006/relationships/slide" Target="slide5.xml"/><Relationship Id="rId4" Type="http://schemas.openxmlformats.org/officeDocument/2006/relationships/image" Target="../media/image3.gi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slide" Target="slide3.xml"/><Relationship Id="rId5" Type="http://schemas.openxmlformats.org/officeDocument/2006/relationships/slide" Target="slide2.xml"/><Relationship Id="rId4" Type="http://schemas.openxmlformats.org/officeDocument/2006/relationships/slide" Target="slide5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slide" Target="slide3.xml"/><Relationship Id="rId5" Type="http://schemas.openxmlformats.org/officeDocument/2006/relationships/slide" Target="slide2.xml"/><Relationship Id="rId4" Type="http://schemas.openxmlformats.org/officeDocument/2006/relationships/slide" Target="slide5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slide" Target="slide3.xml"/><Relationship Id="rId5" Type="http://schemas.openxmlformats.org/officeDocument/2006/relationships/slide" Target="slide2.xml"/><Relationship Id="rId4" Type="http://schemas.openxmlformats.org/officeDocument/2006/relationships/slide" Target="slide5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slide" Target="slide3.xml"/><Relationship Id="rId5" Type="http://schemas.openxmlformats.org/officeDocument/2006/relationships/slide" Target="slide2.xml"/><Relationship Id="rId4" Type="http://schemas.openxmlformats.org/officeDocument/2006/relationships/slide" Target="slide5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slide" Target="slide3.xml"/><Relationship Id="rId5" Type="http://schemas.openxmlformats.org/officeDocument/2006/relationships/slide" Target="slide2.xml"/><Relationship Id="rId4" Type="http://schemas.openxmlformats.org/officeDocument/2006/relationships/slide" Target="slide5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slide" Target="slide3.xml"/><Relationship Id="rId5" Type="http://schemas.openxmlformats.org/officeDocument/2006/relationships/slide" Target="slide2.xml"/><Relationship Id="rId4" Type="http://schemas.openxmlformats.org/officeDocument/2006/relationships/slide" Target="slide5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slide" Target="slide3.xml"/><Relationship Id="rId5" Type="http://schemas.openxmlformats.org/officeDocument/2006/relationships/slide" Target="slide2.xml"/><Relationship Id="rId4" Type="http://schemas.openxmlformats.org/officeDocument/2006/relationships/slide" Target="slide5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slide" Target="slide3.xml"/><Relationship Id="rId5" Type="http://schemas.openxmlformats.org/officeDocument/2006/relationships/slide" Target="slide2.xml"/><Relationship Id="rId4" Type="http://schemas.openxmlformats.org/officeDocument/2006/relationships/slide" Target="slide5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slide" Target="slide5.xml"/><Relationship Id="rId5" Type="http://schemas.openxmlformats.org/officeDocument/2006/relationships/image" Target="../media/image3.gif"/><Relationship Id="rId4" Type="http://schemas.openxmlformats.org/officeDocument/2006/relationships/slide" Target="slide3.xml"/></Relationships>
</file>

<file path=ppt/slides/_rels/slide3.xml.rels><?xml version="1.0" encoding="UTF-8" standalone="yes"?>
<Relationships xmlns="http://schemas.openxmlformats.org/package/2006/relationships"><Relationship Id="rId13" Type="http://schemas.openxmlformats.org/officeDocument/2006/relationships/slide" Target="slide49.xml"/><Relationship Id="rId18" Type="http://schemas.openxmlformats.org/officeDocument/2006/relationships/slide" Target="slide37.xml"/><Relationship Id="rId26" Type="http://schemas.openxmlformats.org/officeDocument/2006/relationships/slide" Target="slide46.xml"/><Relationship Id="rId39" Type="http://schemas.openxmlformats.org/officeDocument/2006/relationships/slide" Target="slide13.xml"/><Relationship Id="rId3" Type="http://schemas.openxmlformats.org/officeDocument/2006/relationships/slide" Target="slide20.xml"/><Relationship Id="rId21" Type="http://schemas.openxmlformats.org/officeDocument/2006/relationships/slide" Target="slide21.xml"/><Relationship Id="rId34" Type="http://schemas.openxmlformats.org/officeDocument/2006/relationships/slide" Target="slide18.xml"/><Relationship Id="rId42" Type="http://schemas.openxmlformats.org/officeDocument/2006/relationships/slide" Target="slide26.xml"/><Relationship Id="rId47" Type="http://schemas.openxmlformats.org/officeDocument/2006/relationships/slide" Target="slide52.xml"/><Relationship Id="rId50" Type="http://schemas.openxmlformats.org/officeDocument/2006/relationships/slide" Target="slide40.xml"/><Relationship Id="rId7" Type="http://schemas.openxmlformats.org/officeDocument/2006/relationships/slide" Target="slide6.xml"/><Relationship Id="rId12" Type="http://schemas.openxmlformats.org/officeDocument/2006/relationships/slide" Target="slide47.xml"/><Relationship Id="rId17" Type="http://schemas.openxmlformats.org/officeDocument/2006/relationships/slide" Target="slide35.xml"/><Relationship Id="rId25" Type="http://schemas.openxmlformats.org/officeDocument/2006/relationships/slide" Target="slide44.xml"/><Relationship Id="rId33" Type="http://schemas.openxmlformats.org/officeDocument/2006/relationships/slide" Target="slide11.xml"/><Relationship Id="rId38" Type="http://schemas.openxmlformats.org/officeDocument/2006/relationships/slide" Target="slide2.xml"/><Relationship Id="rId46" Type="http://schemas.openxmlformats.org/officeDocument/2006/relationships/slide" Target="slide39.xml"/><Relationship Id="rId2" Type="http://schemas.openxmlformats.org/officeDocument/2006/relationships/slide" Target="slide4.xml"/><Relationship Id="rId16" Type="http://schemas.openxmlformats.org/officeDocument/2006/relationships/slide" Target="slide33.xml"/><Relationship Id="rId20" Type="http://schemas.openxmlformats.org/officeDocument/2006/relationships/slide" Target="slide19.xml"/><Relationship Id="rId29" Type="http://schemas.openxmlformats.org/officeDocument/2006/relationships/slide" Target="slide7.xml"/><Relationship Id="rId41" Type="http://schemas.openxmlformats.org/officeDocument/2006/relationships/slide" Target="slide38.xml"/><Relationship Id="rId1" Type="http://schemas.openxmlformats.org/officeDocument/2006/relationships/slideLayout" Target="../slideLayouts/slideLayout2.xml"/><Relationship Id="rId6" Type="http://schemas.openxmlformats.org/officeDocument/2006/relationships/slide" Target="slide24.xml"/><Relationship Id="rId11" Type="http://schemas.openxmlformats.org/officeDocument/2006/relationships/slide" Target="slide45.xml"/><Relationship Id="rId24" Type="http://schemas.openxmlformats.org/officeDocument/2006/relationships/slide" Target="slide42.xml"/><Relationship Id="rId32" Type="http://schemas.openxmlformats.org/officeDocument/2006/relationships/slide" Target="slide32.xml"/><Relationship Id="rId37" Type="http://schemas.openxmlformats.org/officeDocument/2006/relationships/image" Target="../media/image2.jpeg"/><Relationship Id="rId40" Type="http://schemas.openxmlformats.org/officeDocument/2006/relationships/slide" Target="slide50.xml"/><Relationship Id="rId45" Type="http://schemas.openxmlformats.org/officeDocument/2006/relationships/slide" Target="slide27.xml"/><Relationship Id="rId53" Type="http://schemas.openxmlformats.org/officeDocument/2006/relationships/slide" Target="slide41.xml"/><Relationship Id="rId5" Type="http://schemas.openxmlformats.org/officeDocument/2006/relationships/slide" Target="slide22.xml"/><Relationship Id="rId15" Type="http://schemas.openxmlformats.org/officeDocument/2006/relationships/slide" Target="slide31.xml"/><Relationship Id="rId23" Type="http://schemas.openxmlformats.org/officeDocument/2006/relationships/slide" Target="slide25.xml"/><Relationship Id="rId28" Type="http://schemas.openxmlformats.org/officeDocument/2006/relationships/slide" Target="slide5.xml"/><Relationship Id="rId36" Type="http://schemas.openxmlformats.org/officeDocument/2006/relationships/slide" Target="slide36.xml"/><Relationship Id="rId49" Type="http://schemas.openxmlformats.org/officeDocument/2006/relationships/slide" Target="slide28.xml"/><Relationship Id="rId10" Type="http://schemas.openxmlformats.org/officeDocument/2006/relationships/slide" Target="slide12.xml"/><Relationship Id="rId19" Type="http://schemas.openxmlformats.org/officeDocument/2006/relationships/slide" Target="slide17.xml"/><Relationship Id="rId31" Type="http://schemas.openxmlformats.org/officeDocument/2006/relationships/slide" Target="slide30.xml"/><Relationship Id="rId44" Type="http://schemas.openxmlformats.org/officeDocument/2006/relationships/slide" Target="slide14.xml"/><Relationship Id="rId52" Type="http://schemas.openxmlformats.org/officeDocument/2006/relationships/slide" Target="slide16.xml"/><Relationship Id="rId4" Type="http://schemas.openxmlformats.org/officeDocument/2006/relationships/slide" Target="slide43.xml"/><Relationship Id="rId9" Type="http://schemas.openxmlformats.org/officeDocument/2006/relationships/slide" Target="slide10.xml"/><Relationship Id="rId14" Type="http://schemas.openxmlformats.org/officeDocument/2006/relationships/slide" Target="slide29.xml"/><Relationship Id="rId22" Type="http://schemas.openxmlformats.org/officeDocument/2006/relationships/slide" Target="slide23.xml"/><Relationship Id="rId27" Type="http://schemas.openxmlformats.org/officeDocument/2006/relationships/slide" Target="slide48.xml"/><Relationship Id="rId30" Type="http://schemas.openxmlformats.org/officeDocument/2006/relationships/slide" Target="slide9.xml"/><Relationship Id="rId35" Type="http://schemas.openxmlformats.org/officeDocument/2006/relationships/slide" Target="slide34.xml"/><Relationship Id="rId43" Type="http://schemas.openxmlformats.org/officeDocument/2006/relationships/slide" Target="slide51.xml"/><Relationship Id="rId48" Type="http://schemas.openxmlformats.org/officeDocument/2006/relationships/slide" Target="slide15.xml"/><Relationship Id="rId8" Type="http://schemas.openxmlformats.org/officeDocument/2006/relationships/slide" Target="slide8.xml"/><Relationship Id="rId51" Type="http://schemas.openxmlformats.org/officeDocument/2006/relationships/slide" Target="slide53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slide" Target="slide5.xml"/><Relationship Id="rId5" Type="http://schemas.openxmlformats.org/officeDocument/2006/relationships/image" Target="../media/image3.gif"/><Relationship Id="rId4" Type="http://schemas.openxmlformats.org/officeDocument/2006/relationships/slide" Target="slide3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slide" Target="slide5.xml"/><Relationship Id="rId5" Type="http://schemas.openxmlformats.org/officeDocument/2006/relationships/image" Target="../media/image3.gif"/><Relationship Id="rId4" Type="http://schemas.openxmlformats.org/officeDocument/2006/relationships/slide" Target="slide3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slide" Target="slide5.xml"/><Relationship Id="rId5" Type="http://schemas.openxmlformats.org/officeDocument/2006/relationships/image" Target="../media/image3.gif"/><Relationship Id="rId4" Type="http://schemas.openxmlformats.org/officeDocument/2006/relationships/slide" Target="slide3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slide" Target="slide5.xml"/><Relationship Id="rId5" Type="http://schemas.openxmlformats.org/officeDocument/2006/relationships/image" Target="../media/image3.gif"/><Relationship Id="rId4" Type="http://schemas.openxmlformats.org/officeDocument/2006/relationships/slide" Target="slide3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slide" Target="slide5.xml"/><Relationship Id="rId5" Type="http://schemas.openxmlformats.org/officeDocument/2006/relationships/image" Target="../media/image3.gif"/><Relationship Id="rId4" Type="http://schemas.openxmlformats.org/officeDocument/2006/relationships/slide" Target="slide3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slide" Target="slide5.xml"/><Relationship Id="rId5" Type="http://schemas.openxmlformats.org/officeDocument/2006/relationships/image" Target="../media/image3.gif"/><Relationship Id="rId4" Type="http://schemas.openxmlformats.org/officeDocument/2006/relationships/slide" Target="slide3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slide" Target="slide5.xml"/><Relationship Id="rId5" Type="http://schemas.openxmlformats.org/officeDocument/2006/relationships/image" Target="../media/image3.gif"/><Relationship Id="rId4" Type="http://schemas.openxmlformats.org/officeDocument/2006/relationships/slide" Target="slide3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slide" Target="slide5.xml"/><Relationship Id="rId5" Type="http://schemas.openxmlformats.org/officeDocument/2006/relationships/image" Target="../media/image3.gif"/><Relationship Id="rId4" Type="http://schemas.openxmlformats.org/officeDocument/2006/relationships/slide" Target="slide3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slide" Target="slide5.xml"/><Relationship Id="rId5" Type="http://schemas.openxmlformats.org/officeDocument/2006/relationships/image" Target="../media/image3.gif"/><Relationship Id="rId4" Type="http://schemas.openxmlformats.org/officeDocument/2006/relationships/slide" Target="slide3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slide" Target="slide5.xml"/><Relationship Id="rId5" Type="http://schemas.openxmlformats.org/officeDocument/2006/relationships/image" Target="../media/image3.gif"/><Relationship Id="rId4" Type="http://schemas.openxmlformats.org/officeDocument/2006/relationships/slide" Target="slide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slide" Target="slide3.xml"/><Relationship Id="rId5" Type="http://schemas.openxmlformats.org/officeDocument/2006/relationships/slide" Target="slide2.xml"/><Relationship Id="rId4" Type="http://schemas.openxmlformats.org/officeDocument/2006/relationships/slide" Target="slide5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slide" Target="slide5.xml"/><Relationship Id="rId5" Type="http://schemas.openxmlformats.org/officeDocument/2006/relationships/image" Target="../media/image3.gif"/><Relationship Id="rId4" Type="http://schemas.openxmlformats.org/officeDocument/2006/relationships/slide" Target="slide3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slide" Target="slide5.xml"/><Relationship Id="rId5" Type="http://schemas.openxmlformats.org/officeDocument/2006/relationships/image" Target="../media/image3.gif"/><Relationship Id="rId4" Type="http://schemas.openxmlformats.org/officeDocument/2006/relationships/slide" Target="slide3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slide" Target="slide5.xml"/><Relationship Id="rId5" Type="http://schemas.openxmlformats.org/officeDocument/2006/relationships/image" Target="../media/image3.gif"/><Relationship Id="rId4" Type="http://schemas.openxmlformats.org/officeDocument/2006/relationships/slide" Target="slide3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slide" Target="slide5.xml"/><Relationship Id="rId5" Type="http://schemas.openxmlformats.org/officeDocument/2006/relationships/image" Target="../media/image3.gif"/><Relationship Id="rId4" Type="http://schemas.openxmlformats.org/officeDocument/2006/relationships/slide" Target="slide3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slide" Target="slide5.xml"/><Relationship Id="rId5" Type="http://schemas.openxmlformats.org/officeDocument/2006/relationships/image" Target="../media/image3.gif"/><Relationship Id="rId4" Type="http://schemas.openxmlformats.org/officeDocument/2006/relationships/slide" Target="slide3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slide" Target="slide5.xml"/><Relationship Id="rId5" Type="http://schemas.openxmlformats.org/officeDocument/2006/relationships/image" Target="../media/image3.gif"/><Relationship Id="rId4" Type="http://schemas.openxmlformats.org/officeDocument/2006/relationships/slide" Target="slide3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slide" Target="slide5.xml"/><Relationship Id="rId5" Type="http://schemas.openxmlformats.org/officeDocument/2006/relationships/image" Target="../media/image3.gif"/><Relationship Id="rId4" Type="http://schemas.openxmlformats.org/officeDocument/2006/relationships/slide" Target="slide3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slide" Target="slide5.xml"/><Relationship Id="rId5" Type="http://schemas.openxmlformats.org/officeDocument/2006/relationships/image" Target="../media/image3.gif"/><Relationship Id="rId4" Type="http://schemas.openxmlformats.org/officeDocument/2006/relationships/slide" Target="slide3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slide" Target="slide5.xml"/><Relationship Id="rId5" Type="http://schemas.openxmlformats.org/officeDocument/2006/relationships/image" Target="../media/image3.gif"/><Relationship Id="rId4" Type="http://schemas.openxmlformats.org/officeDocument/2006/relationships/slide" Target="slide3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slide" Target="slide5.xml"/><Relationship Id="rId5" Type="http://schemas.openxmlformats.org/officeDocument/2006/relationships/image" Target="../media/image3.gif"/><Relationship Id="rId4" Type="http://schemas.openxmlformats.org/officeDocument/2006/relationships/slide" Target="slide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2.xml"/><Relationship Id="rId6" Type="http://schemas.openxmlformats.org/officeDocument/2006/relationships/slide" Target="slide3.xml"/><Relationship Id="rId5" Type="http://schemas.openxmlformats.org/officeDocument/2006/relationships/slide" Target="slide2.xml"/><Relationship Id="rId4" Type="http://schemas.openxmlformats.org/officeDocument/2006/relationships/slide" Target="slide5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slide" Target="slide5.xml"/><Relationship Id="rId5" Type="http://schemas.openxmlformats.org/officeDocument/2006/relationships/image" Target="../media/image3.gif"/><Relationship Id="rId4" Type="http://schemas.openxmlformats.org/officeDocument/2006/relationships/slide" Target="slide3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slide" Target="slide5.xml"/><Relationship Id="rId5" Type="http://schemas.openxmlformats.org/officeDocument/2006/relationships/image" Target="../media/image3.gif"/><Relationship Id="rId4" Type="http://schemas.openxmlformats.org/officeDocument/2006/relationships/slide" Target="slide3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slide" Target="slide5.xml"/><Relationship Id="rId5" Type="http://schemas.openxmlformats.org/officeDocument/2006/relationships/image" Target="../media/image3.gif"/><Relationship Id="rId4" Type="http://schemas.openxmlformats.org/officeDocument/2006/relationships/slide" Target="slide3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slide" Target="slide5.xml"/><Relationship Id="rId5" Type="http://schemas.openxmlformats.org/officeDocument/2006/relationships/image" Target="../media/image3.gif"/><Relationship Id="rId4" Type="http://schemas.openxmlformats.org/officeDocument/2006/relationships/slide" Target="slide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2.xml"/><Relationship Id="rId6" Type="http://schemas.openxmlformats.org/officeDocument/2006/relationships/slide" Target="slide3.xml"/><Relationship Id="rId5" Type="http://schemas.openxmlformats.org/officeDocument/2006/relationships/slide" Target="slide2.xml"/><Relationship Id="rId4" Type="http://schemas.openxmlformats.org/officeDocument/2006/relationships/slide" Target="slide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2.xml"/><Relationship Id="rId6" Type="http://schemas.openxmlformats.org/officeDocument/2006/relationships/slide" Target="slide3.xml"/><Relationship Id="rId5" Type="http://schemas.openxmlformats.org/officeDocument/2006/relationships/slide" Target="slide2.xml"/><Relationship Id="rId4" Type="http://schemas.openxmlformats.org/officeDocument/2006/relationships/slide" Target="slide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2.xml"/><Relationship Id="rId6" Type="http://schemas.openxmlformats.org/officeDocument/2006/relationships/slide" Target="slide3.xml"/><Relationship Id="rId5" Type="http://schemas.openxmlformats.org/officeDocument/2006/relationships/slide" Target="slide2.xml"/><Relationship Id="rId4" Type="http://schemas.openxmlformats.org/officeDocument/2006/relationships/slide" Target="slide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2.xml"/><Relationship Id="rId6" Type="http://schemas.openxmlformats.org/officeDocument/2006/relationships/slide" Target="slide3.xml"/><Relationship Id="rId5" Type="http://schemas.openxmlformats.org/officeDocument/2006/relationships/slide" Target="slide2.xml"/><Relationship Id="rId4" Type="http://schemas.openxmlformats.org/officeDocument/2006/relationships/slide" Target="slide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95536" y="188640"/>
            <a:ext cx="850585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Географическая игра </a:t>
            </a:r>
            <a:endParaRPr lang="ru-RU" sz="5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182721" y="1114329"/>
            <a:ext cx="5150770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«АНТАРКТИДА»  </a:t>
            </a:r>
            <a:endParaRPr lang="ru-RU" sz="40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382591" y="1957501"/>
            <a:ext cx="6531741" cy="435993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3452181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350"/>
                            </p:stCondLst>
                            <p:childTnLst>
                              <p:par>
                                <p:cTn id="13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 tmFilter="0,0; .5, 1; 1, 1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400"/>
                            </p:stCondLst>
                            <p:childTnLst>
                              <p:par>
                                <p:cTn id="21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042988" y="1916113"/>
            <a:ext cx="7786687" cy="1181100"/>
          </a:xfrm>
          <a:noFill/>
          <a:ln w="57150" cmpd="thickThin">
            <a:solidFill>
              <a:srgbClr val="FFFF99"/>
            </a:solidFill>
            <a:miter lim="800000"/>
            <a:headEnd/>
            <a:tailEnd/>
          </a:ln>
        </p:spPr>
        <p:txBody>
          <a:bodyPr anchor="ctr"/>
          <a:lstStyle/>
          <a:p>
            <a:pPr algn="ctr">
              <a:buFontTx/>
              <a:buNone/>
            </a:pPr>
            <a:r>
              <a:rPr lang="ru-RU" sz="2100" dirty="0" smtClean="0">
                <a:solidFill>
                  <a:srgbClr val="FFFF00"/>
                </a:solidFill>
                <a:effectLst>
                  <a:glow rad="63500">
                    <a:schemeClr val="bg2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Назовите любые три научные станции нашей страны в Антарктиде?</a:t>
            </a: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29700" name="Picture 4" descr="J0189255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5288" y="404813"/>
            <a:ext cx="1368425" cy="1368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9701" name="AutoShape 5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539750" y="549275"/>
            <a:ext cx="1042988" cy="1042988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FF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9702" name="WordArt 6" descr="Орех"/>
          <p:cNvSpPr>
            <a:spLocks noChangeArrowheads="1" noChangeShapeType="1" noTextEdit="1"/>
          </p:cNvSpPr>
          <p:nvPr/>
        </p:nvSpPr>
        <p:spPr bwMode="auto">
          <a:xfrm>
            <a:off x="827931" y="765175"/>
            <a:ext cx="431702" cy="576263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 xmlns="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2400" kern="1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ook Antiqua"/>
              </a:rPr>
              <a:t>25</a:t>
            </a:r>
            <a:endParaRPr lang="ru-RU" sz="2400" kern="1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Book Antiqua"/>
            </a:endParaRPr>
          </a:p>
        </p:txBody>
      </p:sp>
      <p:sp useBgFill="1">
        <p:nvSpPr>
          <p:cNvPr id="29708" name="Rectangle 12"/>
          <p:cNvSpPr>
            <a:spLocks noChangeArrowheads="1"/>
          </p:cNvSpPr>
          <p:nvPr/>
        </p:nvSpPr>
        <p:spPr bwMode="auto">
          <a:xfrm>
            <a:off x="4572000" y="3716338"/>
            <a:ext cx="4321175" cy="574675"/>
          </a:xfrm>
          <a:prstGeom prst="rect">
            <a:avLst/>
          </a:prstGeom>
          <a:ln w="76200" cmpd="thickThin" algn="ctr">
            <a:solidFill>
              <a:srgbClr val="CC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ru-RU" sz="2800" b="1" i="1" dirty="0">
                <a:ln>
                  <a:solidFill>
                    <a:schemeClr val="tx1"/>
                  </a:solidFill>
                </a:ln>
                <a:solidFill>
                  <a:srgbClr val="0070C0"/>
                </a:solidFill>
                <a:effectLst>
                  <a:glow rad="101600">
                    <a:schemeClr val="bg1">
                      <a:alpha val="40000"/>
                    </a:schemeClr>
                  </a:glow>
                </a:effectLst>
              </a:rPr>
              <a:t>Правильный ответ</a:t>
            </a:r>
          </a:p>
        </p:txBody>
      </p:sp>
      <p:sp useBgFill="1">
        <p:nvSpPr>
          <p:cNvPr id="29709" name="AutoShape 13"/>
          <p:cNvSpPr>
            <a:spLocks noChangeArrowheads="1"/>
          </p:cNvSpPr>
          <p:nvPr/>
        </p:nvSpPr>
        <p:spPr bwMode="auto">
          <a:xfrm rot="10800000">
            <a:off x="5153436" y="4830543"/>
            <a:ext cx="3311525" cy="1295400"/>
          </a:xfrm>
          <a:prstGeom prst="wedgeRectCallout">
            <a:avLst>
              <a:gd name="adj1" fmla="val -5278"/>
              <a:gd name="adj2" fmla="val 85417"/>
            </a:avLst>
          </a:prstGeom>
          <a:ln w="76200" cmpd="thickThin" algn="ctr">
            <a:solidFill>
              <a:srgbClr val="660033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10800000" anchor="ctr"/>
          <a:lstStyle/>
          <a:p>
            <a:pPr algn="ctr"/>
            <a:r>
              <a:rPr lang="ru-RU" sz="2000" b="1" dirty="0" smtClean="0">
                <a:ln>
                  <a:prstDash val="solid"/>
                </a:ln>
                <a:solidFill>
                  <a:srgbClr val="FFFF00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«Мирный», «Восток», «Пионерская» и др.</a:t>
            </a:r>
            <a:endParaRPr lang="ru-RU" sz="2000" b="1" dirty="0">
              <a:ln>
                <a:prstDash val="solid"/>
              </a:ln>
              <a:solidFill>
                <a:srgbClr val="FFFF00"/>
              </a:soli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sp>
        <p:nvSpPr>
          <p:cNvPr id="23" name="Rectangle 2"/>
          <p:cNvSpPr>
            <a:spLocks noGrp="1" noChangeArrowheads="1"/>
          </p:cNvSpPr>
          <p:nvPr>
            <p:ph type="title"/>
          </p:nvPr>
        </p:nvSpPr>
        <p:spPr>
          <a:xfrm>
            <a:off x="2051608" y="274638"/>
            <a:ext cx="5040783" cy="1498600"/>
          </a:xfrm>
        </p:spPr>
        <p:txBody>
          <a:bodyPr>
            <a:noAutofit/>
          </a:bodyPr>
          <a:lstStyle/>
          <a:p>
            <a:r>
              <a:rPr lang="ru-RU" sz="4400" b="1" cap="none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n-lt"/>
                <a:ea typeface="+mn-ea"/>
                <a:cs typeface="+mn-cs"/>
              </a:rPr>
              <a:t>ВНИМАНИЕ !  ВОПРОС</a:t>
            </a:r>
          </a:p>
        </p:txBody>
      </p:sp>
      <p:sp>
        <p:nvSpPr>
          <p:cNvPr id="31" name="AutoShape 9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360363" y="5948705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FF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2" name="AutoShape 10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1223963" y="5948705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FF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3" name="AutoShape 11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087563" y="5948705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FF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4" name="AutoShape 12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952750" y="5948705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FF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5" name="AutoShape 13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3816350" y="5948705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FF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6" name="Rectangle 22">
            <a:hlinkClick r:id="rId5" action="ppaction://hlinksldjump"/>
          </p:cNvPr>
          <p:cNvSpPr>
            <a:spLocks noChangeArrowheads="1"/>
          </p:cNvSpPr>
          <p:nvPr/>
        </p:nvSpPr>
        <p:spPr bwMode="auto">
          <a:xfrm>
            <a:off x="5004048" y="6465662"/>
            <a:ext cx="1655762" cy="288925"/>
          </a:xfrm>
          <a:prstGeom prst="rect">
            <a:avLst/>
          </a:prstGeom>
          <a:gradFill rotWithShape="0">
            <a:gsLst>
              <a:gs pos="0">
                <a:srgbClr val="8488C4">
                  <a:gamma/>
                  <a:shade val="46275"/>
                  <a:invGamma/>
                </a:srgbClr>
              </a:gs>
              <a:gs pos="50000">
                <a:srgbClr val="8488C4">
                  <a:alpha val="63000"/>
                </a:srgbClr>
              </a:gs>
              <a:gs pos="100000">
                <a:srgbClr val="8488C4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12700" algn="ctr">
                <a:solidFill>
                  <a:srgbClr val="000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ru-RU" sz="1400" b="1" spc="50" dirty="0">
                <a:ln w="12700" cmpd="sng">
                  <a:noFill/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Правила</a:t>
            </a:r>
            <a:r>
              <a:rPr lang="ru-RU" sz="1400" dirty="0"/>
              <a:t> </a:t>
            </a:r>
            <a:r>
              <a:rPr lang="ru-RU" sz="1400" b="1" spc="50" dirty="0">
                <a:ln w="12700" cmpd="sng">
                  <a:noFill/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игры</a:t>
            </a:r>
          </a:p>
        </p:txBody>
      </p:sp>
      <p:sp>
        <p:nvSpPr>
          <p:cNvPr id="37" name="Rectangle 23">
            <a:hlinkClick r:id="rId6" action="ppaction://hlinksldjump"/>
          </p:cNvPr>
          <p:cNvSpPr>
            <a:spLocks noChangeArrowheads="1"/>
          </p:cNvSpPr>
          <p:nvPr/>
        </p:nvSpPr>
        <p:spPr bwMode="auto">
          <a:xfrm>
            <a:off x="6876256" y="6465662"/>
            <a:ext cx="1944216" cy="288925"/>
          </a:xfrm>
          <a:prstGeom prst="rect">
            <a:avLst/>
          </a:prstGeom>
          <a:gradFill rotWithShape="0">
            <a:gsLst>
              <a:gs pos="0">
                <a:srgbClr val="8488C4">
                  <a:gamma/>
                  <a:shade val="46275"/>
                  <a:invGamma/>
                </a:srgbClr>
              </a:gs>
              <a:gs pos="50000">
                <a:srgbClr val="8488C4">
                  <a:alpha val="63000"/>
                </a:srgbClr>
              </a:gs>
              <a:gs pos="100000">
                <a:srgbClr val="8488C4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12700" algn="ctr">
                <a:solidFill>
                  <a:srgbClr val="000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ru-RU" sz="1400" b="1" spc="50" dirty="0">
                <a:ln w="12700" cmpd="sng">
                  <a:noFill/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Продолжить</a:t>
            </a:r>
            <a:r>
              <a:rPr lang="ru-RU" sz="1400" b="1" dirty="0">
                <a:solidFill>
                  <a:srgbClr val="FF0000"/>
                </a:solidFill>
              </a:rPr>
              <a:t> </a:t>
            </a:r>
            <a:r>
              <a:rPr lang="ru-RU" sz="1400" b="1" spc="50" dirty="0">
                <a:ln w="12700" cmpd="sng">
                  <a:noFill/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игру</a:t>
            </a:r>
          </a:p>
        </p:txBody>
      </p:sp>
    </p:spTree>
    <p:extLst>
      <p:ext uri="{BB962C8B-B14F-4D97-AF65-F5344CB8AC3E}">
        <p14:creationId xmlns:p14="http://schemas.microsoft.com/office/powerpoint/2010/main" xmlns="" val="32700970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3" presetClass="emph" presetSubtype="2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2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4" dur="500"/>
                                        <p:tgtEl>
                                          <p:spTgt spid="2969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7" dur="500"/>
                                        <p:tgtEl>
                                          <p:spTgt spid="29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297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297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699" grpId="0" build="p" animBg="1"/>
      <p:bldP spid="29708" grpId="0" animBg="1"/>
      <p:bldP spid="29709" grpId="0" animBg="1"/>
      <p:bldP spid="23" grpId="0"/>
      <p:bldP spid="23" grpId="1"/>
      <p:bldP spid="31" grpId="0" animBg="1"/>
      <p:bldP spid="32" grpId="0" animBg="1"/>
      <p:bldP spid="33" grpId="0" animBg="1"/>
      <p:bldP spid="34" grpId="0" animBg="1"/>
      <p:bldP spid="3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042988" y="1916113"/>
            <a:ext cx="7786687" cy="1181100"/>
          </a:xfrm>
          <a:noFill/>
          <a:ln w="57150" cmpd="thickThin">
            <a:solidFill>
              <a:srgbClr val="FFFF99"/>
            </a:solidFill>
            <a:miter lim="800000"/>
            <a:headEnd/>
            <a:tailEnd/>
          </a:ln>
        </p:spPr>
        <p:txBody>
          <a:bodyPr anchor="ctr"/>
          <a:lstStyle/>
          <a:p>
            <a:pPr algn="ctr">
              <a:buFontTx/>
              <a:buNone/>
            </a:pPr>
            <a:r>
              <a:rPr lang="ru-RU" sz="2100" dirty="0" smtClean="0">
                <a:solidFill>
                  <a:srgbClr val="FFFF00"/>
                </a:solidFill>
                <a:effectLst>
                  <a:glow rad="63500">
                    <a:schemeClr val="bg2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Какому государству принадлежит Антарктида?</a:t>
            </a:r>
            <a:endParaRPr lang="ru-RU" dirty="0"/>
          </a:p>
        </p:txBody>
      </p:sp>
      <p:pic>
        <p:nvPicPr>
          <p:cNvPr id="29700" name="Picture 4" descr="J0189255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5288" y="404813"/>
            <a:ext cx="1368425" cy="1368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9701" name="AutoShape 5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539750" y="549275"/>
            <a:ext cx="1042988" cy="1042988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FF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9702" name="WordArt 6" descr="Орех"/>
          <p:cNvSpPr>
            <a:spLocks noChangeArrowheads="1" noChangeShapeType="1" noTextEdit="1"/>
          </p:cNvSpPr>
          <p:nvPr/>
        </p:nvSpPr>
        <p:spPr bwMode="auto">
          <a:xfrm>
            <a:off x="827931" y="765175"/>
            <a:ext cx="431702" cy="576263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 xmlns="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2400" kern="1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ook Antiqua"/>
              </a:rPr>
              <a:t>29</a:t>
            </a:r>
            <a:endParaRPr lang="ru-RU" sz="2400" kern="1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Book Antiqua"/>
            </a:endParaRPr>
          </a:p>
        </p:txBody>
      </p:sp>
      <p:sp useBgFill="1">
        <p:nvSpPr>
          <p:cNvPr id="29708" name="Rectangle 12"/>
          <p:cNvSpPr>
            <a:spLocks noChangeArrowheads="1"/>
          </p:cNvSpPr>
          <p:nvPr/>
        </p:nvSpPr>
        <p:spPr bwMode="auto">
          <a:xfrm>
            <a:off x="4572000" y="3716338"/>
            <a:ext cx="4321175" cy="574675"/>
          </a:xfrm>
          <a:prstGeom prst="rect">
            <a:avLst/>
          </a:prstGeom>
          <a:ln w="76200" cmpd="thickThin" algn="ctr">
            <a:solidFill>
              <a:srgbClr val="CC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ru-RU" sz="2800" b="1" i="1" dirty="0">
                <a:ln>
                  <a:solidFill>
                    <a:schemeClr val="tx1"/>
                  </a:solidFill>
                </a:ln>
                <a:solidFill>
                  <a:srgbClr val="0070C0"/>
                </a:solidFill>
                <a:effectLst>
                  <a:glow rad="101600">
                    <a:schemeClr val="bg1">
                      <a:alpha val="40000"/>
                    </a:schemeClr>
                  </a:glow>
                </a:effectLst>
              </a:rPr>
              <a:t>Правильный ответ</a:t>
            </a:r>
          </a:p>
        </p:txBody>
      </p:sp>
      <p:sp useBgFill="1">
        <p:nvSpPr>
          <p:cNvPr id="29709" name="AutoShape 13"/>
          <p:cNvSpPr>
            <a:spLocks noChangeArrowheads="1"/>
          </p:cNvSpPr>
          <p:nvPr/>
        </p:nvSpPr>
        <p:spPr bwMode="auto">
          <a:xfrm rot="10800000">
            <a:off x="5153436" y="4830543"/>
            <a:ext cx="3311525" cy="1295400"/>
          </a:xfrm>
          <a:prstGeom prst="wedgeRectCallout">
            <a:avLst>
              <a:gd name="adj1" fmla="val -5278"/>
              <a:gd name="adj2" fmla="val 85417"/>
            </a:avLst>
          </a:prstGeom>
          <a:ln w="76200" cmpd="thickThin" algn="ctr">
            <a:solidFill>
              <a:srgbClr val="660033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10800000" anchor="ctr"/>
          <a:lstStyle/>
          <a:p>
            <a:pPr algn="ctr"/>
            <a:r>
              <a:rPr lang="ru-RU" sz="2000" b="1" dirty="0" smtClean="0">
                <a:ln>
                  <a:prstDash val="solid"/>
                </a:ln>
                <a:solidFill>
                  <a:srgbClr val="FFFF00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Ни одному</a:t>
            </a:r>
            <a:endParaRPr lang="ru-RU" sz="2000" b="1" dirty="0">
              <a:ln>
                <a:prstDash val="solid"/>
              </a:ln>
              <a:solidFill>
                <a:srgbClr val="FFFF00"/>
              </a:soli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sp>
        <p:nvSpPr>
          <p:cNvPr id="23" name="Rectangle 2"/>
          <p:cNvSpPr>
            <a:spLocks noGrp="1" noChangeArrowheads="1"/>
          </p:cNvSpPr>
          <p:nvPr>
            <p:ph type="title"/>
          </p:nvPr>
        </p:nvSpPr>
        <p:spPr>
          <a:xfrm>
            <a:off x="2051608" y="274638"/>
            <a:ext cx="5040783" cy="1498600"/>
          </a:xfrm>
        </p:spPr>
        <p:txBody>
          <a:bodyPr>
            <a:noAutofit/>
          </a:bodyPr>
          <a:lstStyle/>
          <a:p>
            <a:r>
              <a:rPr lang="ru-RU" sz="4400" b="1" cap="none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n-lt"/>
                <a:ea typeface="+mn-ea"/>
                <a:cs typeface="+mn-cs"/>
              </a:rPr>
              <a:t>ВНИМАНИЕ !  ВОПРОС</a:t>
            </a:r>
          </a:p>
        </p:txBody>
      </p:sp>
      <p:sp>
        <p:nvSpPr>
          <p:cNvPr id="31" name="AutoShape 9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360363" y="5948705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FF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2" name="AutoShape 10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1223963" y="5948705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FF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3" name="AutoShape 11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087563" y="5948705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FF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4" name="AutoShape 12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952750" y="5948705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FF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5" name="AutoShape 13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3816350" y="5948705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FF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6" name="Rectangle 22">
            <a:hlinkClick r:id="rId5" action="ppaction://hlinksldjump"/>
          </p:cNvPr>
          <p:cNvSpPr>
            <a:spLocks noChangeArrowheads="1"/>
          </p:cNvSpPr>
          <p:nvPr/>
        </p:nvSpPr>
        <p:spPr bwMode="auto">
          <a:xfrm>
            <a:off x="5004048" y="6465662"/>
            <a:ext cx="1655762" cy="288925"/>
          </a:xfrm>
          <a:prstGeom prst="rect">
            <a:avLst/>
          </a:prstGeom>
          <a:gradFill rotWithShape="0">
            <a:gsLst>
              <a:gs pos="0">
                <a:srgbClr val="8488C4">
                  <a:gamma/>
                  <a:shade val="46275"/>
                  <a:invGamma/>
                </a:srgbClr>
              </a:gs>
              <a:gs pos="50000">
                <a:srgbClr val="8488C4">
                  <a:alpha val="63000"/>
                </a:srgbClr>
              </a:gs>
              <a:gs pos="100000">
                <a:srgbClr val="8488C4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12700" algn="ctr">
                <a:solidFill>
                  <a:srgbClr val="000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ru-RU" sz="1400" b="1" spc="50" dirty="0">
                <a:ln w="12700" cmpd="sng">
                  <a:noFill/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Правила</a:t>
            </a:r>
            <a:r>
              <a:rPr lang="ru-RU" sz="1400" dirty="0"/>
              <a:t> </a:t>
            </a:r>
            <a:r>
              <a:rPr lang="ru-RU" sz="1400" b="1" spc="50" dirty="0">
                <a:ln w="12700" cmpd="sng">
                  <a:noFill/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игры</a:t>
            </a:r>
          </a:p>
        </p:txBody>
      </p:sp>
      <p:sp>
        <p:nvSpPr>
          <p:cNvPr id="37" name="Rectangle 23">
            <a:hlinkClick r:id="rId6" action="ppaction://hlinksldjump"/>
          </p:cNvPr>
          <p:cNvSpPr>
            <a:spLocks noChangeArrowheads="1"/>
          </p:cNvSpPr>
          <p:nvPr/>
        </p:nvSpPr>
        <p:spPr bwMode="auto">
          <a:xfrm>
            <a:off x="6876256" y="6465662"/>
            <a:ext cx="1944216" cy="288925"/>
          </a:xfrm>
          <a:prstGeom prst="rect">
            <a:avLst/>
          </a:prstGeom>
          <a:gradFill rotWithShape="0">
            <a:gsLst>
              <a:gs pos="0">
                <a:srgbClr val="8488C4">
                  <a:gamma/>
                  <a:shade val="46275"/>
                  <a:invGamma/>
                </a:srgbClr>
              </a:gs>
              <a:gs pos="50000">
                <a:srgbClr val="8488C4">
                  <a:alpha val="63000"/>
                </a:srgbClr>
              </a:gs>
              <a:gs pos="100000">
                <a:srgbClr val="8488C4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12700" algn="ctr">
                <a:solidFill>
                  <a:srgbClr val="000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ru-RU" sz="1400" b="1" spc="50" dirty="0">
                <a:ln w="12700" cmpd="sng">
                  <a:noFill/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Продолжить</a:t>
            </a:r>
            <a:r>
              <a:rPr lang="ru-RU" sz="1400" b="1" dirty="0">
                <a:solidFill>
                  <a:srgbClr val="FF0000"/>
                </a:solidFill>
              </a:rPr>
              <a:t> </a:t>
            </a:r>
            <a:r>
              <a:rPr lang="ru-RU" sz="1400" b="1" spc="50" dirty="0">
                <a:ln w="12700" cmpd="sng">
                  <a:noFill/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игру</a:t>
            </a:r>
          </a:p>
        </p:txBody>
      </p:sp>
    </p:spTree>
    <p:extLst>
      <p:ext uri="{BB962C8B-B14F-4D97-AF65-F5344CB8AC3E}">
        <p14:creationId xmlns:p14="http://schemas.microsoft.com/office/powerpoint/2010/main" xmlns="" val="8984271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3" presetClass="emph" presetSubtype="2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2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4" dur="500"/>
                                        <p:tgtEl>
                                          <p:spTgt spid="2969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7" dur="500"/>
                                        <p:tgtEl>
                                          <p:spTgt spid="29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297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297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699" grpId="0" build="p" animBg="1"/>
      <p:bldP spid="29708" grpId="0" animBg="1"/>
      <p:bldP spid="29709" grpId="0" animBg="1"/>
      <p:bldP spid="23" grpId="0"/>
      <p:bldP spid="23" grpId="1"/>
      <p:bldP spid="31" grpId="0" animBg="1"/>
      <p:bldP spid="32" grpId="0" animBg="1"/>
      <p:bldP spid="33" grpId="0" animBg="1"/>
      <p:bldP spid="34" grpId="0" animBg="1"/>
      <p:bldP spid="35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042988" y="1916113"/>
            <a:ext cx="7786687" cy="1181100"/>
          </a:xfrm>
          <a:noFill/>
          <a:ln w="57150" cmpd="thickThin">
            <a:solidFill>
              <a:srgbClr val="FFFF99"/>
            </a:solidFill>
            <a:miter lim="800000"/>
            <a:headEnd/>
            <a:tailEnd/>
          </a:ln>
        </p:spPr>
        <p:txBody>
          <a:bodyPr anchor="ctr"/>
          <a:lstStyle/>
          <a:p>
            <a:pPr algn="ctr">
              <a:buFontTx/>
              <a:buNone/>
            </a:pPr>
            <a:r>
              <a:rPr lang="ru-RU" sz="2100" dirty="0" smtClean="0">
                <a:solidFill>
                  <a:srgbClr val="FFFF00"/>
                </a:solidFill>
                <a:effectLst>
                  <a:glow rad="63500">
                    <a:schemeClr val="bg2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Представители какой страны первыми покорили Антарктиду?</a:t>
            </a:r>
            <a:endParaRPr lang="ru-RU" dirty="0"/>
          </a:p>
        </p:txBody>
      </p:sp>
      <p:pic>
        <p:nvPicPr>
          <p:cNvPr id="29700" name="Picture 4" descr="J0189255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5288" y="404813"/>
            <a:ext cx="1368425" cy="1368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9701" name="AutoShape 5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539750" y="549275"/>
            <a:ext cx="1042988" cy="1042988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FF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9702" name="WordArt 6" descr="Орех"/>
          <p:cNvSpPr>
            <a:spLocks noChangeArrowheads="1" noChangeShapeType="1" noTextEdit="1"/>
          </p:cNvSpPr>
          <p:nvPr/>
        </p:nvSpPr>
        <p:spPr bwMode="auto">
          <a:xfrm>
            <a:off x="827931" y="765175"/>
            <a:ext cx="431702" cy="576263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 xmlns="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2400" kern="1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ook Antiqua"/>
              </a:rPr>
              <a:t>33</a:t>
            </a:r>
            <a:endParaRPr lang="ru-RU" sz="2400" kern="1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Book Antiqua"/>
            </a:endParaRPr>
          </a:p>
        </p:txBody>
      </p:sp>
      <p:sp useBgFill="1">
        <p:nvSpPr>
          <p:cNvPr id="29708" name="Rectangle 12"/>
          <p:cNvSpPr>
            <a:spLocks noChangeArrowheads="1"/>
          </p:cNvSpPr>
          <p:nvPr/>
        </p:nvSpPr>
        <p:spPr bwMode="auto">
          <a:xfrm>
            <a:off x="4572000" y="3716338"/>
            <a:ext cx="4321175" cy="574675"/>
          </a:xfrm>
          <a:prstGeom prst="rect">
            <a:avLst/>
          </a:prstGeom>
          <a:ln w="76200" cmpd="thickThin" algn="ctr">
            <a:solidFill>
              <a:srgbClr val="CC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ru-RU" sz="2800" b="1" i="1" dirty="0">
                <a:ln>
                  <a:solidFill>
                    <a:schemeClr val="tx1"/>
                  </a:solidFill>
                </a:ln>
                <a:solidFill>
                  <a:srgbClr val="0070C0"/>
                </a:solidFill>
                <a:effectLst>
                  <a:glow rad="101600">
                    <a:schemeClr val="bg1">
                      <a:alpha val="40000"/>
                    </a:schemeClr>
                  </a:glow>
                </a:effectLst>
              </a:rPr>
              <a:t>Правильный ответ</a:t>
            </a:r>
          </a:p>
        </p:txBody>
      </p:sp>
      <p:sp useBgFill="1">
        <p:nvSpPr>
          <p:cNvPr id="29709" name="AutoShape 13"/>
          <p:cNvSpPr>
            <a:spLocks noChangeArrowheads="1"/>
          </p:cNvSpPr>
          <p:nvPr/>
        </p:nvSpPr>
        <p:spPr bwMode="auto">
          <a:xfrm rot="10800000">
            <a:off x="5153436" y="4830543"/>
            <a:ext cx="3311525" cy="1295400"/>
          </a:xfrm>
          <a:prstGeom prst="wedgeRectCallout">
            <a:avLst>
              <a:gd name="adj1" fmla="val -5278"/>
              <a:gd name="adj2" fmla="val 85417"/>
            </a:avLst>
          </a:prstGeom>
          <a:ln w="76200" cmpd="thickThin" algn="ctr">
            <a:solidFill>
              <a:srgbClr val="660033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10800000" anchor="ctr"/>
          <a:lstStyle/>
          <a:p>
            <a:pPr algn="ctr"/>
            <a:r>
              <a:rPr lang="ru-RU" sz="2000" b="1" dirty="0" smtClean="0">
                <a:ln>
                  <a:prstDash val="solid"/>
                </a:ln>
                <a:solidFill>
                  <a:srgbClr val="FFFF00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Норвегии</a:t>
            </a:r>
            <a:endParaRPr lang="ru-RU" sz="2000" b="1" dirty="0">
              <a:ln>
                <a:prstDash val="solid"/>
              </a:ln>
              <a:solidFill>
                <a:srgbClr val="FFFF00"/>
              </a:soli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sp>
        <p:nvSpPr>
          <p:cNvPr id="23" name="Rectangle 2"/>
          <p:cNvSpPr>
            <a:spLocks noGrp="1" noChangeArrowheads="1"/>
          </p:cNvSpPr>
          <p:nvPr>
            <p:ph type="title"/>
          </p:nvPr>
        </p:nvSpPr>
        <p:spPr>
          <a:xfrm>
            <a:off x="2051608" y="274638"/>
            <a:ext cx="5040783" cy="1498600"/>
          </a:xfrm>
        </p:spPr>
        <p:txBody>
          <a:bodyPr>
            <a:noAutofit/>
          </a:bodyPr>
          <a:lstStyle/>
          <a:p>
            <a:r>
              <a:rPr lang="ru-RU" sz="4400" b="1" cap="none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n-lt"/>
                <a:ea typeface="+mn-ea"/>
                <a:cs typeface="+mn-cs"/>
              </a:rPr>
              <a:t>ВНИМАНИЕ !  ВОПРОС</a:t>
            </a:r>
          </a:p>
        </p:txBody>
      </p:sp>
      <p:sp>
        <p:nvSpPr>
          <p:cNvPr id="31" name="AutoShape 9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360363" y="5948705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FF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2" name="AutoShape 10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1223963" y="5948705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FF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3" name="AutoShape 11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087563" y="5948705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FF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4" name="AutoShape 12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952750" y="5948705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FF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5" name="AutoShape 13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3816350" y="5948705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FF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6" name="Rectangle 22">
            <a:hlinkClick r:id="rId5" action="ppaction://hlinksldjump"/>
          </p:cNvPr>
          <p:cNvSpPr>
            <a:spLocks noChangeArrowheads="1"/>
          </p:cNvSpPr>
          <p:nvPr/>
        </p:nvSpPr>
        <p:spPr bwMode="auto">
          <a:xfrm>
            <a:off x="5004048" y="6465662"/>
            <a:ext cx="1655762" cy="288925"/>
          </a:xfrm>
          <a:prstGeom prst="rect">
            <a:avLst/>
          </a:prstGeom>
          <a:gradFill rotWithShape="0">
            <a:gsLst>
              <a:gs pos="0">
                <a:srgbClr val="8488C4">
                  <a:gamma/>
                  <a:shade val="46275"/>
                  <a:invGamma/>
                </a:srgbClr>
              </a:gs>
              <a:gs pos="50000">
                <a:srgbClr val="8488C4">
                  <a:alpha val="63000"/>
                </a:srgbClr>
              </a:gs>
              <a:gs pos="100000">
                <a:srgbClr val="8488C4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12700" algn="ctr">
                <a:solidFill>
                  <a:srgbClr val="000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ru-RU" sz="1400" b="1" spc="50" dirty="0">
                <a:ln w="12700" cmpd="sng">
                  <a:noFill/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Правила</a:t>
            </a:r>
            <a:r>
              <a:rPr lang="ru-RU" sz="1400" dirty="0"/>
              <a:t> </a:t>
            </a:r>
            <a:r>
              <a:rPr lang="ru-RU" sz="1400" b="1" spc="50" dirty="0">
                <a:ln w="12700" cmpd="sng">
                  <a:noFill/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игры</a:t>
            </a:r>
          </a:p>
        </p:txBody>
      </p:sp>
      <p:sp>
        <p:nvSpPr>
          <p:cNvPr id="37" name="Rectangle 23">
            <a:hlinkClick r:id="rId6" action="ppaction://hlinksldjump"/>
          </p:cNvPr>
          <p:cNvSpPr>
            <a:spLocks noChangeArrowheads="1"/>
          </p:cNvSpPr>
          <p:nvPr/>
        </p:nvSpPr>
        <p:spPr bwMode="auto">
          <a:xfrm>
            <a:off x="6876256" y="6465662"/>
            <a:ext cx="1944216" cy="288925"/>
          </a:xfrm>
          <a:prstGeom prst="rect">
            <a:avLst/>
          </a:prstGeom>
          <a:gradFill rotWithShape="0">
            <a:gsLst>
              <a:gs pos="0">
                <a:srgbClr val="8488C4">
                  <a:gamma/>
                  <a:shade val="46275"/>
                  <a:invGamma/>
                </a:srgbClr>
              </a:gs>
              <a:gs pos="50000">
                <a:srgbClr val="8488C4">
                  <a:alpha val="63000"/>
                </a:srgbClr>
              </a:gs>
              <a:gs pos="100000">
                <a:srgbClr val="8488C4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12700" algn="ctr">
                <a:solidFill>
                  <a:srgbClr val="000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ru-RU" sz="1400" b="1" spc="50" dirty="0">
                <a:ln w="12700" cmpd="sng">
                  <a:noFill/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Продолжить</a:t>
            </a:r>
            <a:r>
              <a:rPr lang="ru-RU" sz="1400" b="1" dirty="0">
                <a:solidFill>
                  <a:srgbClr val="FF0000"/>
                </a:solidFill>
              </a:rPr>
              <a:t> </a:t>
            </a:r>
            <a:r>
              <a:rPr lang="ru-RU" sz="1400" b="1" spc="50" dirty="0">
                <a:ln w="12700" cmpd="sng">
                  <a:noFill/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игру</a:t>
            </a:r>
          </a:p>
        </p:txBody>
      </p:sp>
    </p:spTree>
    <p:extLst>
      <p:ext uri="{BB962C8B-B14F-4D97-AF65-F5344CB8AC3E}">
        <p14:creationId xmlns:p14="http://schemas.microsoft.com/office/powerpoint/2010/main" xmlns="" val="2472736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3" presetClass="emph" presetSubtype="2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2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4" dur="500"/>
                                        <p:tgtEl>
                                          <p:spTgt spid="2969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7" dur="500"/>
                                        <p:tgtEl>
                                          <p:spTgt spid="29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297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297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699" grpId="0" build="p" animBg="1"/>
      <p:bldP spid="29708" grpId="0" animBg="1"/>
      <p:bldP spid="29709" grpId="0" animBg="1"/>
      <p:bldP spid="23" grpId="0"/>
      <p:bldP spid="23" grpId="1"/>
      <p:bldP spid="31" grpId="0" animBg="1"/>
      <p:bldP spid="32" grpId="0" animBg="1"/>
      <p:bldP spid="33" grpId="0" animBg="1"/>
      <p:bldP spid="34" grpId="0" animBg="1"/>
      <p:bldP spid="35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042988" y="1916113"/>
            <a:ext cx="7786687" cy="1181100"/>
          </a:xfrm>
          <a:noFill/>
          <a:ln w="57150" cmpd="thickThin">
            <a:solidFill>
              <a:srgbClr val="FFFF99"/>
            </a:solidFill>
            <a:miter lim="800000"/>
            <a:headEnd/>
            <a:tailEnd/>
          </a:ln>
        </p:spPr>
        <p:txBody>
          <a:bodyPr anchor="ctr"/>
          <a:lstStyle/>
          <a:p>
            <a:pPr algn="ctr">
              <a:buFontTx/>
              <a:buNone/>
            </a:pPr>
            <a:r>
              <a:rPr lang="ru-RU" sz="2100" dirty="0" smtClean="0">
                <a:solidFill>
                  <a:srgbClr val="FFFF00"/>
                </a:solidFill>
                <a:effectLst>
                  <a:glow rad="63500">
                    <a:schemeClr val="bg2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Сколько процентов пресных вод Земли содержится в ледяном покрове Антарктиды?</a:t>
            </a:r>
            <a:endParaRPr lang="ru-RU" dirty="0"/>
          </a:p>
        </p:txBody>
      </p:sp>
      <p:pic>
        <p:nvPicPr>
          <p:cNvPr id="29700" name="Picture 4" descr="J0189255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5288" y="404813"/>
            <a:ext cx="1368425" cy="1368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9701" name="AutoShape 5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539750" y="549275"/>
            <a:ext cx="1042988" cy="1042988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FF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9702" name="WordArt 6" descr="Орех"/>
          <p:cNvSpPr>
            <a:spLocks noChangeArrowheads="1" noChangeShapeType="1" noTextEdit="1"/>
          </p:cNvSpPr>
          <p:nvPr/>
        </p:nvSpPr>
        <p:spPr bwMode="auto">
          <a:xfrm>
            <a:off x="827931" y="765175"/>
            <a:ext cx="431702" cy="576263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 xmlns="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2400" kern="1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ook Antiqua"/>
              </a:rPr>
              <a:t>37</a:t>
            </a:r>
            <a:endParaRPr lang="ru-RU" sz="2400" kern="1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Book Antiqua"/>
            </a:endParaRPr>
          </a:p>
        </p:txBody>
      </p:sp>
      <p:sp useBgFill="1">
        <p:nvSpPr>
          <p:cNvPr id="29708" name="Rectangle 12"/>
          <p:cNvSpPr>
            <a:spLocks noChangeArrowheads="1"/>
          </p:cNvSpPr>
          <p:nvPr/>
        </p:nvSpPr>
        <p:spPr bwMode="auto">
          <a:xfrm>
            <a:off x="4572000" y="3716338"/>
            <a:ext cx="4321175" cy="574675"/>
          </a:xfrm>
          <a:prstGeom prst="rect">
            <a:avLst/>
          </a:prstGeom>
          <a:ln w="76200" cmpd="thickThin" algn="ctr">
            <a:solidFill>
              <a:srgbClr val="CC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ru-RU" sz="2800" b="1" i="1" dirty="0">
                <a:ln>
                  <a:solidFill>
                    <a:schemeClr val="tx1"/>
                  </a:solidFill>
                </a:ln>
                <a:solidFill>
                  <a:srgbClr val="0070C0"/>
                </a:solidFill>
                <a:effectLst>
                  <a:glow rad="101600">
                    <a:schemeClr val="bg1">
                      <a:alpha val="40000"/>
                    </a:schemeClr>
                  </a:glow>
                </a:effectLst>
              </a:rPr>
              <a:t>Правильный ответ</a:t>
            </a:r>
          </a:p>
        </p:txBody>
      </p:sp>
      <p:sp useBgFill="1">
        <p:nvSpPr>
          <p:cNvPr id="29709" name="AutoShape 13"/>
          <p:cNvSpPr>
            <a:spLocks noChangeArrowheads="1"/>
          </p:cNvSpPr>
          <p:nvPr/>
        </p:nvSpPr>
        <p:spPr bwMode="auto">
          <a:xfrm rot="10800000">
            <a:off x="5153436" y="4830543"/>
            <a:ext cx="3311525" cy="1295400"/>
          </a:xfrm>
          <a:prstGeom prst="wedgeRectCallout">
            <a:avLst>
              <a:gd name="adj1" fmla="val -5278"/>
              <a:gd name="adj2" fmla="val 85417"/>
            </a:avLst>
          </a:prstGeom>
          <a:ln w="76200" cmpd="thickThin" algn="ctr">
            <a:solidFill>
              <a:srgbClr val="660033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10800000" anchor="ctr"/>
          <a:lstStyle/>
          <a:p>
            <a:pPr algn="ctr"/>
            <a:r>
              <a:rPr lang="ru-RU" sz="2000" b="1" dirty="0" smtClean="0">
                <a:ln>
                  <a:prstDash val="solid"/>
                </a:ln>
                <a:solidFill>
                  <a:srgbClr val="FFFF00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80%</a:t>
            </a:r>
            <a:endParaRPr lang="ru-RU" sz="2000" b="1" dirty="0">
              <a:ln>
                <a:prstDash val="solid"/>
              </a:ln>
              <a:solidFill>
                <a:srgbClr val="FFFF00"/>
              </a:soli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sp>
        <p:nvSpPr>
          <p:cNvPr id="23" name="Rectangle 2"/>
          <p:cNvSpPr>
            <a:spLocks noGrp="1" noChangeArrowheads="1"/>
          </p:cNvSpPr>
          <p:nvPr>
            <p:ph type="title"/>
          </p:nvPr>
        </p:nvSpPr>
        <p:spPr>
          <a:xfrm>
            <a:off x="2051608" y="274638"/>
            <a:ext cx="5040783" cy="1498600"/>
          </a:xfrm>
        </p:spPr>
        <p:txBody>
          <a:bodyPr>
            <a:noAutofit/>
          </a:bodyPr>
          <a:lstStyle/>
          <a:p>
            <a:r>
              <a:rPr lang="ru-RU" sz="4400" b="1" cap="none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n-lt"/>
                <a:ea typeface="+mn-ea"/>
                <a:cs typeface="+mn-cs"/>
              </a:rPr>
              <a:t>ВНИМАНИЕ !  ВОПРОС</a:t>
            </a:r>
          </a:p>
        </p:txBody>
      </p:sp>
      <p:sp>
        <p:nvSpPr>
          <p:cNvPr id="31" name="AutoShape 9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360363" y="5948705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FF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2" name="AutoShape 10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1223963" y="5948705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FF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3" name="AutoShape 11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087563" y="5948705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FF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4" name="AutoShape 12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952750" y="5948705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FF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5" name="AutoShape 13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3816350" y="5948705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FF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6" name="Rectangle 22">
            <a:hlinkClick r:id="rId5" action="ppaction://hlinksldjump"/>
          </p:cNvPr>
          <p:cNvSpPr>
            <a:spLocks noChangeArrowheads="1"/>
          </p:cNvSpPr>
          <p:nvPr/>
        </p:nvSpPr>
        <p:spPr bwMode="auto">
          <a:xfrm>
            <a:off x="5004048" y="6465662"/>
            <a:ext cx="1655762" cy="288925"/>
          </a:xfrm>
          <a:prstGeom prst="rect">
            <a:avLst/>
          </a:prstGeom>
          <a:gradFill rotWithShape="0">
            <a:gsLst>
              <a:gs pos="0">
                <a:srgbClr val="8488C4">
                  <a:gamma/>
                  <a:shade val="46275"/>
                  <a:invGamma/>
                </a:srgbClr>
              </a:gs>
              <a:gs pos="50000">
                <a:srgbClr val="8488C4">
                  <a:alpha val="63000"/>
                </a:srgbClr>
              </a:gs>
              <a:gs pos="100000">
                <a:srgbClr val="8488C4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12700" algn="ctr">
                <a:solidFill>
                  <a:srgbClr val="000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ru-RU" sz="1400" b="1" spc="50" dirty="0">
                <a:ln w="12700" cmpd="sng">
                  <a:noFill/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Правила</a:t>
            </a:r>
            <a:r>
              <a:rPr lang="ru-RU" sz="1400" dirty="0"/>
              <a:t> </a:t>
            </a:r>
            <a:r>
              <a:rPr lang="ru-RU" sz="1400" b="1" spc="50" dirty="0">
                <a:ln w="12700" cmpd="sng">
                  <a:noFill/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игры</a:t>
            </a:r>
          </a:p>
        </p:txBody>
      </p:sp>
      <p:sp>
        <p:nvSpPr>
          <p:cNvPr id="37" name="Rectangle 23">
            <a:hlinkClick r:id="rId6" action="ppaction://hlinksldjump"/>
          </p:cNvPr>
          <p:cNvSpPr>
            <a:spLocks noChangeArrowheads="1"/>
          </p:cNvSpPr>
          <p:nvPr/>
        </p:nvSpPr>
        <p:spPr bwMode="auto">
          <a:xfrm>
            <a:off x="6876256" y="6465662"/>
            <a:ext cx="1944216" cy="288925"/>
          </a:xfrm>
          <a:prstGeom prst="rect">
            <a:avLst/>
          </a:prstGeom>
          <a:gradFill rotWithShape="0">
            <a:gsLst>
              <a:gs pos="0">
                <a:srgbClr val="8488C4">
                  <a:gamma/>
                  <a:shade val="46275"/>
                  <a:invGamma/>
                </a:srgbClr>
              </a:gs>
              <a:gs pos="50000">
                <a:srgbClr val="8488C4">
                  <a:alpha val="63000"/>
                </a:srgbClr>
              </a:gs>
              <a:gs pos="100000">
                <a:srgbClr val="8488C4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12700" algn="ctr">
                <a:solidFill>
                  <a:srgbClr val="000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ru-RU" sz="1400" b="1" spc="50" dirty="0">
                <a:ln w="12700" cmpd="sng">
                  <a:noFill/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Продолжить</a:t>
            </a:r>
            <a:r>
              <a:rPr lang="ru-RU" sz="1400" b="1" dirty="0">
                <a:solidFill>
                  <a:srgbClr val="FF0000"/>
                </a:solidFill>
              </a:rPr>
              <a:t> </a:t>
            </a:r>
            <a:r>
              <a:rPr lang="ru-RU" sz="1400" b="1" spc="50" dirty="0">
                <a:ln w="12700" cmpd="sng">
                  <a:noFill/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игру</a:t>
            </a:r>
          </a:p>
        </p:txBody>
      </p:sp>
    </p:spTree>
    <p:extLst>
      <p:ext uri="{BB962C8B-B14F-4D97-AF65-F5344CB8AC3E}">
        <p14:creationId xmlns:p14="http://schemas.microsoft.com/office/powerpoint/2010/main" xmlns="" val="28324247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3" presetClass="emph" presetSubtype="2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2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4" dur="500"/>
                                        <p:tgtEl>
                                          <p:spTgt spid="2969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7" dur="500"/>
                                        <p:tgtEl>
                                          <p:spTgt spid="29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297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297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699" grpId="0" build="p" animBg="1"/>
      <p:bldP spid="29708" grpId="0" animBg="1"/>
      <p:bldP spid="29709" grpId="0" animBg="1"/>
      <p:bldP spid="23" grpId="0"/>
      <p:bldP spid="23" grpId="1"/>
      <p:bldP spid="31" grpId="0" animBg="1"/>
      <p:bldP spid="32" grpId="0" animBg="1"/>
      <p:bldP spid="33" grpId="0" animBg="1"/>
      <p:bldP spid="34" grpId="0" animBg="1"/>
      <p:bldP spid="35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042988" y="1916113"/>
            <a:ext cx="7786687" cy="1181100"/>
          </a:xfrm>
          <a:noFill/>
          <a:ln w="57150" cmpd="thickThin">
            <a:solidFill>
              <a:srgbClr val="FFFF99"/>
            </a:solidFill>
            <a:miter lim="800000"/>
            <a:headEnd/>
            <a:tailEnd/>
          </a:ln>
        </p:spPr>
        <p:txBody>
          <a:bodyPr anchor="ctr"/>
          <a:lstStyle/>
          <a:p>
            <a:pPr algn="ctr">
              <a:buFontTx/>
              <a:buNone/>
            </a:pPr>
            <a:r>
              <a:rPr lang="ru-RU" sz="2100" dirty="0" smtClean="0">
                <a:solidFill>
                  <a:srgbClr val="FFFF00"/>
                </a:solidFill>
                <a:effectLst>
                  <a:glow rad="63500">
                    <a:schemeClr val="bg2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Как называют огромные ледяные плавающие горы – обломки материкового льда, сползшего в океан?</a:t>
            </a:r>
            <a:r>
              <a:rPr lang="ru-RU" dirty="0" smtClean="0"/>
              <a:t>  </a:t>
            </a:r>
            <a:endParaRPr lang="ru-RU" dirty="0"/>
          </a:p>
        </p:txBody>
      </p:sp>
      <p:pic>
        <p:nvPicPr>
          <p:cNvPr id="29700" name="Picture 4" descr="J0189255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5288" y="404813"/>
            <a:ext cx="1368425" cy="1368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9701" name="AutoShape 5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539750" y="549275"/>
            <a:ext cx="1042988" cy="1042988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FF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9702" name="WordArt 6" descr="Орех"/>
          <p:cNvSpPr>
            <a:spLocks noChangeArrowheads="1" noChangeShapeType="1" noTextEdit="1"/>
          </p:cNvSpPr>
          <p:nvPr/>
        </p:nvSpPr>
        <p:spPr bwMode="auto">
          <a:xfrm>
            <a:off x="827931" y="765175"/>
            <a:ext cx="431702" cy="576263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 xmlns="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2400" kern="1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ook Antiqua"/>
              </a:rPr>
              <a:t>41</a:t>
            </a:r>
            <a:endParaRPr lang="ru-RU" sz="2400" kern="1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Book Antiqua"/>
            </a:endParaRPr>
          </a:p>
        </p:txBody>
      </p:sp>
      <p:sp useBgFill="1">
        <p:nvSpPr>
          <p:cNvPr id="29708" name="Rectangle 12"/>
          <p:cNvSpPr>
            <a:spLocks noChangeArrowheads="1"/>
          </p:cNvSpPr>
          <p:nvPr/>
        </p:nvSpPr>
        <p:spPr bwMode="auto">
          <a:xfrm>
            <a:off x="4572000" y="3716338"/>
            <a:ext cx="4321175" cy="574675"/>
          </a:xfrm>
          <a:prstGeom prst="rect">
            <a:avLst/>
          </a:prstGeom>
          <a:ln w="76200" cmpd="thickThin" algn="ctr">
            <a:solidFill>
              <a:srgbClr val="CC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ru-RU" sz="2800" b="1" i="1" dirty="0">
                <a:ln>
                  <a:solidFill>
                    <a:schemeClr val="tx1"/>
                  </a:solidFill>
                </a:ln>
                <a:solidFill>
                  <a:srgbClr val="0070C0"/>
                </a:solidFill>
                <a:effectLst>
                  <a:glow rad="101600">
                    <a:schemeClr val="bg1">
                      <a:alpha val="40000"/>
                    </a:schemeClr>
                  </a:glow>
                </a:effectLst>
              </a:rPr>
              <a:t>Правильный ответ</a:t>
            </a:r>
          </a:p>
        </p:txBody>
      </p:sp>
      <p:sp useBgFill="1">
        <p:nvSpPr>
          <p:cNvPr id="29709" name="AutoShape 13"/>
          <p:cNvSpPr>
            <a:spLocks noChangeArrowheads="1"/>
          </p:cNvSpPr>
          <p:nvPr/>
        </p:nvSpPr>
        <p:spPr bwMode="auto">
          <a:xfrm rot="10800000">
            <a:off x="5153436" y="4830543"/>
            <a:ext cx="3311525" cy="1295400"/>
          </a:xfrm>
          <a:prstGeom prst="wedgeRectCallout">
            <a:avLst>
              <a:gd name="adj1" fmla="val -5278"/>
              <a:gd name="adj2" fmla="val 85417"/>
            </a:avLst>
          </a:prstGeom>
          <a:ln w="76200" cmpd="thickThin" algn="ctr">
            <a:solidFill>
              <a:srgbClr val="660033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10800000" anchor="ctr"/>
          <a:lstStyle/>
          <a:p>
            <a:pPr algn="ctr"/>
            <a:r>
              <a:rPr lang="ru-RU" sz="2000" b="1" dirty="0" smtClean="0">
                <a:ln>
                  <a:prstDash val="solid"/>
                </a:ln>
                <a:solidFill>
                  <a:srgbClr val="FFFF00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Айсберги</a:t>
            </a:r>
            <a:endParaRPr lang="ru-RU" sz="2000" b="1" dirty="0">
              <a:ln>
                <a:prstDash val="solid"/>
              </a:ln>
              <a:solidFill>
                <a:srgbClr val="FFFF00"/>
              </a:soli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sp>
        <p:nvSpPr>
          <p:cNvPr id="23" name="Rectangle 2"/>
          <p:cNvSpPr>
            <a:spLocks noGrp="1" noChangeArrowheads="1"/>
          </p:cNvSpPr>
          <p:nvPr>
            <p:ph type="title"/>
          </p:nvPr>
        </p:nvSpPr>
        <p:spPr>
          <a:xfrm>
            <a:off x="2051608" y="274638"/>
            <a:ext cx="5040783" cy="1498600"/>
          </a:xfrm>
        </p:spPr>
        <p:txBody>
          <a:bodyPr>
            <a:noAutofit/>
          </a:bodyPr>
          <a:lstStyle/>
          <a:p>
            <a:r>
              <a:rPr lang="ru-RU" sz="4400" b="1" cap="none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n-lt"/>
                <a:ea typeface="+mn-ea"/>
                <a:cs typeface="+mn-cs"/>
              </a:rPr>
              <a:t>ВНИМАНИЕ !  ВОПРОС</a:t>
            </a:r>
          </a:p>
        </p:txBody>
      </p:sp>
      <p:sp>
        <p:nvSpPr>
          <p:cNvPr id="31" name="AutoShape 9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360363" y="5948705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FF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2" name="AutoShape 10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1223963" y="5948705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FF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3" name="AutoShape 11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087563" y="5948705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FF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4" name="AutoShape 12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952750" y="5948705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FF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5" name="AutoShape 13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3816350" y="5948705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FF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6" name="Rectangle 22">
            <a:hlinkClick r:id="rId5" action="ppaction://hlinksldjump"/>
          </p:cNvPr>
          <p:cNvSpPr>
            <a:spLocks noChangeArrowheads="1"/>
          </p:cNvSpPr>
          <p:nvPr/>
        </p:nvSpPr>
        <p:spPr bwMode="auto">
          <a:xfrm>
            <a:off x="5004048" y="6465662"/>
            <a:ext cx="1655762" cy="288925"/>
          </a:xfrm>
          <a:prstGeom prst="rect">
            <a:avLst/>
          </a:prstGeom>
          <a:gradFill rotWithShape="0">
            <a:gsLst>
              <a:gs pos="0">
                <a:srgbClr val="8488C4">
                  <a:gamma/>
                  <a:shade val="46275"/>
                  <a:invGamma/>
                </a:srgbClr>
              </a:gs>
              <a:gs pos="50000">
                <a:srgbClr val="8488C4">
                  <a:alpha val="63000"/>
                </a:srgbClr>
              </a:gs>
              <a:gs pos="100000">
                <a:srgbClr val="8488C4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12700" algn="ctr">
                <a:solidFill>
                  <a:srgbClr val="000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ru-RU" sz="1400" b="1" spc="50" dirty="0">
                <a:ln w="12700" cmpd="sng">
                  <a:noFill/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Правила</a:t>
            </a:r>
            <a:r>
              <a:rPr lang="ru-RU" sz="1400" dirty="0"/>
              <a:t> </a:t>
            </a:r>
            <a:r>
              <a:rPr lang="ru-RU" sz="1400" b="1" spc="50" dirty="0">
                <a:ln w="12700" cmpd="sng">
                  <a:noFill/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игры</a:t>
            </a:r>
          </a:p>
        </p:txBody>
      </p:sp>
      <p:sp>
        <p:nvSpPr>
          <p:cNvPr id="37" name="Rectangle 23">
            <a:hlinkClick r:id="rId6" action="ppaction://hlinksldjump"/>
          </p:cNvPr>
          <p:cNvSpPr>
            <a:spLocks noChangeArrowheads="1"/>
          </p:cNvSpPr>
          <p:nvPr/>
        </p:nvSpPr>
        <p:spPr bwMode="auto">
          <a:xfrm>
            <a:off x="6876256" y="6465662"/>
            <a:ext cx="1944216" cy="288925"/>
          </a:xfrm>
          <a:prstGeom prst="rect">
            <a:avLst/>
          </a:prstGeom>
          <a:gradFill rotWithShape="0">
            <a:gsLst>
              <a:gs pos="0">
                <a:srgbClr val="8488C4">
                  <a:gamma/>
                  <a:shade val="46275"/>
                  <a:invGamma/>
                </a:srgbClr>
              </a:gs>
              <a:gs pos="50000">
                <a:srgbClr val="8488C4">
                  <a:alpha val="63000"/>
                </a:srgbClr>
              </a:gs>
              <a:gs pos="100000">
                <a:srgbClr val="8488C4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12700" algn="ctr">
                <a:solidFill>
                  <a:srgbClr val="000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ru-RU" sz="1400" b="1" spc="50" dirty="0">
                <a:ln w="12700" cmpd="sng">
                  <a:noFill/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Продолжить</a:t>
            </a:r>
            <a:r>
              <a:rPr lang="ru-RU" sz="1400" b="1" dirty="0">
                <a:solidFill>
                  <a:srgbClr val="FF0000"/>
                </a:solidFill>
              </a:rPr>
              <a:t> </a:t>
            </a:r>
            <a:r>
              <a:rPr lang="ru-RU" sz="1400" b="1" spc="50" dirty="0">
                <a:ln w="12700" cmpd="sng">
                  <a:noFill/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игру</a:t>
            </a:r>
          </a:p>
        </p:txBody>
      </p:sp>
    </p:spTree>
    <p:extLst>
      <p:ext uri="{BB962C8B-B14F-4D97-AF65-F5344CB8AC3E}">
        <p14:creationId xmlns:p14="http://schemas.microsoft.com/office/powerpoint/2010/main" xmlns="" val="31480901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3" presetClass="emph" presetSubtype="2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2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4" dur="500"/>
                                        <p:tgtEl>
                                          <p:spTgt spid="2969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7" dur="500"/>
                                        <p:tgtEl>
                                          <p:spTgt spid="29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297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297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699" grpId="0" build="p" animBg="1"/>
      <p:bldP spid="29708" grpId="0" animBg="1"/>
      <p:bldP spid="29709" grpId="0" animBg="1"/>
      <p:bldP spid="23" grpId="0"/>
      <p:bldP spid="23" grpId="1"/>
      <p:bldP spid="31" grpId="0" animBg="1"/>
      <p:bldP spid="32" grpId="0" animBg="1"/>
      <p:bldP spid="33" grpId="0" animBg="1"/>
      <p:bldP spid="34" grpId="0" animBg="1"/>
      <p:bldP spid="35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042988" y="1916113"/>
            <a:ext cx="7786687" cy="1181100"/>
          </a:xfrm>
          <a:noFill/>
          <a:ln w="57150" cmpd="thickThin">
            <a:solidFill>
              <a:srgbClr val="FFFF99"/>
            </a:solidFill>
            <a:miter lim="800000"/>
            <a:headEnd/>
            <a:tailEnd/>
          </a:ln>
        </p:spPr>
        <p:txBody>
          <a:bodyPr anchor="ctr"/>
          <a:lstStyle/>
          <a:p>
            <a:pPr algn="ctr">
              <a:buFontTx/>
              <a:buNone/>
            </a:pPr>
            <a:r>
              <a:rPr lang="ru-RU" sz="2100" dirty="0" smtClean="0">
                <a:solidFill>
                  <a:srgbClr val="FFFF00"/>
                </a:solidFill>
                <a:effectLst>
                  <a:glow rad="63500">
                    <a:schemeClr val="bg2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каком направлении движется материковый лёд в Антарктиде?</a:t>
            </a:r>
            <a:endParaRPr lang="ru-RU" dirty="0"/>
          </a:p>
        </p:txBody>
      </p:sp>
      <p:pic>
        <p:nvPicPr>
          <p:cNvPr id="29700" name="Picture 4" descr="J0189255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5288" y="404813"/>
            <a:ext cx="1368425" cy="1368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9701" name="AutoShape 5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539750" y="549275"/>
            <a:ext cx="1042988" cy="1042988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FF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9702" name="WordArt 6" descr="Орех"/>
          <p:cNvSpPr>
            <a:spLocks noChangeArrowheads="1" noChangeShapeType="1" noTextEdit="1"/>
          </p:cNvSpPr>
          <p:nvPr/>
        </p:nvSpPr>
        <p:spPr bwMode="auto">
          <a:xfrm>
            <a:off x="827931" y="765175"/>
            <a:ext cx="431702" cy="576263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 xmlns="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2400" kern="1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ook Antiqua"/>
              </a:rPr>
              <a:t>45</a:t>
            </a:r>
            <a:endParaRPr lang="ru-RU" sz="2400" kern="1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Book Antiqua"/>
            </a:endParaRPr>
          </a:p>
        </p:txBody>
      </p:sp>
      <p:sp useBgFill="1">
        <p:nvSpPr>
          <p:cNvPr id="29708" name="Rectangle 12"/>
          <p:cNvSpPr>
            <a:spLocks noChangeArrowheads="1"/>
          </p:cNvSpPr>
          <p:nvPr/>
        </p:nvSpPr>
        <p:spPr bwMode="auto">
          <a:xfrm>
            <a:off x="4572000" y="3716338"/>
            <a:ext cx="4321175" cy="574675"/>
          </a:xfrm>
          <a:prstGeom prst="rect">
            <a:avLst/>
          </a:prstGeom>
          <a:ln w="76200" cmpd="thickThin" algn="ctr">
            <a:solidFill>
              <a:srgbClr val="CC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ru-RU" sz="2800" b="1" i="1" dirty="0">
                <a:ln>
                  <a:solidFill>
                    <a:schemeClr val="tx1"/>
                  </a:solidFill>
                </a:ln>
                <a:solidFill>
                  <a:srgbClr val="0070C0"/>
                </a:solidFill>
                <a:effectLst>
                  <a:glow rad="101600">
                    <a:schemeClr val="bg1">
                      <a:alpha val="40000"/>
                    </a:schemeClr>
                  </a:glow>
                </a:effectLst>
              </a:rPr>
              <a:t>Правильный ответ</a:t>
            </a:r>
          </a:p>
        </p:txBody>
      </p:sp>
      <p:sp useBgFill="1">
        <p:nvSpPr>
          <p:cNvPr id="29709" name="AutoShape 13"/>
          <p:cNvSpPr>
            <a:spLocks noChangeArrowheads="1"/>
          </p:cNvSpPr>
          <p:nvPr/>
        </p:nvSpPr>
        <p:spPr bwMode="auto">
          <a:xfrm rot="10800000">
            <a:off x="5153436" y="4830543"/>
            <a:ext cx="3311525" cy="1295400"/>
          </a:xfrm>
          <a:prstGeom prst="wedgeRectCallout">
            <a:avLst>
              <a:gd name="adj1" fmla="val -5278"/>
              <a:gd name="adj2" fmla="val 85417"/>
            </a:avLst>
          </a:prstGeom>
          <a:ln w="76200" cmpd="thickThin" algn="ctr">
            <a:solidFill>
              <a:srgbClr val="660033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10800000" anchor="ctr"/>
          <a:lstStyle/>
          <a:p>
            <a:pPr algn="ctr"/>
            <a:r>
              <a:rPr lang="ru-RU" sz="2000" b="1" dirty="0" smtClean="0">
                <a:ln>
                  <a:prstDash val="solid"/>
                </a:ln>
                <a:solidFill>
                  <a:srgbClr val="FFFF00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От центра к </a:t>
            </a:r>
            <a:r>
              <a:rPr lang="ru-RU" sz="2000" b="1" dirty="0" err="1" smtClean="0">
                <a:ln>
                  <a:prstDash val="solid"/>
                </a:ln>
                <a:solidFill>
                  <a:srgbClr val="FFFF00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переферии</a:t>
            </a:r>
            <a:endParaRPr lang="ru-RU" sz="2000" b="1" dirty="0">
              <a:ln>
                <a:prstDash val="solid"/>
              </a:ln>
              <a:solidFill>
                <a:srgbClr val="FFFF00"/>
              </a:soli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sp>
        <p:nvSpPr>
          <p:cNvPr id="23" name="Rectangle 2"/>
          <p:cNvSpPr>
            <a:spLocks noGrp="1" noChangeArrowheads="1"/>
          </p:cNvSpPr>
          <p:nvPr>
            <p:ph type="title"/>
          </p:nvPr>
        </p:nvSpPr>
        <p:spPr>
          <a:xfrm>
            <a:off x="2051608" y="274638"/>
            <a:ext cx="5040783" cy="1498600"/>
          </a:xfrm>
        </p:spPr>
        <p:txBody>
          <a:bodyPr>
            <a:noAutofit/>
          </a:bodyPr>
          <a:lstStyle/>
          <a:p>
            <a:r>
              <a:rPr lang="ru-RU" sz="4400" b="1" cap="none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n-lt"/>
                <a:ea typeface="+mn-ea"/>
                <a:cs typeface="+mn-cs"/>
              </a:rPr>
              <a:t>ВНИМАНИЕ !  ВОПРОС</a:t>
            </a:r>
          </a:p>
        </p:txBody>
      </p:sp>
      <p:sp>
        <p:nvSpPr>
          <p:cNvPr id="31" name="AutoShape 9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360363" y="5948705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FF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2" name="AutoShape 10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1223963" y="5948705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FF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3" name="AutoShape 11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087563" y="5948705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FF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4" name="AutoShape 12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952750" y="5948705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FF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5" name="AutoShape 13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3816350" y="5948705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FF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6" name="Rectangle 22">
            <a:hlinkClick r:id="rId5" action="ppaction://hlinksldjump"/>
          </p:cNvPr>
          <p:cNvSpPr>
            <a:spLocks noChangeArrowheads="1"/>
          </p:cNvSpPr>
          <p:nvPr/>
        </p:nvSpPr>
        <p:spPr bwMode="auto">
          <a:xfrm>
            <a:off x="5004048" y="6465662"/>
            <a:ext cx="1655762" cy="288925"/>
          </a:xfrm>
          <a:prstGeom prst="rect">
            <a:avLst/>
          </a:prstGeom>
          <a:gradFill rotWithShape="0">
            <a:gsLst>
              <a:gs pos="0">
                <a:srgbClr val="8488C4">
                  <a:gamma/>
                  <a:shade val="46275"/>
                  <a:invGamma/>
                </a:srgbClr>
              </a:gs>
              <a:gs pos="50000">
                <a:srgbClr val="8488C4">
                  <a:alpha val="63000"/>
                </a:srgbClr>
              </a:gs>
              <a:gs pos="100000">
                <a:srgbClr val="8488C4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12700" algn="ctr">
                <a:solidFill>
                  <a:srgbClr val="000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ru-RU" sz="1400" b="1" spc="50" dirty="0">
                <a:ln w="12700" cmpd="sng">
                  <a:noFill/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Правила</a:t>
            </a:r>
            <a:r>
              <a:rPr lang="ru-RU" sz="1400" dirty="0"/>
              <a:t> </a:t>
            </a:r>
            <a:r>
              <a:rPr lang="ru-RU" sz="1400" b="1" spc="50" dirty="0">
                <a:ln w="12700" cmpd="sng">
                  <a:noFill/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игры</a:t>
            </a:r>
          </a:p>
        </p:txBody>
      </p:sp>
      <p:sp>
        <p:nvSpPr>
          <p:cNvPr id="37" name="Rectangle 23">
            <a:hlinkClick r:id="rId6" action="ppaction://hlinksldjump"/>
          </p:cNvPr>
          <p:cNvSpPr>
            <a:spLocks noChangeArrowheads="1"/>
          </p:cNvSpPr>
          <p:nvPr/>
        </p:nvSpPr>
        <p:spPr bwMode="auto">
          <a:xfrm>
            <a:off x="6876256" y="6465662"/>
            <a:ext cx="1944216" cy="288925"/>
          </a:xfrm>
          <a:prstGeom prst="rect">
            <a:avLst/>
          </a:prstGeom>
          <a:gradFill rotWithShape="0">
            <a:gsLst>
              <a:gs pos="0">
                <a:srgbClr val="8488C4">
                  <a:gamma/>
                  <a:shade val="46275"/>
                  <a:invGamma/>
                </a:srgbClr>
              </a:gs>
              <a:gs pos="50000">
                <a:srgbClr val="8488C4">
                  <a:alpha val="63000"/>
                </a:srgbClr>
              </a:gs>
              <a:gs pos="100000">
                <a:srgbClr val="8488C4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12700" algn="ctr">
                <a:solidFill>
                  <a:srgbClr val="000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ru-RU" sz="1400" b="1" spc="50" dirty="0">
                <a:ln w="12700" cmpd="sng">
                  <a:noFill/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Продолжить</a:t>
            </a:r>
            <a:r>
              <a:rPr lang="ru-RU" sz="1400" b="1" dirty="0">
                <a:solidFill>
                  <a:srgbClr val="FF0000"/>
                </a:solidFill>
              </a:rPr>
              <a:t> </a:t>
            </a:r>
            <a:r>
              <a:rPr lang="ru-RU" sz="1400" b="1" spc="50" dirty="0">
                <a:ln w="12700" cmpd="sng">
                  <a:noFill/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игру</a:t>
            </a:r>
          </a:p>
        </p:txBody>
      </p:sp>
    </p:spTree>
    <p:extLst>
      <p:ext uri="{BB962C8B-B14F-4D97-AF65-F5344CB8AC3E}">
        <p14:creationId xmlns:p14="http://schemas.microsoft.com/office/powerpoint/2010/main" xmlns="" val="2358508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3" presetClass="emph" presetSubtype="2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2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4" dur="500"/>
                                        <p:tgtEl>
                                          <p:spTgt spid="2969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7" dur="500"/>
                                        <p:tgtEl>
                                          <p:spTgt spid="29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297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297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699" grpId="0" build="p" animBg="1"/>
      <p:bldP spid="29708" grpId="0" animBg="1"/>
      <p:bldP spid="29709" grpId="0" animBg="1"/>
      <p:bldP spid="23" grpId="0"/>
      <p:bldP spid="23" grpId="1"/>
      <p:bldP spid="31" grpId="0" animBg="1"/>
      <p:bldP spid="32" grpId="0" animBg="1"/>
      <p:bldP spid="33" grpId="0" animBg="1"/>
      <p:bldP spid="34" grpId="0" animBg="1"/>
      <p:bldP spid="35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042988" y="1916113"/>
            <a:ext cx="7786687" cy="1181100"/>
          </a:xfrm>
          <a:noFill/>
          <a:ln w="57150" cmpd="thickThin">
            <a:solidFill>
              <a:srgbClr val="FFFF99"/>
            </a:solidFill>
            <a:miter lim="800000"/>
            <a:headEnd/>
            <a:tailEnd/>
          </a:ln>
        </p:spPr>
        <p:txBody>
          <a:bodyPr anchor="ctr">
            <a:normAutofit/>
          </a:bodyPr>
          <a:lstStyle/>
          <a:p>
            <a:pPr algn="ctr">
              <a:buFontTx/>
              <a:buNone/>
            </a:pPr>
            <a:r>
              <a:rPr lang="ru-RU" sz="2100" dirty="0" smtClean="0">
                <a:solidFill>
                  <a:srgbClr val="FFFF00"/>
                </a:solidFill>
                <a:effectLst>
                  <a:glow rad="63500">
                    <a:schemeClr val="bg2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Какой крупный остров в Северном полушарии покрыт мощной ледяной шапкой, напоминающей ледяной щит Антарктиды?</a:t>
            </a:r>
            <a:endParaRPr lang="ru-RU" sz="2100" dirty="0">
              <a:solidFill>
                <a:srgbClr val="FFFF00"/>
              </a:solidFill>
              <a:effectLst>
                <a:glow rad="63500">
                  <a:schemeClr val="bg2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9700" name="Picture 4" descr="J0189255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5288" y="404813"/>
            <a:ext cx="1368425" cy="1368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9701" name="AutoShape 5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539750" y="549275"/>
            <a:ext cx="1042988" cy="1042988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FF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9702" name="WordArt 6" descr="Орех"/>
          <p:cNvSpPr>
            <a:spLocks noChangeArrowheads="1" noChangeShapeType="1" noTextEdit="1"/>
          </p:cNvSpPr>
          <p:nvPr/>
        </p:nvSpPr>
        <p:spPr bwMode="auto">
          <a:xfrm>
            <a:off x="827931" y="765175"/>
            <a:ext cx="431702" cy="576263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 xmlns="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2400" kern="1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ook Antiqua"/>
              </a:rPr>
              <a:t>49</a:t>
            </a:r>
            <a:endParaRPr lang="ru-RU" sz="2400" kern="1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Book Antiqua"/>
            </a:endParaRPr>
          </a:p>
        </p:txBody>
      </p:sp>
      <p:sp useBgFill="1">
        <p:nvSpPr>
          <p:cNvPr id="29708" name="Rectangle 12"/>
          <p:cNvSpPr>
            <a:spLocks noChangeArrowheads="1"/>
          </p:cNvSpPr>
          <p:nvPr/>
        </p:nvSpPr>
        <p:spPr bwMode="auto">
          <a:xfrm>
            <a:off x="4572000" y="3716338"/>
            <a:ext cx="4321175" cy="574675"/>
          </a:xfrm>
          <a:prstGeom prst="rect">
            <a:avLst/>
          </a:prstGeom>
          <a:ln w="76200" cmpd="thickThin" algn="ctr">
            <a:solidFill>
              <a:srgbClr val="CC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ru-RU" sz="2800" b="1" i="1" dirty="0">
                <a:ln>
                  <a:solidFill>
                    <a:schemeClr val="tx1"/>
                  </a:solidFill>
                </a:ln>
                <a:solidFill>
                  <a:srgbClr val="0070C0"/>
                </a:solidFill>
                <a:effectLst>
                  <a:glow rad="101600">
                    <a:schemeClr val="bg1">
                      <a:alpha val="40000"/>
                    </a:schemeClr>
                  </a:glow>
                </a:effectLst>
              </a:rPr>
              <a:t>Правильный ответ</a:t>
            </a:r>
          </a:p>
        </p:txBody>
      </p:sp>
      <p:sp useBgFill="1">
        <p:nvSpPr>
          <p:cNvPr id="29709" name="AutoShape 13"/>
          <p:cNvSpPr>
            <a:spLocks noChangeArrowheads="1"/>
          </p:cNvSpPr>
          <p:nvPr/>
        </p:nvSpPr>
        <p:spPr bwMode="auto">
          <a:xfrm rot="10800000">
            <a:off x="5153436" y="4830543"/>
            <a:ext cx="3311525" cy="1295400"/>
          </a:xfrm>
          <a:prstGeom prst="wedgeRectCallout">
            <a:avLst>
              <a:gd name="adj1" fmla="val -5278"/>
              <a:gd name="adj2" fmla="val 85417"/>
            </a:avLst>
          </a:prstGeom>
          <a:ln w="76200" cmpd="thickThin" algn="ctr">
            <a:solidFill>
              <a:srgbClr val="660033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10800000" anchor="ctr"/>
          <a:lstStyle/>
          <a:p>
            <a:pPr algn="ctr"/>
            <a:r>
              <a:rPr lang="ru-RU" sz="2000" b="1" dirty="0" smtClean="0">
                <a:ln>
                  <a:prstDash val="solid"/>
                </a:ln>
                <a:solidFill>
                  <a:srgbClr val="FFFF00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Гренландия</a:t>
            </a:r>
            <a:endParaRPr lang="ru-RU" sz="2000" b="1" dirty="0">
              <a:ln>
                <a:prstDash val="solid"/>
              </a:ln>
              <a:solidFill>
                <a:srgbClr val="FFFF00"/>
              </a:soli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sp>
        <p:nvSpPr>
          <p:cNvPr id="23" name="Rectangle 2"/>
          <p:cNvSpPr>
            <a:spLocks noGrp="1" noChangeArrowheads="1"/>
          </p:cNvSpPr>
          <p:nvPr>
            <p:ph type="title"/>
          </p:nvPr>
        </p:nvSpPr>
        <p:spPr>
          <a:xfrm>
            <a:off x="2051608" y="274638"/>
            <a:ext cx="5040783" cy="1498600"/>
          </a:xfrm>
        </p:spPr>
        <p:txBody>
          <a:bodyPr>
            <a:noAutofit/>
          </a:bodyPr>
          <a:lstStyle/>
          <a:p>
            <a:r>
              <a:rPr lang="ru-RU" sz="4400" b="1" cap="none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n-lt"/>
                <a:ea typeface="+mn-ea"/>
                <a:cs typeface="+mn-cs"/>
              </a:rPr>
              <a:t>ВНИМАНИЕ !  ВОПРОС</a:t>
            </a:r>
          </a:p>
        </p:txBody>
      </p:sp>
      <p:sp>
        <p:nvSpPr>
          <p:cNvPr id="31" name="AutoShape 9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360363" y="5948705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FF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2" name="AutoShape 10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1223963" y="5948705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FF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3" name="AutoShape 11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087563" y="5948705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FF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4" name="AutoShape 12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952750" y="5948705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FF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5" name="AutoShape 13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3816350" y="5948705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FF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6" name="Rectangle 22">
            <a:hlinkClick r:id="rId5" action="ppaction://hlinksldjump"/>
          </p:cNvPr>
          <p:cNvSpPr>
            <a:spLocks noChangeArrowheads="1"/>
          </p:cNvSpPr>
          <p:nvPr/>
        </p:nvSpPr>
        <p:spPr bwMode="auto">
          <a:xfrm>
            <a:off x="5004048" y="6465662"/>
            <a:ext cx="1655762" cy="288925"/>
          </a:xfrm>
          <a:prstGeom prst="rect">
            <a:avLst/>
          </a:prstGeom>
          <a:gradFill rotWithShape="0">
            <a:gsLst>
              <a:gs pos="0">
                <a:srgbClr val="8488C4">
                  <a:gamma/>
                  <a:shade val="46275"/>
                  <a:invGamma/>
                </a:srgbClr>
              </a:gs>
              <a:gs pos="50000">
                <a:srgbClr val="8488C4">
                  <a:alpha val="63000"/>
                </a:srgbClr>
              </a:gs>
              <a:gs pos="100000">
                <a:srgbClr val="8488C4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12700" algn="ctr">
                <a:solidFill>
                  <a:srgbClr val="000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ru-RU" sz="1400" b="1" spc="50" dirty="0">
                <a:ln w="12700" cmpd="sng">
                  <a:noFill/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Правила</a:t>
            </a:r>
            <a:r>
              <a:rPr lang="ru-RU" sz="1400" dirty="0"/>
              <a:t> </a:t>
            </a:r>
            <a:r>
              <a:rPr lang="ru-RU" sz="1400" b="1" spc="50" dirty="0">
                <a:ln w="12700" cmpd="sng">
                  <a:noFill/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игры</a:t>
            </a:r>
          </a:p>
        </p:txBody>
      </p:sp>
      <p:sp>
        <p:nvSpPr>
          <p:cNvPr id="37" name="Rectangle 23">
            <a:hlinkClick r:id="rId6" action="ppaction://hlinksldjump"/>
          </p:cNvPr>
          <p:cNvSpPr>
            <a:spLocks noChangeArrowheads="1"/>
          </p:cNvSpPr>
          <p:nvPr/>
        </p:nvSpPr>
        <p:spPr bwMode="auto">
          <a:xfrm>
            <a:off x="6876256" y="6465662"/>
            <a:ext cx="1944216" cy="288925"/>
          </a:xfrm>
          <a:prstGeom prst="rect">
            <a:avLst/>
          </a:prstGeom>
          <a:gradFill rotWithShape="0">
            <a:gsLst>
              <a:gs pos="0">
                <a:srgbClr val="8488C4">
                  <a:gamma/>
                  <a:shade val="46275"/>
                  <a:invGamma/>
                </a:srgbClr>
              </a:gs>
              <a:gs pos="50000">
                <a:srgbClr val="8488C4">
                  <a:alpha val="63000"/>
                </a:srgbClr>
              </a:gs>
              <a:gs pos="100000">
                <a:srgbClr val="8488C4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12700" algn="ctr">
                <a:solidFill>
                  <a:srgbClr val="000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ru-RU" sz="1400" b="1" spc="50" dirty="0">
                <a:ln w="12700" cmpd="sng">
                  <a:noFill/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Продолжить</a:t>
            </a:r>
            <a:r>
              <a:rPr lang="ru-RU" sz="1400" b="1" dirty="0">
                <a:solidFill>
                  <a:srgbClr val="FF0000"/>
                </a:solidFill>
              </a:rPr>
              <a:t> </a:t>
            </a:r>
            <a:r>
              <a:rPr lang="ru-RU" sz="1400" b="1" spc="50" dirty="0">
                <a:ln w="12700" cmpd="sng">
                  <a:noFill/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игру</a:t>
            </a:r>
          </a:p>
        </p:txBody>
      </p:sp>
    </p:spTree>
    <p:extLst>
      <p:ext uri="{BB962C8B-B14F-4D97-AF65-F5344CB8AC3E}">
        <p14:creationId xmlns:p14="http://schemas.microsoft.com/office/powerpoint/2010/main" xmlns="" val="31097117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3" presetClass="emph" presetSubtype="2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2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4" dur="500"/>
                                        <p:tgtEl>
                                          <p:spTgt spid="2969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7" dur="500"/>
                                        <p:tgtEl>
                                          <p:spTgt spid="29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297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297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699" grpId="0" build="p" animBg="1"/>
      <p:bldP spid="29708" grpId="0" animBg="1"/>
      <p:bldP spid="29709" grpId="0" animBg="1"/>
      <p:bldP spid="23" grpId="0"/>
      <p:bldP spid="23" grpId="1"/>
      <p:bldP spid="31" grpId="0" animBg="1"/>
      <p:bldP spid="32" grpId="0" animBg="1"/>
      <p:bldP spid="33" grpId="0" animBg="1"/>
      <p:bldP spid="34" grpId="0" animBg="1"/>
      <p:bldP spid="35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331913" y="1989138"/>
            <a:ext cx="6780212" cy="1368425"/>
          </a:xfrm>
          <a:prstGeom prst="rect">
            <a:avLst/>
          </a:prstGeom>
          <a:ln w="57150" cmpd="thickThin">
            <a:solidFill>
              <a:srgbClr val="FF0000"/>
            </a:solidFill>
            <a:miter lim="800000"/>
            <a:headEnd/>
            <a:tailEnd/>
          </a:ln>
        </p:spPr>
        <p:style>
          <a:lnRef idx="0">
            <a:scrgbClr r="0" g="0" b="0"/>
          </a:lnRef>
          <a:fillRef idx="1002">
            <a:schemeClr val="lt1"/>
          </a:fillRef>
          <a:effectRef idx="0">
            <a:scrgbClr r="0" g="0" b="0"/>
          </a:effectRef>
          <a:fontRef idx="major"/>
        </p:style>
        <p:txBody>
          <a:bodyPr anchor="ctr"/>
          <a:lstStyle/>
          <a:p>
            <a:pPr algn="ctr">
              <a:lnSpc>
                <a:spcPct val="90000"/>
              </a:lnSpc>
              <a:buFontTx/>
              <a:buNone/>
            </a:pPr>
            <a:r>
              <a:rPr lang="ru-RU" sz="2100" b="1" dirty="0" smtClean="0">
                <a:ln w="1905">
                  <a:solidFill>
                    <a:schemeClr val="bg1">
                      <a:lumMod val="85000"/>
                      <a:lumOff val="15000"/>
                    </a:schemeClr>
                  </a:solidFill>
                </a:ln>
                <a:solidFill>
                  <a:srgbClr val="FF0000"/>
                </a:solidFill>
                <a:effectLst>
                  <a:glow rad="88900">
                    <a:schemeClr val="tx1">
                      <a:alpha val="7000"/>
                    </a:schemeClr>
                  </a:glow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Какова площадь Антарктиды?</a:t>
            </a:r>
            <a:endParaRPr lang="ru-RU" sz="2100" b="1" dirty="0">
              <a:ln w="1905">
                <a:solidFill>
                  <a:schemeClr val="bg1">
                    <a:lumMod val="85000"/>
                    <a:lumOff val="15000"/>
                  </a:schemeClr>
                </a:solidFill>
              </a:ln>
              <a:solidFill>
                <a:srgbClr val="FF0000"/>
              </a:solidFill>
              <a:effectLst>
                <a:glow rad="88900">
                  <a:schemeClr val="tx1">
                    <a:alpha val="7000"/>
                  </a:schemeClr>
                </a:glow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pic>
        <p:nvPicPr>
          <p:cNvPr id="37892" name="Picture 4" descr="J0189255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5288" y="404813"/>
            <a:ext cx="1368425" cy="1368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7893" name="AutoShape 5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558006" y="549275"/>
            <a:ext cx="1042988" cy="1042988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00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7894" name="WordArt 6" descr="Орех"/>
          <p:cNvSpPr>
            <a:spLocks noChangeArrowheads="1" noChangeShapeType="1" noTextEdit="1"/>
          </p:cNvSpPr>
          <p:nvPr/>
        </p:nvSpPr>
        <p:spPr bwMode="auto">
          <a:xfrm>
            <a:off x="935831" y="765173"/>
            <a:ext cx="287337" cy="576263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 xmlns="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2400" kern="1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ook Antiqua"/>
              </a:rPr>
              <a:t>3</a:t>
            </a:r>
          </a:p>
        </p:txBody>
      </p:sp>
      <p:sp useBgFill="1">
        <p:nvSpPr>
          <p:cNvPr id="37900" name="Rectangle 12"/>
          <p:cNvSpPr>
            <a:spLocks noChangeArrowheads="1"/>
          </p:cNvSpPr>
          <p:nvPr/>
        </p:nvSpPr>
        <p:spPr bwMode="auto">
          <a:xfrm>
            <a:off x="4572000" y="3716338"/>
            <a:ext cx="4321175" cy="574675"/>
          </a:xfrm>
          <a:prstGeom prst="rect">
            <a:avLst/>
          </a:prstGeom>
          <a:ln w="76200" cmpd="thickThin" algn="ctr">
            <a:solidFill>
              <a:srgbClr val="CC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ru-RU" sz="2800" b="1" i="1" dirty="0">
                <a:ln>
                  <a:solidFill>
                    <a:schemeClr val="tx1"/>
                  </a:solidFill>
                </a:ln>
                <a:solidFill>
                  <a:srgbClr val="0070C0"/>
                </a:solidFill>
                <a:effectLst>
                  <a:glow rad="101600">
                    <a:schemeClr val="bg1">
                      <a:alpha val="40000"/>
                    </a:schemeClr>
                  </a:glow>
                </a:effectLst>
              </a:rPr>
              <a:t>Правильный ответ</a:t>
            </a:r>
          </a:p>
        </p:txBody>
      </p:sp>
      <p:sp useBgFill="1">
        <p:nvSpPr>
          <p:cNvPr id="37901" name="AutoShape 13"/>
          <p:cNvSpPr>
            <a:spLocks noChangeArrowheads="1"/>
          </p:cNvSpPr>
          <p:nvPr/>
        </p:nvSpPr>
        <p:spPr bwMode="auto">
          <a:xfrm rot="10800000">
            <a:off x="5148263" y="4797425"/>
            <a:ext cx="3311525" cy="1295400"/>
          </a:xfrm>
          <a:prstGeom prst="wedgeRectCallout">
            <a:avLst>
              <a:gd name="adj1" fmla="val -5278"/>
              <a:gd name="adj2" fmla="val 85417"/>
            </a:avLst>
          </a:prstGeom>
          <a:ln w="76200" cmpd="thickThin" algn="ctr">
            <a:solidFill>
              <a:srgbClr val="660033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10800000" anchor="ctr"/>
          <a:lstStyle/>
          <a:p>
            <a:pPr algn="ctr">
              <a:lnSpc>
                <a:spcPct val="80000"/>
              </a:lnSpc>
            </a:pPr>
            <a:r>
              <a:rPr lang="ru-RU" sz="2000" b="1" i="1" dirty="0" smtClean="0">
                <a:ln>
                  <a:solidFill>
                    <a:schemeClr val="accent1">
                      <a:lumMod val="90000"/>
                    </a:schemeClr>
                  </a:solidFill>
                </a:ln>
                <a:solidFill>
                  <a:srgbClr val="9C1818"/>
                </a:solidFill>
                <a:effectLst>
                  <a:glow rad="101600">
                    <a:schemeClr val="bg1">
                      <a:alpha val="40000"/>
                    </a:schemeClr>
                  </a:glow>
                </a:effectLst>
              </a:rPr>
              <a:t>14 млн. км²</a:t>
            </a:r>
            <a:endParaRPr lang="ru-RU" sz="2800" b="1" i="1" dirty="0">
              <a:ln>
                <a:solidFill>
                  <a:schemeClr val="accent1">
                    <a:lumMod val="90000"/>
                  </a:schemeClr>
                </a:solidFill>
              </a:ln>
              <a:solidFill>
                <a:srgbClr val="9C1818"/>
              </a:solidFill>
              <a:effectLst>
                <a:glow rad="101600">
                  <a:schemeClr val="bg1">
                    <a:alpha val="40000"/>
                  </a:schemeClr>
                </a:glow>
              </a:effectLst>
            </a:endParaRPr>
          </a:p>
        </p:txBody>
      </p:sp>
      <p:sp>
        <p:nvSpPr>
          <p:cNvPr id="20" name="Rectangle 2"/>
          <p:cNvSpPr>
            <a:spLocks noGrp="1" noChangeArrowheads="1"/>
          </p:cNvSpPr>
          <p:nvPr>
            <p:ph type="title"/>
          </p:nvPr>
        </p:nvSpPr>
        <p:spPr>
          <a:xfrm>
            <a:off x="2051608" y="274638"/>
            <a:ext cx="5040783" cy="1498600"/>
          </a:xfrm>
        </p:spPr>
        <p:txBody>
          <a:bodyPr>
            <a:noAutofit/>
          </a:bodyPr>
          <a:lstStyle/>
          <a:p>
            <a:r>
              <a:rPr lang="ru-RU" sz="4400" b="1" cap="none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n-lt"/>
                <a:ea typeface="+mn-ea"/>
                <a:cs typeface="+mn-cs"/>
              </a:rPr>
              <a:t>ВНИМАНИЕ !  ВОПРОС</a:t>
            </a:r>
          </a:p>
        </p:txBody>
      </p:sp>
      <p:sp>
        <p:nvSpPr>
          <p:cNvPr id="21" name="AutoShape 9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360363" y="5948705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00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2" name="AutoShape 10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1223963" y="5948705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00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3" name="AutoShape 11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087563" y="5948705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00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4" name="AutoShape 12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952750" y="5948705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00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5" name="AutoShape 13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3816350" y="5948705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00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6" name="Rectangle 22">
            <a:hlinkClick r:id="rId5" action="ppaction://hlinksldjump"/>
          </p:cNvPr>
          <p:cNvSpPr>
            <a:spLocks noChangeArrowheads="1"/>
          </p:cNvSpPr>
          <p:nvPr/>
        </p:nvSpPr>
        <p:spPr bwMode="auto">
          <a:xfrm>
            <a:off x="5004048" y="6465662"/>
            <a:ext cx="1655762" cy="288925"/>
          </a:xfrm>
          <a:prstGeom prst="rect">
            <a:avLst/>
          </a:prstGeom>
          <a:gradFill rotWithShape="0">
            <a:gsLst>
              <a:gs pos="0">
                <a:srgbClr val="8488C4">
                  <a:gamma/>
                  <a:shade val="46275"/>
                  <a:invGamma/>
                </a:srgbClr>
              </a:gs>
              <a:gs pos="50000">
                <a:srgbClr val="8488C4">
                  <a:alpha val="63000"/>
                </a:srgbClr>
              </a:gs>
              <a:gs pos="100000">
                <a:srgbClr val="8488C4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12700" algn="ctr">
                <a:solidFill>
                  <a:srgbClr val="000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ru-RU" sz="1400" b="1" spc="50" dirty="0">
                <a:ln w="12700" cmpd="sng">
                  <a:noFill/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Правила</a:t>
            </a:r>
            <a:r>
              <a:rPr lang="ru-RU" sz="1400" dirty="0"/>
              <a:t> </a:t>
            </a:r>
            <a:r>
              <a:rPr lang="ru-RU" sz="1400" b="1" spc="50" dirty="0">
                <a:ln w="12700" cmpd="sng">
                  <a:noFill/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игры</a:t>
            </a:r>
          </a:p>
        </p:txBody>
      </p:sp>
      <p:sp>
        <p:nvSpPr>
          <p:cNvPr id="27" name="Rectangle 23">
            <a:hlinkClick r:id="rId6" action="ppaction://hlinksldjump"/>
          </p:cNvPr>
          <p:cNvSpPr>
            <a:spLocks noChangeArrowheads="1"/>
          </p:cNvSpPr>
          <p:nvPr/>
        </p:nvSpPr>
        <p:spPr bwMode="auto">
          <a:xfrm>
            <a:off x="6876256" y="6465662"/>
            <a:ext cx="1944216" cy="288925"/>
          </a:xfrm>
          <a:prstGeom prst="rect">
            <a:avLst/>
          </a:prstGeom>
          <a:gradFill rotWithShape="0">
            <a:gsLst>
              <a:gs pos="0">
                <a:srgbClr val="8488C4">
                  <a:gamma/>
                  <a:shade val="46275"/>
                  <a:invGamma/>
                </a:srgbClr>
              </a:gs>
              <a:gs pos="50000">
                <a:srgbClr val="8488C4">
                  <a:alpha val="63000"/>
                </a:srgbClr>
              </a:gs>
              <a:gs pos="100000">
                <a:srgbClr val="8488C4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12700" algn="ctr">
                <a:solidFill>
                  <a:srgbClr val="000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ru-RU" sz="1400" b="1" spc="50" dirty="0">
                <a:ln w="12700" cmpd="sng">
                  <a:noFill/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Продолжить</a:t>
            </a:r>
            <a:r>
              <a:rPr lang="ru-RU" sz="1400" b="1" dirty="0">
                <a:solidFill>
                  <a:srgbClr val="FF0000"/>
                </a:solidFill>
              </a:rPr>
              <a:t> </a:t>
            </a:r>
            <a:r>
              <a:rPr lang="ru-RU" sz="1400" b="1" spc="50" dirty="0">
                <a:ln w="12700" cmpd="sng">
                  <a:noFill/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игру</a:t>
            </a:r>
          </a:p>
        </p:txBody>
      </p:sp>
    </p:spTree>
    <p:extLst>
      <p:ext uri="{BB962C8B-B14F-4D97-AF65-F5344CB8AC3E}">
        <p14:creationId xmlns:p14="http://schemas.microsoft.com/office/powerpoint/2010/main" xmlns="" val="29308570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7" dur="500"/>
                                        <p:tgtEl>
                                          <p:spTgt spid="3789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1" dur="500"/>
                                        <p:tgtEl>
                                          <p:spTgt spid="37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mph" presetSubtype="2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379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000"/>
                            </p:stCondLst>
                            <p:childTnLst>
                              <p:par>
                                <p:cTn id="4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379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91" grpId="0" build="p" animBg="1"/>
      <p:bldP spid="37900" grpId="0" animBg="1"/>
      <p:bldP spid="37901" grpId="0" animBg="1"/>
      <p:bldP spid="20" grpId="0"/>
      <p:bldP spid="20" grpId="1"/>
      <p:bldP spid="21" grpId="0" animBg="1"/>
      <p:bldP spid="22" grpId="0" animBg="1"/>
      <p:bldP spid="23" grpId="0" animBg="1"/>
      <p:bldP spid="24" grpId="0" animBg="1"/>
      <p:bldP spid="25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331913" y="1989138"/>
            <a:ext cx="6780212" cy="1368425"/>
          </a:xfrm>
          <a:prstGeom prst="rect">
            <a:avLst/>
          </a:prstGeom>
          <a:ln w="57150" cmpd="thickThin">
            <a:solidFill>
              <a:srgbClr val="FF0000"/>
            </a:solidFill>
            <a:miter lim="800000"/>
            <a:headEnd/>
            <a:tailEnd/>
          </a:ln>
        </p:spPr>
        <p:style>
          <a:lnRef idx="0">
            <a:scrgbClr r="0" g="0" b="0"/>
          </a:lnRef>
          <a:fillRef idx="1002">
            <a:schemeClr val="lt1"/>
          </a:fillRef>
          <a:effectRef idx="0">
            <a:scrgbClr r="0" g="0" b="0"/>
          </a:effectRef>
          <a:fontRef idx="major"/>
        </p:style>
        <p:txBody>
          <a:bodyPr anchor="ctr"/>
          <a:lstStyle/>
          <a:p>
            <a:pPr algn="ctr">
              <a:lnSpc>
                <a:spcPct val="90000"/>
              </a:lnSpc>
              <a:buFontTx/>
              <a:buNone/>
            </a:pPr>
            <a:r>
              <a:rPr lang="ru-RU" sz="2100" b="1" dirty="0">
                <a:ln w="1905">
                  <a:solidFill>
                    <a:schemeClr val="bg1">
                      <a:lumMod val="85000"/>
                      <a:lumOff val="15000"/>
                    </a:schemeClr>
                  </a:solidFill>
                </a:ln>
                <a:solidFill>
                  <a:srgbClr val="FF0000"/>
                </a:solidFill>
                <a:effectLst>
                  <a:glow rad="88900">
                    <a:schemeClr val="tx1">
                      <a:alpha val="7000"/>
                    </a:schemeClr>
                  </a:glow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j-ea"/>
                <a:cs typeface="+mj-cs"/>
              </a:rPr>
              <a:t>Какой материк расположен ближе всего к Антарктиде?</a:t>
            </a:r>
          </a:p>
        </p:txBody>
      </p:sp>
      <p:pic>
        <p:nvPicPr>
          <p:cNvPr id="37892" name="Picture 4" descr="J0189255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5288" y="404813"/>
            <a:ext cx="1368425" cy="1368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7893" name="AutoShape 5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558006" y="549275"/>
            <a:ext cx="1042988" cy="1042988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00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7894" name="WordArt 6" descr="Орех"/>
          <p:cNvSpPr>
            <a:spLocks noChangeArrowheads="1" noChangeShapeType="1" noTextEdit="1"/>
          </p:cNvSpPr>
          <p:nvPr/>
        </p:nvSpPr>
        <p:spPr bwMode="auto">
          <a:xfrm>
            <a:off x="935831" y="765173"/>
            <a:ext cx="287337" cy="576263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 xmlns="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2400" kern="1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ook Antiqua"/>
              </a:rPr>
              <a:t>7</a:t>
            </a:r>
            <a:endParaRPr lang="ru-RU" sz="2400" kern="1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Book Antiqua"/>
            </a:endParaRPr>
          </a:p>
        </p:txBody>
      </p:sp>
      <p:sp useBgFill="1">
        <p:nvSpPr>
          <p:cNvPr id="37900" name="Rectangle 12"/>
          <p:cNvSpPr>
            <a:spLocks noChangeArrowheads="1"/>
          </p:cNvSpPr>
          <p:nvPr/>
        </p:nvSpPr>
        <p:spPr bwMode="auto">
          <a:xfrm>
            <a:off x="4572000" y="3716338"/>
            <a:ext cx="4321175" cy="574675"/>
          </a:xfrm>
          <a:prstGeom prst="rect">
            <a:avLst/>
          </a:prstGeom>
          <a:ln w="76200" cmpd="thickThin" algn="ctr">
            <a:solidFill>
              <a:srgbClr val="CC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ru-RU" sz="2800" b="1" i="1" dirty="0">
                <a:ln>
                  <a:solidFill>
                    <a:schemeClr val="tx1"/>
                  </a:solidFill>
                </a:ln>
                <a:solidFill>
                  <a:srgbClr val="0070C0"/>
                </a:solidFill>
                <a:effectLst>
                  <a:glow rad="101600">
                    <a:schemeClr val="bg1">
                      <a:alpha val="40000"/>
                    </a:schemeClr>
                  </a:glow>
                </a:effectLst>
              </a:rPr>
              <a:t>Правильный ответ</a:t>
            </a:r>
          </a:p>
        </p:txBody>
      </p:sp>
      <p:sp useBgFill="1">
        <p:nvSpPr>
          <p:cNvPr id="37901" name="AutoShape 13"/>
          <p:cNvSpPr>
            <a:spLocks noChangeArrowheads="1"/>
          </p:cNvSpPr>
          <p:nvPr/>
        </p:nvSpPr>
        <p:spPr bwMode="auto">
          <a:xfrm rot="10800000">
            <a:off x="5148263" y="4797425"/>
            <a:ext cx="3311525" cy="1295400"/>
          </a:xfrm>
          <a:prstGeom prst="wedgeRectCallout">
            <a:avLst>
              <a:gd name="adj1" fmla="val -5278"/>
              <a:gd name="adj2" fmla="val 85417"/>
            </a:avLst>
          </a:prstGeom>
          <a:ln w="76200" cmpd="thickThin" algn="ctr">
            <a:solidFill>
              <a:srgbClr val="660033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10800000" anchor="ctr"/>
          <a:lstStyle/>
          <a:p>
            <a:pPr algn="ctr">
              <a:lnSpc>
                <a:spcPct val="80000"/>
              </a:lnSpc>
            </a:pPr>
            <a:r>
              <a:rPr lang="ru-RU" sz="2000" b="1" i="1" dirty="0" smtClean="0">
                <a:ln>
                  <a:solidFill>
                    <a:schemeClr val="accent1">
                      <a:lumMod val="90000"/>
                    </a:schemeClr>
                  </a:solidFill>
                </a:ln>
                <a:solidFill>
                  <a:srgbClr val="9C1818"/>
                </a:solidFill>
                <a:effectLst>
                  <a:glow rad="101600">
                    <a:schemeClr val="bg1">
                      <a:alpha val="40000"/>
                    </a:schemeClr>
                  </a:glow>
                </a:effectLst>
              </a:rPr>
              <a:t>Южная Америка</a:t>
            </a:r>
            <a:endParaRPr lang="ru-RU" sz="2800" b="1" i="1" dirty="0">
              <a:ln>
                <a:solidFill>
                  <a:schemeClr val="accent1">
                    <a:lumMod val="90000"/>
                  </a:schemeClr>
                </a:solidFill>
              </a:ln>
              <a:solidFill>
                <a:srgbClr val="9C1818"/>
              </a:solidFill>
              <a:effectLst>
                <a:glow rad="101600">
                  <a:schemeClr val="bg1">
                    <a:alpha val="40000"/>
                  </a:schemeClr>
                </a:glow>
              </a:effectLst>
            </a:endParaRPr>
          </a:p>
        </p:txBody>
      </p:sp>
      <p:sp>
        <p:nvSpPr>
          <p:cNvPr id="20" name="Rectangle 2"/>
          <p:cNvSpPr>
            <a:spLocks noGrp="1" noChangeArrowheads="1"/>
          </p:cNvSpPr>
          <p:nvPr>
            <p:ph type="title"/>
          </p:nvPr>
        </p:nvSpPr>
        <p:spPr>
          <a:xfrm>
            <a:off x="2051608" y="274638"/>
            <a:ext cx="5040783" cy="1498600"/>
          </a:xfrm>
        </p:spPr>
        <p:txBody>
          <a:bodyPr>
            <a:noAutofit/>
          </a:bodyPr>
          <a:lstStyle/>
          <a:p>
            <a:r>
              <a:rPr lang="ru-RU" sz="4400" b="1" cap="none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n-lt"/>
                <a:ea typeface="+mn-ea"/>
                <a:cs typeface="+mn-cs"/>
              </a:rPr>
              <a:t>ВНИМАНИЕ !  ВОПРОС</a:t>
            </a:r>
          </a:p>
        </p:txBody>
      </p:sp>
      <p:sp>
        <p:nvSpPr>
          <p:cNvPr id="21" name="AutoShape 9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360363" y="5948705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00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2" name="AutoShape 10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1223963" y="5948705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00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3" name="AutoShape 11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087563" y="5948705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00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4" name="AutoShape 12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952750" y="5948705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00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5" name="AutoShape 13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3816350" y="5948705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00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6" name="Rectangle 22">
            <a:hlinkClick r:id="rId5" action="ppaction://hlinksldjump"/>
          </p:cNvPr>
          <p:cNvSpPr>
            <a:spLocks noChangeArrowheads="1"/>
          </p:cNvSpPr>
          <p:nvPr/>
        </p:nvSpPr>
        <p:spPr bwMode="auto">
          <a:xfrm>
            <a:off x="5004048" y="6465662"/>
            <a:ext cx="1655762" cy="288925"/>
          </a:xfrm>
          <a:prstGeom prst="rect">
            <a:avLst/>
          </a:prstGeom>
          <a:gradFill rotWithShape="0">
            <a:gsLst>
              <a:gs pos="0">
                <a:srgbClr val="8488C4">
                  <a:gamma/>
                  <a:shade val="46275"/>
                  <a:invGamma/>
                </a:srgbClr>
              </a:gs>
              <a:gs pos="50000">
                <a:srgbClr val="8488C4">
                  <a:alpha val="63000"/>
                </a:srgbClr>
              </a:gs>
              <a:gs pos="100000">
                <a:srgbClr val="8488C4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12700" algn="ctr">
                <a:solidFill>
                  <a:srgbClr val="000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ru-RU" sz="1400" b="1" spc="50" dirty="0">
                <a:ln w="12700" cmpd="sng">
                  <a:noFill/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Правила</a:t>
            </a:r>
            <a:r>
              <a:rPr lang="ru-RU" sz="1400" dirty="0"/>
              <a:t> </a:t>
            </a:r>
            <a:r>
              <a:rPr lang="ru-RU" sz="1400" b="1" spc="50" dirty="0">
                <a:ln w="12700" cmpd="sng">
                  <a:noFill/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игры</a:t>
            </a:r>
          </a:p>
        </p:txBody>
      </p:sp>
      <p:sp>
        <p:nvSpPr>
          <p:cNvPr id="27" name="Rectangle 23">
            <a:hlinkClick r:id="rId6" action="ppaction://hlinksldjump"/>
          </p:cNvPr>
          <p:cNvSpPr>
            <a:spLocks noChangeArrowheads="1"/>
          </p:cNvSpPr>
          <p:nvPr/>
        </p:nvSpPr>
        <p:spPr bwMode="auto">
          <a:xfrm>
            <a:off x="6876256" y="6465662"/>
            <a:ext cx="1944216" cy="288925"/>
          </a:xfrm>
          <a:prstGeom prst="rect">
            <a:avLst/>
          </a:prstGeom>
          <a:gradFill rotWithShape="0">
            <a:gsLst>
              <a:gs pos="0">
                <a:srgbClr val="8488C4">
                  <a:gamma/>
                  <a:shade val="46275"/>
                  <a:invGamma/>
                </a:srgbClr>
              </a:gs>
              <a:gs pos="50000">
                <a:srgbClr val="8488C4">
                  <a:alpha val="63000"/>
                </a:srgbClr>
              </a:gs>
              <a:gs pos="100000">
                <a:srgbClr val="8488C4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12700" algn="ctr">
                <a:solidFill>
                  <a:srgbClr val="000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ru-RU" sz="1400" b="1" spc="50" dirty="0">
                <a:ln w="12700" cmpd="sng">
                  <a:noFill/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Продолжить</a:t>
            </a:r>
            <a:r>
              <a:rPr lang="ru-RU" sz="1400" b="1" dirty="0">
                <a:solidFill>
                  <a:srgbClr val="FF0000"/>
                </a:solidFill>
              </a:rPr>
              <a:t> </a:t>
            </a:r>
            <a:r>
              <a:rPr lang="ru-RU" sz="1400" b="1" spc="50" dirty="0">
                <a:ln w="12700" cmpd="sng">
                  <a:noFill/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игру</a:t>
            </a:r>
          </a:p>
        </p:txBody>
      </p:sp>
    </p:spTree>
    <p:extLst>
      <p:ext uri="{BB962C8B-B14F-4D97-AF65-F5344CB8AC3E}">
        <p14:creationId xmlns:p14="http://schemas.microsoft.com/office/powerpoint/2010/main" xmlns="" val="28448496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7" dur="500"/>
                                        <p:tgtEl>
                                          <p:spTgt spid="3789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0" dur="500"/>
                                        <p:tgtEl>
                                          <p:spTgt spid="37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mph" presetSubtype="2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379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000"/>
                            </p:stCondLst>
                            <p:childTnLst>
                              <p:par>
                                <p:cTn id="3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379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91" grpId="0" build="p" animBg="1"/>
      <p:bldP spid="37900" grpId="0" animBg="1"/>
      <p:bldP spid="37901" grpId="0" animBg="1"/>
      <p:bldP spid="20" grpId="0"/>
      <p:bldP spid="20" grpId="1"/>
      <p:bldP spid="21" grpId="0" animBg="1"/>
      <p:bldP spid="22" grpId="0" animBg="1"/>
      <p:bldP spid="23" grpId="0" animBg="1"/>
      <p:bldP spid="24" grpId="0" animBg="1"/>
      <p:bldP spid="25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1" name="Rectangle 3"/>
          <p:cNvSpPr>
            <a:spLocks noGrp="1" noChangeArrowheads="1"/>
          </p:cNvSpPr>
          <p:nvPr>
            <p:ph sz="quarter" idx="13"/>
          </p:nvPr>
        </p:nvSpPr>
        <p:spPr>
          <a:xfrm>
            <a:off x="1331913" y="1989138"/>
            <a:ext cx="6780212" cy="1368425"/>
          </a:xfrm>
          <a:prstGeom prst="rect">
            <a:avLst/>
          </a:prstGeom>
          <a:ln w="57150" cmpd="thickThin">
            <a:solidFill>
              <a:srgbClr val="FF0000"/>
            </a:solidFill>
            <a:miter lim="800000"/>
            <a:headEnd/>
            <a:tailEnd/>
          </a:ln>
        </p:spPr>
        <p:style>
          <a:lnRef idx="0">
            <a:scrgbClr r="0" g="0" b="0"/>
          </a:lnRef>
          <a:fillRef idx="1002">
            <a:schemeClr val="lt1"/>
          </a:fillRef>
          <a:effectRef idx="0">
            <a:scrgbClr r="0" g="0" b="0"/>
          </a:effectRef>
          <a:fontRef idx="major"/>
        </p:style>
        <p:txBody>
          <a:bodyPr vert="horz" lIns="91440" tIns="45720" rIns="91440" bIns="45720" rtlCol="0" anchor="ctr">
            <a:normAutofit/>
          </a:bodyPr>
          <a:lstStyle/>
          <a:p>
            <a:pPr algn="ctr">
              <a:lnSpc>
                <a:spcPct val="90000"/>
              </a:lnSpc>
              <a:buFontTx/>
              <a:buNone/>
            </a:pPr>
            <a:r>
              <a:rPr lang="ru-RU" sz="2100" b="1" dirty="0">
                <a:ln w="1905">
                  <a:solidFill>
                    <a:schemeClr val="bg1">
                      <a:lumMod val="85000"/>
                      <a:lumOff val="15000"/>
                    </a:schemeClr>
                  </a:solidFill>
                </a:ln>
                <a:solidFill>
                  <a:srgbClr val="FF0000"/>
                </a:solidFill>
                <a:effectLst>
                  <a:glow rad="88900">
                    <a:schemeClr val="tx1">
                      <a:alpha val="7000"/>
                    </a:schemeClr>
                  </a:glow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j-ea"/>
                <a:cs typeface="+mj-cs"/>
              </a:rPr>
              <a:t>Кем был впервые покорён Южный полис?</a:t>
            </a:r>
          </a:p>
        </p:txBody>
      </p:sp>
      <p:sp>
        <p:nvSpPr>
          <p:cNvPr id="20" name="Rectangle 2"/>
          <p:cNvSpPr>
            <a:spLocks noGrp="1" noChangeArrowheads="1"/>
          </p:cNvSpPr>
          <p:nvPr>
            <p:ph type="title"/>
          </p:nvPr>
        </p:nvSpPr>
        <p:spPr>
          <a:xfrm>
            <a:off x="2051608" y="274638"/>
            <a:ext cx="5040783" cy="1498600"/>
          </a:xfrm>
        </p:spPr>
        <p:txBody>
          <a:bodyPr>
            <a:noAutofit/>
          </a:bodyPr>
          <a:lstStyle/>
          <a:p>
            <a:r>
              <a:rPr lang="ru-RU" sz="4400" b="1" cap="none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n-lt"/>
                <a:ea typeface="+mn-ea"/>
                <a:cs typeface="+mn-cs"/>
              </a:rPr>
              <a:t>ВНИМАНИЕ !  ВОПРОС</a:t>
            </a:r>
          </a:p>
        </p:txBody>
      </p:sp>
      <p:pic>
        <p:nvPicPr>
          <p:cNvPr id="37892" name="Picture 4" descr="J0189255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5288" y="404813"/>
            <a:ext cx="1368425" cy="1368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7893" name="AutoShape 5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558006" y="549275"/>
            <a:ext cx="1042988" cy="1042988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00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7894" name="WordArt 6" descr="Орех"/>
          <p:cNvSpPr>
            <a:spLocks noChangeArrowheads="1" noChangeShapeType="1" noTextEdit="1"/>
          </p:cNvSpPr>
          <p:nvPr/>
        </p:nvSpPr>
        <p:spPr bwMode="auto">
          <a:xfrm>
            <a:off x="827360" y="765173"/>
            <a:ext cx="504280" cy="576263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 xmlns="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2400" kern="1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ook Antiqua"/>
              </a:rPr>
              <a:t>11</a:t>
            </a:r>
            <a:endParaRPr lang="ru-RU" sz="2400" kern="1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Book Antiqua"/>
            </a:endParaRPr>
          </a:p>
        </p:txBody>
      </p:sp>
      <p:sp useBgFill="1">
        <p:nvSpPr>
          <p:cNvPr id="37900" name="Rectangle 12"/>
          <p:cNvSpPr>
            <a:spLocks noChangeArrowheads="1"/>
          </p:cNvSpPr>
          <p:nvPr/>
        </p:nvSpPr>
        <p:spPr bwMode="auto">
          <a:xfrm>
            <a:off x="4572000" y="3716338"/>
            <a:ext cx="4321175" cy="574675"/>
          </a:xfrm>
          <a:prstGeom prst="rect">
            <a:avLst/>
          </a:prstGeom>
          <a:ln w="76200" cmpd="thickThin" algn="ctr">
            <a:solidFill>
              <a:srgbClr val="CC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ru-RU" sz="2800" b="1" i="1" dirty="0">
                <a:ln>
                  <a:solidFill>
                    <a:schemeClr val="tx1"/>
                  </a:solidFill>
                </a:ln>
                <a:solidFill>
                  <a:srgbClr val="0070C0"/>
                </a:solidFill>
                <a:effectLst>
                  <a:glow rad="101600">
                    <a:schemeClr val="bg1">
                      <a:alpha val="40000"/>
                    </a:schemeClr>
                  </a:glow>
                </a:effectLst>
              </a:rPr>
              <a:t>Правильный ответ</a:t>
            </a:r>
          </a:p>
        </p:txBody>
      </p:sp>
      <p:sp useBgFill="1">
        <p:nvSpPr>
          <p:cNvPr id="37901" name="AutoShape 13"/>
          <p:cNvSpPr>
            <a:spLocks noChangeArrowheads="1"/>
          </p:cNvSpPr>
          <p:nvPr/>
        </p:nvSpPr>
        <p:spPr bwMode="auto">
          <a:xfrm rot="10800000">
            <a:off x="5148263" y="4797425"/>
            <a:ext cx="3311525" cy="1295400"/>
          </a:xfrm>
          <a:prstGeom prst="wedgeRectCallout">
            <a:avLst>
              <a:gd name="adj1" fmla="val -5278"/>
              <a:gd name="adj2" fmla="val 85417"/>
            </a:avLst>
          </a:prstGeom>
          <a:ln w="76200" cmpd="thickThin" algn="ctr">
            <a:solidFill>
              <a:srgbClr val="660033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10800000" anchor="ctr"/>
          <a:lstStyle/>
          <a:p>
            <a:pPr algn="ctr">
              <a:lnSpc>
                <a:spcPct val="80000"/>
              </a:lnSpc>
            </a:pPr>
            <a:r>
              <a:rPr lang="ru-RU" sz="2000" b="1" i="1" dirty="0" smtClean="0">
                <a:ln>
                  <a:solidFill>
                    <a:schemeClr val="accent1">
                      <a:lumMod val="90000"/>
                    </a:schemeClr>
                  </a:solidFill>
                </a:ln>
                <a:solidFill>
                  <a:srgbClr val="9C1818"/>
                </a:solidFill>
                <a:effectLst>
                  <a:glow rad="101600">
                    <a:schemeClr val="bg1">
                      <a:alpha val="40000"/>
                    </a:schemeClr>
                  </a:glow>
                </a:effectLst>
              </a:rPr>
              <a:t>Рауль </a:t>
            </a:r>
            <a:r>
              <a:rPr lang="ru-RU" sz="2000" b="1" i="1" dirty="0" err="1" smtClean="0">
                <a:ln>
                  <a:solidFill>
                    <a:schemeClr val="accent1">
                      <a:lumMod val="90000"/>
                    </a:schemeClr>
                  </a:solidFill>
                </a:ln>
                <a:solidFill>
                  <a:srgbClr val="9C1818"/>
                </a:solidFill>
                <a:effectLst>
                  <a:glow rad="101600">
                    <a:schemeClr val="bg1">
                      <a:alpha val="40000"/>
                    </a:schemeClr>
                  </a:glow>
                </a:effectLst>
              </a:rPr>
              <a:t>Анундсен</a:t>
            </a:r>
            <a:endParaRPr lang="ru-RU" sz="2800" b="1" i="1" dirty="0">
              <a:ln>
                <a:solidFill>
                  <a:schemeClr val="accent1">
                    <a:lumMod val="90000"/>
                  </a:schemeClr>
                </a:solidFill>
              </a:ln>
              <a:solidFill>
                <a:srgbClr val="9C1818"/>
              </a:solidFill>
              <a:effectLst>
                <a:glow rad="101600">
                  <a:schemeClr val="bg1">
                    <a:alpha val="40000"/>
                  </a:schemeClr>
                </a:glow>
              </a:effectLst>
            </a:endParaRPr>
          </a:p>
        </p:txBody>
      </p:sp>
      <p:sp>
        <p:nvSpPr>
          <p:cNvPr id="21" name="AutoShape 9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360363" y="5948705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00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2" name="AutoShape 10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1223963" y="5948705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00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3" name="AutoShape 11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087563" y="5948705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00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4" name="AutoShape 12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952750" y="5948705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00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5" name="AutoShape 13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3816350" y="5948705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00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6" name="Rectangle 22">
            <a:hlinkClick r:id="rId6" action="ppaction://hlinksldjump"/>
          </p:cNvPr>
          <p:cNvSpPr>
            <a:spLocks noChangeArrowheads="1"/>
          </p:cNvSpPr>
          <p:nvPr/>
        </p:nvSpPr>
        <p:spPr bwMode="auto">
          <a:xfrm>
            <a:off x="5004048" y="6465662"/>
            <a:ext cx="1655762" cy="288925"/>
          </a:xfrm>
          <a:prstGeom prst="rect">
            <a:avLst/>
          </a:prstGeom>
          <a:gradFill rotWithShape="0">
            <a:gsLst>
              <a:gs pos="0">
                <a:srgbClr val="8488C4">
                  <a:gamma/>
                  <a:shade val="46275"/>
                  <a:invGamma/>
                </a:srgbClr>
              </a:gs>
              <a:gs pos="50000">
                <a:srgbClr val="8488C4">
                  <a:alpha val="63000"/>
                </a:srgbClr>
              </a:gs>
              <a:gs pos="100000">
                <a:srgbClr val="8488C4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12700" algn="ctr">
                <a:solidFill>
                  <a:srgbClr val="000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ru-RU" sz="1400" b="1" spc="50" dirty="0">
                <a:ln w="12700" cmpd="sng">
                  <a:noFill/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Правила</a:t>
            </a:r>
            <a:r>
              <a:rPr lang="ru-RU" sz="1400" dirty="0"/>
              <a:t> </a:t>
            </a:r>
            <a:r>
              <a:rPr lang="ru-RU" sz="1400" b="1" spc="50" dirty="0">
                <a:ln w="12700" cmpd="sng">
                  <a:noFill/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игры</a:t>
            </a:r>
          </a:p>
        </p:txBody>
      </p:sp>
      <p:sp>
        <p:nvSpPr>
          <p:cNvPr id="27" name="Rectangle 23">
            <a:hlinkClick r:id="rId7" action="ppaction://hlinksldjump"/>
          </p:cNvPr>
          <p:cNvSpPr>
            <a:spLocks noChangeArrowheads="1"/>
          </p:cNvSpPr>
          <p:nvPr/>
        </p:nvSpPr>
        <p:spPr bwMode="auto">
          <a:xfrm>
            <a:off x="6876256" y="6465662"/>
            <a:ext cx="1944216" cy="288925"/>
          </a:xfrm>
          <a:prstGeom prst="rect">
            <a:avLst/>
          </a:prstGeom>
          <a:gradFill rotWithShape="0">
            <a:gsLst>
              <a:gs pos="0">
                <a:srgbClr val="8488C4">
                  <a:gamma/>
                  <a:shade val="46275"/>
                  <a:invGamma/>
                </a:srgbClr>
              </a:gs>
              <a:gs pos="50000">
                <a:srgbClr val="8488C4">
                  <a:alpha val="63000"/>
                </a:srgbClr>
              </a:gs>
              <a:gs pos="100000">
                <a:srgbClr val="8488C4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12700" algn="ctr">
                <a:solidFill>
                  <a:srgbClr val="000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ru-RU" sz="1400" b="1" spc="50" dirty="0">
                <a:ln w="12700" cmpd="sng">
                  <a:noFill/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Продолжить</a:t>
            </a:r>
            <a:r>
              <a:rPr lang="ru-RU" sz="1400" b="1" dirty="0">
                <a:solidFill>
                  <a:srgbClr val="FF0000"/>
                </a:solidFill>
              </a:rPr>
              <a:t> </a:t>
            </a:r>
            <a:r>
              <a:rPr lang="ru-RU" sz="1400" b="1" spc="50" dirty="0">
                <a:ln w="12700" cmpd="sng">
                  <a:noFill/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игру</a:t>
            </a:r>
          </a:p>
        </p:txBody>
      </p:sp>
    </p:spTree>
    <p:extLst>
      <p:ext uri="{BB962C8B-B14F-4D97-AF65-F5344CB8AC3E}">
        <p14:creationId xmlns:p14="http://schemas.microsoft.com/office/powerpoint/2010/main" xmlns="" val="389803086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7" dur="500"/>
                                        <p:tgtEl>
                                          <p:spTgt spid="3789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0" dur="500"/>
                                        <p:tgtEl>
                                          <p:spTgt spid="37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mph" presetSubtype="2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379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000"/>
                            </p:stCondLst>
                            <p:childTnLst>
                              <p:par>
                                <p:cTn id="3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379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91" grpId="0" build="p" animBg="1"/>
      <p:bldP spid="20" grpId="0"/>
      <p:bldP spid="20" grpId="1"/>
      <p:bldP spid="37900" grpId="0" animBg="1"/>
      <p:bldP spid="37901" grpId="0" animBg="1"/>
      <p:bldP spid="21" grpId="0" animBg="1"/>
      <p:bldP spid="22" grpId="0" animBg="1"/>
      <p:bldP spid="23" grpId="0" animBg="1"/>
      <p:bldP spid="24" grpId="0" animBg="1"/>
      <p:bldP spid="2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5" name="Rectangle 37"/>
          <p:cNvSpPr>
            <a:spLocks noChangeArrowheads="1"/>
          </p:cNvSpPr>
          <p:nvPr/>
        </p:nvSpPr>
        <p:spPr bwMode="auto">
          <a:xfrm>
            <a:off x="416541" y="3829599"/>
            <a:ext cx="2808288" cy="647700"/>
          </a:xfrm>
          <a:prstGeom prst="rect">
            <a:avLst/>
          </a:prstGeom>
          <a:solidFill>
            <a:schemeClr val="accent1"/>
          </a:solidFill>
          <a:ln w="2857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065" name="Rectangle 17">
            <a:hlinkClick r:id="rId2" action="ppaction://hlinksldjump" tooltip="Щёлкни мышкой по кнопке и начнёшь игру &quot;АТЫ -БАТЫ&quot;"/>
          </p:cNvPr>
          <p:cNvSpPr>
            <a:spLocks noChangeArrowheads="1"/>
          </p:cNvSpPr>
          <p:nvPr/>
        </p:nvSpPr>
        <p:spPr bwMode="auto">
          <a:xfrm>
            <a:off x="6173911" y="6381750"/>
            <a:ext cx="1420813" cy="287338"/>
          </a:xfrm>
          <a:prstGeom prst="rect">
            <a:avLst/>
          </a:prstGeom>
          <a:gradFill rotWithShape="0">
            <a:gsLst>
              <a:gs pos="0">
                <a:srgbClr val="8488C4">
                  <a:gamma/>
                  <a:shade val="46275"/>
                  <a:invGamma/>
                </a:srgbClr>
              </a:gs>
              <a:gs pos="50000">
                <a:srgbClr val="8488C4">
                  <a:alpha val="63000"/>
                </a:srgbClr>
              </a:gs>
              <a:gs pos="100000">
                <a:srgbClr val="8488C4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12700" algn="ctr">
                <a:solidFill>
                  <a:srgbClr val="000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ru-RU" sz="1400" b="1" spc="50" dirty="0">
                <a:ln w="12700" cmpd="sng">
                  <a:noFill/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Начать</a:t>
            </a:r>
            <a:r>
              <a:rPr lang="ru-RU" sz="1400" dirty="0"/>
              <a:t> </a:t>
            </a:r>
            <a:r>
              <a:rPr lang="ru-RU" sz="1400" b="1" spc="50" dirty="0">
                <a:ln w="12700" cmpd="sng">
                  <a:noFill/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игру</a:t>
            </a:r>
          </a:p>
        </p:txBody>
      </p:sp>
      <p:sp>
        <p:nvSpPr>
          <p:cNvPr id="2067" name="Text Box 19"/>
          <p:cNvSpPr txBox="1">
            <a:spLocks noChangeArrowheads="1"/>
          </p:cNvSpPr>
          <p:nvPr/>
        </p:nvSpPr>
        <p:spPr bwMode="auto">
          <a:xfrm>
            <a:off x="3491880" y="1808190"/>
            <a:ext cx="5406578" cy="45735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>
              <a:lnSpc>
                <a:spcPct val="140000"/>
              </a:lnSpc>
            </a:pPr>
            <a:r>
              <a:rPr lang="ru-RU" sz="2800" b="1" i="1" dirty="0">
                <a:ln>
                  <a:solidFill>
                    <a:schemeClr val="bg1"/>
                  </a:solidFill>
                </a:ln>
                <a:solidFill>
                  <a:srgbClr val="FFC000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</a:rPr>
              <a:t>1.</a:t>
            </a:r>
            <a:r>
              <a:rPr lang="ru-RU" sz="2800" dirty="0">
                <a:ln>
                  <a:solidFill>
                    <a:schemeClr val="bg1"/>
                  </a:solidFill>
                </a:ln>
                <a:solidFill>
                  <a:srgbClr val="FFC000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</a:rPr>
              <a:t> </a:t>
            </a:r>
            <a:r>
              <a:rPr lang="ru-RU" sz="2400" dirty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</a:rPr>
              <a:t>Выбери ячейку с номером и щёлкни по ней мышкой.</a:t>
            </a:r>
          </a:p>
          <a:p>
            <a:pPr algn="l">
              <a:lnSpc>
                <a:spcPct val="140000"/>
              </a:lnSpc>
            </a:pPr>
            <a:r>
              <a:rPr lang="ru-RU" sz="2800" b="1" i="1" dirty="0">
                <a:ln>
                  <a:solidFill>
                    <a:schemeClr val="bg1"/>
                  </a:solidFill>
                </a:ln>
                <a:solidFill>
                  <a:srgbClr val="FFC000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</a:rPr>
              <a:t>2.</a:t>
            </a:r>
            <a:r>
              <a:rPr lang="ru-RU" sz="2800" dirty="0">
                <a:ln>
                  <a:solidFill>
                    <a:schemeClr val="bg1"/>
                  </a:solidFill>
                </a:ln>
                <a:solidFill>
                  <a:srgbClr val="FFC000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</a:rPr>
              <a:t> </a:t>
            </a:r>
            <a:r>
              <a:rPr lang="ru-RU" sz="2400" dirty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</a:rPr>
              <a:t>Прочитай вопрос.</a:t>
            </a:r>
          </a:p>
          <a:p>
            <a:pPr algn="l">
              <a:lnSpc>
                <a:spcPct val="140000"/>
              </a:lnSpc>
            </a:pPr>
            <a:r>
              <a:rPr lang="ru-RU" sz="2800" b="1" i="1" dirty="0">
                <a:ln>
                  <a:solidFill>
                    <a:schemeClr val="bg1"/>
                  </a:solidFill>
                </a:ln>
                <a:solidFill>
                  <a:srgbClr val="FFC000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</a:rPr>
              <a:t>3.</a:t>
            </a:r>
            <a:r>
              <a:rPr lang="ru-RU" sz="2800" dirty="0">
                <a:ln>
                  <a:solidFill>
                    <a:schemeClr val="bg1"/>
                  </a:solidFill>
                </a:ln>
                <a:solidFill>
                  <a:srgbClr val="FFC000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</a:rPr>
              <a:t> </a:t>
            </a:r>
            <a:r>
              <a:rPr lang="ru-RU" sz="2400" dirty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</a:rPr>
              <a:t>Чтобы узнать правильный ответ, щёлкни мышкой по экрану. </a:t>
            </a:r>
          </a:p>
          <a:p>
            <a:pPr algn="l">
              <a:lnSpc>
                <a:spcPct val="140000"/>
              </a:lnSpc>
            </a:pPr>
            <a:r>
              <a:rPr lang="ru-RU" sz="2800" b="1" i="1" dirty="0">
                <a:ln>
                  <a:solidFill>
                    <a:schemeClr val="bg1"/>
                  </a:solidFill>
                </a:ln>
                <a:solidFill>
                  <a:srgbClr val="FFC000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</a:rPr>
              <a:t>4.</a:t>
            </a:r>
            <a:r>
              <a:rPr lang="ru-RU" sz="2800" dirty="0">
                <a:ln>
                  <a:solidFill>
                    <a:schemeClr val="bg1"/>
                  </a:solidFill>
                </a:ln>
                <a:solidFill>
                  <a:srgbClr val="FFC000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</a:rPr>
              <a:t> </a:t>
            </a:r>
            <a:r>
              <a:rPr lang="ru-RU" sz="2400" dirty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</a:rPr>
              <a:t>Чтобы продолжить игру, щёлкни мышкой </a:t>
            </a:r>
          </a:p>
          <a:p>
            <a:pPr algn="l">
              <a:lnSpc>
                <a:spcPct val="140000"/>
              </a:lnSpc>
            </a:pPr>
            <a:r>
              <a:rPr lang="ru-RU" sz="2400" dirty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</a:rPr>
              <a:t>по кнопке «Продолжить игру</a:t>
            </a:r>
            <a:r>
              <a:rPr lang="ru-RU" dirty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</a:rPr>
              <a:t>».</a:t>
            </a:r>
          </a:p>
        </p:txBody>
      </p:sp>
      <p:sp>
        <p:nvSpPr>
          <p:cNvPr id="2075" name="Rectangle 27">
            <a:hlinkClick r:id="" action="ppaction://hlinkshowjump?jump=endshow"/>
          </p:cNvPr>
          <p:cNvSpPr>
            <a:spLocks noChangeArrowheads="1"/>
          </p:cNvSpPr>
          <p:nvPr/>
        </p:nvSpPr>
        <p:spPr bwMode="auto">
          <a:xfrm>
            <a:off x="7832272" y="6381750"/>
            <a:ext cx="900112" cy="287338"/>
          </a:xfrm>
          <a:prstGeom prst="rect">
            <a:avLst/>
          </a:prstGeom>
          <a:gradFill rotWithShape="0">
            <a:gsLst>
              <a:gs pos="0">
                <a:srgbClr val="8488C4">
                  <a:gamma/>
                  <a:shade val="46275"/>
                  <a:invGamma/>
                </a:srgbClr>
              </a:gs>
              <a:gs pos="50000">
                <a:srgbClr val="8488C4">
                  <a:alpha val="63000"/>
                </a:srgbClr>
              </a:gs>
              <a:gs pos="100000">
                <a:srgbClr val="8488C4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12700" algn="ctr">
                <a:solidFill>
                  <a:srgbClr val="000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ru-RU" sz="1400" b="1" spc="50" dirty="0">
                <a:ln w="12700" cmpd="sng">
                  <a:noFill/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Выход</a:t>
            </a:r>
          </a:p>
        </p:txBody>
      </p:sp>
      <p:sp>
        <p:nvSpPr>
          <p:cNvPr id="2083" name="AutoShape 35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1177005" y="2019901"/>
            <a:ext cx="1343495" cy="136815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FF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>
            <a:glow rad="63500">
              <a:schemeClr val="accent1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endParaRPr lang="ru-RU" dirty="0"/>
          </a:p>
        </p:txBody>
      </p:sp>
      <p:sp>
        <p:nvSpPr>
          <p:cNvPr id="2084" name="Rectangle 36"/>
          <p:cNvSpPr>
            <a:spLocks noChangeArrowheads="1"/>
          </p:cNvSpPr>
          <p:nvPr/>
        </p:nvSpPr>
        <p:spPr bwMode="auto">
          <a:xfrm>
            <a:off x="391878" y="3907227"/>
            <a:ext cx="2864644" cy="4924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ru-RU" sz="1300" b="1" spc="50" dirty="0">
                <a:ln w="12700" cmpd="sng">
                  <a:noFill/>
                  <a:prstDash val="solid"/>
                </a:ln>
                <a:solidFill>
                  <a:schemeClr val="bg1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Равнина с высотой над уровнем океана более 500 м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131307" y="121126"/>
            <a:ext cx="6250429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0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Правила игры</a:t>
            </a:r>
            <a:endParaRPr lang="ru-RU" sz="60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205850" y="1147391"/>
            <a:ext cx="5339923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«АНТАРКТИДА»</a:t>
            </a:r>
            <a:endParaRPr lang="ru-RU" sz="44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14" name="Rectangle 40"/>
          <p:cNvSpPr>
            <a:spLocks noChangeArrowheads="1"/>
          </p:cNvSpPr>
          <p:nvPr/>
        </p:nvSpPr>
        <p:spPr bwMode="auto">
          <a:xfrm>
            <a:off x="433880" y="5207043"/>
            <a:ext cx="2780641" cy="649701"/>
          </a:xfrm>
          <a:prstGeom prst="rect">
            <a:avLst/>
          </a:prstGeom>
          <a:solidFill>
            <a:schemeClr val="bg2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ru-RU" sz="2100" b="1" spc="50" dirty="0">
                <a:ln w="12700" cmpd="sng">
                  <a:noFill/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Продолжить</a:t>
            </a:r>
            <a:r>
              <a:rPr lang="ru-RU" sz="2100" b="1" dirty="0">
                <a:solidFill>
                  <a:srgbClr val="FF0000"/>
                </a:solidFill>
              </a:rPr>
              <a:t> </a:t>
            </a:r>
            <a:r>
              <a:rPr lang="ru-RU" sz="2100" b="1" spc="50" dirty="0">
                <a:ln w="12700" cmpd="sng">
                  <a:noFill/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игру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609573" y="1916832"/>
            <a:ext cx="502596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7200" b="0" cap="none" spc="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5</a:t>
            </a:r>
            <a:endParaRPr lang="ru-RU" sz="7200" b="0" cap="none" spc="0" dirty="0">
              <a:ln w="10160">
                <a:solidFill>
                  <a:schemeClr val="accent1"/>
                </a:solidFill>
                <a:prstDash val="solid"/>
              </a:ln>
              <a:solidFill>
                <a:srgbClr val="FFFFFF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03243487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20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" dur="500"/>
                                        <p:tgtEl>
                                          <p:spTgt spid="20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3" dur="500"/>
                                        <p:tgtEl>
                                          <p:spTgt spid="20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6" dur="500"/>
                                        <p:tgtEl>
                                          <p:spTgt spid="2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9" dur="500"/>
                                        <p:tgtEl>
                                          <p:spTgt spid="20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2" dur="500"/>
                                        <p:tgtEl>
                                          <p:spTgt spid="20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85" grpId="0" animBg="1"/>
      <p:bldP spid="2065" grpId="0" animBg="1"/>
      <p:bldP spid="2067" grpId="0"/>
      <p:bldP spid="2075" grpId="0" animBg="1"/>
      <p:bldP spid="2083" grpId="0" animBg="1"/>
      <p:bldP spid="2084" grpId="0"/>
      <p:bldP spid="2" grpId="0"/>
      <p:bldP spid="3" grpId="0"/>
      <p:bldP spid="14" grpId="0" animBg="1"/>
      <p:bldP spid="4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1" name="Rectangle 3"/>
          <p:cNvSpPr>
            <a:spLocks noGrp="1" noChangeArrowheads="1"/>
          </p:cNvSpPr>
          <p:nvPr>
            <p:ph sz="quarter" idx="13"/>
          </p:nvPr>
        </p:nvSpPr>
        <p:spPr>
          <a:xfrm>
            <a:off x="1331913" y="1989138"/>
            <a:ext cx="6780212" cy="1368425"/>
          </a:xfrm>
          <a:prstGeom prst="rect">
            <a:avLst/>
          </a:prstGeom>
          <a:ln w="57150" cmpd="thickThin">
            <a:solidFill>
              <a:srgbClr val="FF0000"/>
            </a:solidFill>
            <a:miter lim="800000"/>
            <a:headEnd/>
            <a:tailEnd/>
          </a:ln>
        </p:spPr>
        <p:style>
          <a:lnRef idx="0">
            <a:scrgbClr r="0" g="0" b="0"/>
          </a:lnRef>
          <a:fillRef idx="1002">
            <a:schemeClr val="lt1"/>
          </a:fillRef>
          <a:effectRef idx="0">
            <a:scrgbClr r="0" g="0" b="0"/>
          </a:effectRef>
          <a:fontRef idx="major"/>
        </p:style>
        <p:txBody>
          <a:bodyPr vert="horz" lIns="91440" tIns="45720" rIns="91440" bIns="45720" rtlCol="0" anchor="ctr">
            <a:normAutofit/>
          </a:bodyPr>
          <a:lstStyle/>
          <a:p>
            <a:pPr algn="ctr">
              <a:lnSpc>
                <a:spcPct val="90000"/>
              </a:lnSpc>
              <a:buFontTx/>
              <a:buNone/>
            </a:pPr>
            <a:r>
              <a:rPr lang="ru-RU" sz="2100" b="1" dirty="0">
                <a:ln w="1905">
                  <a:solidFill>
                    <a:schemeClr val="bg1">
                      <a:lumMod val="85000"/>
                      <a:lumOff val="15000"/>
                    </a:schemeClr>
                  </a:solidFill>
                </a:ln>
                <a:solidFill>
                  <a:srgbClr val="FF0000"/>
                </a:solidFill>
                <a:effectLst>
                  <a:glow rad="88900">
                    <a:schemeClr val="tx1">
                      <a:alpha val="7000"/>
                    </a:schemeClr>
                  </a:glow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j-ea"/>
                <a:cs typeface="+mj-cs"/>
              </a:rPr>
              <a:t>Какие горы протягиваются от моря Уэдделла до Росса?</a:t>
            </a:r>
          </a:p>
        </p:txBody>
      </p:sp>
      <p:sp>
        <p:nvSpPr>
          <p:cNvPr id="20" name="Rectangle 2"/>
          <p:cNvSpPr>
            <a:spLocks noGrp="1" noChangeArrowheads="1"/>
          </p:cNvSpPr>
          <p:nvPr>
            <p:ph type="title"/>
          </p:nvPr>
        </p:nvSpPr>
        <p:spPr>
          <a:xfrm>
            <a:off x="2051608" y="274638"/>
            <a:ext cx="5040783" cy="1498600"/>
          </a:xfrm>
        </p:spPr>
        <p:txBody>
          <a:bodyPr>
            <a:noAutofit/>
          </a:bodyPr>
          <a:lstStyle/>
          <a:p>
            <a:r>
              <a:rPr lang="ru-RU" sz="4400" b="1" cap="none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n-lt"/>
                <a:ea typeface="+mn-ea"/>
                <a:cs typeface="+mn-cs"/>
              </a:rPr>
              <a:t>ВНИМАНИЕ !  ВОПРОС</a:t>
            </a:r>
          </a:p>
        </p:txBody>
      </p:sp>
      <p:pic>
        <p:nvPicPr>
          <p:cNvPr id="37892" name="Picture 4" descr="J0189255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5288" y="404813"/>
            <a:ext cx="1368425" cy="1368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7893" name="AutoShape 5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558006" y="549275"/>
            <a:ext cx="1042988" cy="1042988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00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7894" name="WordArt 6" descr="Орех"/>
          <p:cNvSpPr>
            <a:spLocks noChangeArrowheads="1" noChangeShapeType="1" noTextEdit="1"/>
          </p:cNvSpPr>
          <p:nvPr/>
        </p:nvSpPr>
        <p:spPr bwMode="auto">
          <a:xfrm>
            <a:off x="827360" y="765173"/>
            <a:ext cx="504280" cy="576263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 xmlns="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2400" kern="1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ook Antiqua"/>
              </a:rPr>
              <a:t>15</a:t>
            </a:r>
            <a:endParaRPr lang="ru-RU" sz="2400" kern="1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Book Antiqua"/>
            </a:endParaRPr>
          </a:p>
        </p:txBody>
      </p:sp>
      <p:sp useBgFill="1">
        <p:nvSpPr>
          <p:cNvPr id="37900" name="Rectangle 12"/>
          <p:cNvSpPr>
            <a:spLocks noChangeArrowheads="1"/>
          </p:cNvSpPr>
          <p:nvPr/>
        </p:nvSpPr>
        <p:spPr bwMode="auto">
          <a:xfrm>
            <a:off x="4572000" y="3716338"/>
            <a:ext cx="4321175" cy="574675"/>
          </a:xfrm>
          <a:prstGeom prst="rect">
            <a:avLst/>
          </a:prstGeom>
          <a:ln w="76200" cmpd="thickThin" algn="ctr">
            <a:solidFill>
              <a:srgbClr val="CC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ru-RU" sz="2800" b="1" i="1" dirty="0">
                <a:ln>
                  <a:solidFill>
                    <a:schemeClr val="tx1"/>
                  </a:solidFill>
                </a:ln>
                <a:solidFill>
                  <a:srgbClr val="0070C0"/>
                </a:solidFill>
                <a:effectLst>
                  <a:glow rad="101600">
                    <a:schemeClr val="bg1">
                      <a:alpha val="40000"/>
                    </a:schemeClr>
                  </a:glow>
                </a:effectLst>
              </a:rPr>
              <a:t>Правильный ответ</a:t>
            </a:r>
          </a:p>
        </p:txBody>
      </p:sp>
      <p:sp useBgFill="1">
        <p:nvSpPr>
          <p:cNvPr id="37901" name="AutoShape 13"/>
          <p:cNvSpPr>
            <a:spLocks noChangeArrowheads="1"/>
          </p:cNvSpPr>
          <p:nvPr/>
        </p:nvSpPr>
        <p:spPr bwMode="auto">
          <a:xfrm rot="10800000">
            <a:off x="5148263" y="4797425"/>
            <a:ext cx="3311525" cy="1295400"/>
          </a:xfrm>
          <a:prstGeom prst="wedgeRectCallout">
            <a:avLst>
              <a:gd name="adj1" fmla="val -5278"/>
              <a:gd name="adj2" fmla="val 85417"/>
            </a:avLst>
          </a:prstGeom>
          <a:ln w="76200" cmpd="thickThin" algn="ctr">
            <a:solidFill>
              <a:srgbClr val="660033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10800000" anchor="ctr"/>
          <a:lstStyle/>
          <a:p>
            <a:pPr algn="ctr">
              <a:lnSpc>
                <a:spcPct val="80000"/>
              </a:lnSpc>
            </a:pPr>
            <a:r>
              <a:rPr lang="ru-RU" sz="2000" b="1" i="1" dirty="0" smtClean="0">
                <a:ln>
                  <a:solidFill>
                    <a:schemeClr val="accent1">
                      <a:lumMod val="90000"/>
                    </a:schemeClr>
                  </a:solidFill>
                </a:ln>
                <a:solidFill>
                  <a:srgbClr val="9C1818"/>
                </a:solidFill>
                <a:effectLst>
                  <a:glow rad="101600">
                    <a:schemeClr val="bg1">
                      <a:alpha val="40000"/>
                    </a:schemeClr>
                  </a:glow>
                </a:effectLst>
              </a:rPr>
              <a:t>Трансатлантические</a:t>
            </a:r>
            <a:endParaRPr lang="ru-RU" sz="2800" b="1" i="1" dirty="0">
              <a:ln>
                <a:solidFill>
                  <a:schemeClr val="accent1">
                    <a:lumMod val="90000"/>
                  </a:schemeClr>
                </a:solidFill>
              </a:ln>
              <a:solidFill>
                <a:srgbClr val="9C1818"/>
              </a:solidFill>
              <a:effectLst>
                <a:glow rad="101600">
                  <a:schemeClr val="bg1">
                    <a:alpha val="40000"/>
                  </a:schemeClr>
                </a:glow>
              </a:effectLst>
            </a:endParaRPr>
          </a:p>
        </p:txBody>
      </p:sp>
      <p:sp>
        <p:nvSpPr>
          <p:cNvPr id="21" name="AutoShape 9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360363" y="5948705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00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2" name="AutoShape 10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1223963" y="5948705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00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3" name="AutoShape 11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087563" y="5948705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00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4" name="AutoShape 12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952750" y="5948705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00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5" name="AutoShape 13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3816350" y="5948705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00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6" name="Rectangle 22">
            <a:hlinkClick r:id="rId6" action="ppaction://hlinksldjump"/>
          </p:cNvPr>
          <p:cNvSpPr>
            <a:spLocks noChangeArrowheads="1"/>
          </p:cNvSpPr>
          <p:nvPr/>
        </p:nvSpPr>
        <p:spPr bwMode="auto">
          <a:xfrm>
            <a:off x="5004048" y="6465662"/>
            <a:ext cx="1655762" cy="288925"/>
          </a:xfrm>
          <a:prstGeom prst="rect">
            <a:avLst/>
          </a:prstGeom>
          <a:gradFill rotWithShape="0">
            <a:gsLst>
              <a:gs pos="0">
                <a:srgbClr val="8488C4">
                  <a:gamma/>
                  <a:shade val="46275"/>
                  <a:invGamma/>
                </a:srgbClr>
              </a:gs>
              <a:gs pos="50000">
                <a:srgbClr val="8488C4">
                  <a:alpha val="63000"/>
                </a:srgbClr>
              </a:gs>
              <a:gs pos="100000">
                <a:srgbClr val="8488C4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12700" algn="ctr">
                <a:solidFill>
                  <a:srgbClr val="000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ru-RU" sz="1400" b="1" spc="50" dirty="0">
                <a:ln w="12700" cmpd="sng">
                  <a:noFill/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Правила</a:t>
            </a:r>
            <a:r>
              <a:rPr lang="ru-RU" sz="1400" dirty="0"/>
              <a:t> </a:t>
            </a:r>
            <a:r>
              <a:rPr lang="ru-RU" sz="1400" b="1" spc="50" dirty="0">
                <a:ln w="12700" cmpd="sng">
                  <a:noFill/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игры</a:t>
            </a:r>
          </a:p>
        </p:txBody>
      </p:sp>
      <p:sp>
        <p:nvSpPr>
          <p:cNvPr id="27" name="Rectangle 23">
            <a:hlinkClick r:id="rId7" action="ppaction://hlinksldjump"/>
          </p:cNvPr>
          <p:cNvSpPr>
            <a:spLocks noChangeArrowheads="1"/>
          </p:cNvSpPr>
          <p:nvPr/>
        </p:nvSpPr>
        <p:spPr bwMode="auto">
          <a:xfrm>
            <a:off x="6876256" y="6465662"/>
            <a:ext cx="1944216" cy="288925"/>
          </a:xfrm>
          <a:prstGeom prst="rect">
            <a:avLst/>
          </a:prstGeom>
          <a:gradFill rotWithShape="0">
            <a:gsLst>
              <a:gs pos="0">
                <a:srgbClr val="8488C4">
                  <a:gamma/>
                  <a:shade val="46275"/>
                  <a:invGamma/>
                </a:srgbClr>
              </a:gs>
              <a:gs pos="50000">
                <a:srgbClr val="8488C4">
                  <a:alpha val="63000"/>
                </a:srgbClr>
              </a:gs>
              <a:gs pos="100000">
                <a:srgbClr val="8488C4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12700" algn="ctr">
                <a:solidFill>
                  <a:srgbClr val="000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ru-RU" sz="1400" b="1" spc="50" dirty="0">
                <a:ln w="12700" cmpd="sng">
                  <a:noFill/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Продолжить</a:t>
            </a:r>
            <a:r>
              <a:rPr lang="ru-RU" sz="1400" b="1" dirty="0">
                <a:solidFill>
                  <a:srgbClr val="FF0000"/>
                </a:solidFill>
              </a:rPr>
              <a:t> </a:t>
            </a:r>
            <a:r>
              <a:rPr lang="ru-RU" sz="1400" b="1" spc="50" dirty="0">
                <a:ln w="12700" cmpd="sng">
                  <a:noFill/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игру</a:t>
            </a:r>
          </a:p>
        </p:txBody>
      </p:sp>
    </p:spTree>
    <p:extLst>
      <p:ext uri="{BB962C8B-B14F-4D97-AF65-F5344CB8AC3E}">
        <p14:creationId xmlns:p14="http://schemas.microsoft.com/office/powerpoint/2010/main" xmlns="" val="388682351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7" dur="500"/>
                                        <p:tgtEl>
                                          <p:spTgt spid="3789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0" dur="500"/>
                                        <p:tgtEl>
                                          <p:spTgt spid="37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mph" presetSubtype="2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379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000"/>
                            </p:stCondLst>
                            <p:childTnLst>
                              <p:par>
                                <p:cTn id="3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379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91" grpId="0" build="p" animBg="1"/>
      <p:bldP spid="20" grpId="0"/>
      <p:bldP spid="20" grpId="1"/>
      <p:bldP spid="37900" grpId="0" animBg="1"/>
      <p:bldP spid="37901" grpId="0" animBg="1"/>
      <p:bldP spid="21" grpId="0" animBg="1"/>
      <p:bldP spid="22" grpId="0" animBg="1"/>
      <p:bldP spid="23" grpId="0" animBg="1"/>
      <p:bldP spid="24" grpId="0" animBg="1"/>
      <p:bldP spid="25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331913" y="1988840"/>
            <a:ext cx="6780212" cy="1368425"/>
          </a:xfrm>
          <a:prstGeom prst="rect">
            <a:avLst/>
          </a:prstGeom>
          <a:ln w="57150" cmpd="thickThin">
            <a:solidFill>
              <a:srgbClr val="FF0000"/>
            </a:solidFill>
            <a:miter lim="800000"/>
            <a:headEnd/>
            <a:tailEnd/>
          </a:ln>
        </p:spPr>
        <p:style>
          <a:lnRef idx="0">
            <a:scrgbClr r="0" g="0" b="0"/>
          </a:lnRef>
          <a:fillRef idx="1002">
            <a:schemeClr val="lt1"/>
          </a:fillRef>
          <a:effectRef idx="0">
            <a:scrgbClr r="0" g="0" b="0"/>
          </a:effectRef>
          <a:fontRef idx="major"/>
        </p:style>
        <p:txBody>
          <a:bodyPr vert="horz" lIns="91440" tIns="45720" rIns="91440" bIns="45720" rtlCol="0" anchor="ctr">
            <a:normAutofit/>
          </a:bodyPr>
          <a:lstStyle/>
          <a:p>
            <a:pPr algn="ctr">
              <a:lnSpc>
                <a:spcPct val="90000"/>
              </a:lnSpc>
              <a:buFontTx/>
              <a:buNone/>
            </a:pPr>
            <a:r>
              <a:rPr lang="ru-RU" sz="2100" b="1" dirty="0">
                <a:ln w="1905">
                  <a:solidFill>
                    <a:schemeClr val="bg1">
                      <a:lumMod val="85000"/>
                      <a:lumOff val="15000"/>
                    </a:schemeClr>
                  </a:solidFill>
                </a:ln>
                <a:solidFill>
                  <a:srgbClr val="FF0000"/>
                </a:solidFill>
                <a:effectLst>
                  <a:glow rad="88900">
                    <a:schemeClr val="tx1">
                      <a:alpha val="7000"/>
                    </a:schemeClr>
                  </a:glow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j-ea"/>
                <a:cs typeface="+mj-cs"/>
              </a:rPr>
              <a:t>Какой вулкан есть в Антарктиде на о.Росса ?</a:t>
            </a:r>
          </a:p>
        </p:txBody>
      </p:sp>
      <p:pic>
        <p:nvPicPr>
          <p:cNvPr id="37892" name="Picture 4" descr="J0189255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5288" y="404813"/>
            <a:ext cx="1368425" cy="1368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7893" name="AutoShape 5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558006" y="549275"/>
            <a:ext cx="1042988" cy="1042988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00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7894" name="WordArt 6" descr="Орех"/>
          <p:cNvSpPr>
            <a:spLocks noChangeArrowheads="1" noChangeShapeType="1" noTextEdit="1"/>
          </p:cNvSpPr>
          <p:nvPr/>
        </p:nvSpPr>
        <p:spPr bwMode="auto">
          <a:xfrm>
            <a:off x="827360" y="765173"/>
            <a:ext cx="504280" cy="576263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 xmlns="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2400" kern="1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ook Antiqua"/>
              </a:rPr>
              <a:t>19</a:t>
            </a:r>
            <a:endParaRPr lang="ru-RU" sz="2400" kern="1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Book Antiqua"/>
            </a:endParaRPr>
          </a:p>
        </p:txBody>
      </p:sp>
      <p:sp useBgFill="1">
        <p:nvSpPr>
          <p:cNvPr id="37900" name="Rectangle 12"/>
          <p:cNvSpPr>
            <a:spLocks noChangeArrowheads="1"/>
          </p:cNvSpPr>
          <p:nvPr/>
        </p:nvSpPr>
        <p:spPr bwMode="auto">
          <a:xfrm>
            <a:off x="4572000" y="3716338"/>
            <a:ext cx="4321175" cy="574675"/>
          </a:xfrm>
          <a:prstGeom prst="rect">
            <a:avLst/>
          </a:prstGeom>
          <a:ln w="76200" cmpd="thickThin" algn="ctr">
            <a:solidFill>
              <a:srgbClr val="CC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ru-RU" sz="2800" b="1" i="1" dirty="0">
                <a:ln>
                  <a:solidFill>
                    <a:schemeClr val="tx1"/>
                  </a:solidFill>
                </a:ln>
                <a:solidFill>
                  <a:srgbClr val="0070C0"/>
                </a:solidFill>
                <a:effectLst>
                  <a:glow rad="101600">
                    <a:schemeClr val="bg1">
                      <a:alpha val="40000"/>
                    </a:schemeClr>
                  </a:glow>
                </a:effectLst>
              </a:rPr>
              <a:t>Правильный ответ</a:t>
            </a:r>
          </a:p>
        </p:txBody>
      </p:sp>
      <p:sp useBgFill="1">
        <p:nvSpPr>
          <p:cNvPr id="37901" name="AutoShape 13"/>
          <p:cNvSpPr>
            <a:spLocks noChangeArrowheads="1"/>
          </p:cNvSpPr>
          <p:nvPr/>
        </p:nvSpPr>
        <p:spPr bwMode="auto">
          <a:xfrm rot="10800000">
            <a:off x="5148263" y="4797425"/>
            <a:ext cx="3311525" cy="1295400"/>
          </a:xfrm>
          <a:prstGeom prst="wedgeRectCallout">
            <a:avLst>
              <a:gd name="adj1" fmla="val -5278"/>
              <a:gd name="adj2" fmla="val 85417"/>
            </a:avLst>
          </a:prstGeom>
          <a:ln w="76200" cmpd="thickThin" algn="ctr">
            <a:solidFill>
              <a:srgbClr val="660033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10800000" anchor="ctr"/>
          <a:lstStyle/>
          <a:p>
            <a:pPr algn="ctr">
              <a:lnSpc>
                <a:spcPct val="80000"/>
              </a:lnSpc>
            </a:pPr>
            <a:r>
              <a:rPr lang="ru-RU" sz="2000" b="1" i="1" dirty="0" smtClean="0">
                <a:ln>
                  <a:solidFill>
                    <a:schemeClr val="accent1">
                      <a:lumMod val="90000"/>
                    </a:schemeClr>
                  </a:solidFill>
                </a:ln>
                <a:solidFill>
                  <a:srgbClr val="9C1818"/>
                </a:solidFill>
                <a:effectLst>
                  <a:glow rad="101600">
                    <a:schemeClr val="bg1">
                      <a:alpha val="40000"/>
                    </a:schemeClr>
                  </a:glow>
                </a:effectLst>
              </a:rPr>
              <a:t>Эребус</a:t>
            </a:r>
            <a:endParaRPr lang="ru-RU" sz="2800" b="1" i="1" dirty="0">
              <a:ln>
                <a:solidFill>
                  <a:schemeClr val="accent1">
                    <a:lumMod val="90000"/>
                  </a:schemeClr>
                </a:solidFill>
              </a:ln>
              <a:solidFill>
                <a:srgbClr val="9C1818"/>
              </a:solidFill>
              <a:effectLst>
                <a:glow rad="101600">
                  <a:schemeClr val="bg1">
                    <a:alpha val="40000"/>
                  </a:schemeClr>
                </a:glow>
              </a:effectLst>
            </a:endParaRPr>
          </a:p>
        </p:txBody>
      </p:sp>
      <p:sp>
        <p:nvSpPr>
          <p:cNvPr id="20" name="Rectangle 2"/>
          <p:cNvSpPr>
            <a:spLocks noGrp="1" noChangeArrowheads="1"/>
          </p:cNvSpPr>
          <p:nvPr>
            <p:ph type="title"/>
          </p:nvPr>
        </p:nvSpPr>
        <p:spPr>
          <a:xfrm>
            <a:off x="2051608" y="274638"/>
            <a:ext cx="5040783" cy="1498600"/>
          </a:xfrm>
        </p:spPr>
        <p:txBody>
          <a:bodyPr>
            <a:noAutofit/>
          </a:bodyPr>
          <a:lstStyle/>
          <a:p>
            <a:r>
              <a:rPr lang="ru-RU" sz="4400" b="1" cap="none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n-lt"/>
                <a:ea typeface="+mn-ea"/>
                <a:cs typeface="+mn-cs"/>
              </a:rPr>
              <a:t>ВНИМАНИЕ !  ВОПРОС</a:t>
            </a:r>
          </a:p>
        </p:txBody>
      </p:sp>
      <p:sp>
        <p:nvSpPr>
          <p:cNvPr id="21" name="AutoShape 9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360363" y="5948705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00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2" name="AutoShape 10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1223963" y="5948705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00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3" name="AutoShape 11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087563" y="5948705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00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4" name="AutoShape 12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952750" y="5948705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00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5" name="AutoShape 13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3816350" y="5948705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00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6" name="Rectangle 22">
            <a:hlinkClick r:id="rId5" action="ppaction://hlinksldjump"/>
          </p:cNvPr>
          <p:cNvSpPr>
            <a:spLocks noChangeArrowheads="1"/>
          </p:cNvSpPr>
          <p:nvPr/>
        </p:nvSpPr>
        <p:spPr bwMode="auto">
          <a:xfrm>
            <a:off x="5004048" y="6465662"/>
            <a:ext cx="1655762" cy="288925"/>
          </a:xfrm>
          <a:prstGeom prst="rect">
            <a:avLst/>
          </a:prstGeom>
          <a:gradFill rotWithShape="0">
            <a:gsLst>
              <a:gs pos="0">
                <a:srgbClr val="8488C4">
                  <a:gamma/>
                  <a:shade val="46275"/>
                  <a:invGamma/>
                </a:srgbClr>
              </a:gs>
              <a:gs pos="50000">
                <a:srgbClr val="8488C4">
                  <a:alpha val="63000"/>
                </a:srgbClr>
              </a:gs>
              <a:gs pos="100000">
                <a:srgbClr val="8488C4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12700" algn="ctr">
                <a:solidFill>
                  <a:srgbClr val="000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ru-RU" sz="1400" b="1" spc="50" dirty="0">
                <a:ln w="12700" cmpd="sng">
                  <a:noFill/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Правила</a:t>
            </a:r>
            <a:r>
              <a:rPr lang="ru-RU" sz="1400" dirty="0"/>
              <a:t> </a:t>
            </a:r>
            <a:r>
              <a:rPr lang="ru-RU" sz="1400" b="1" spc="50" dirty="0">
                <a:ln w="12700" cmpd="sng">
                  <a:noFill/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игры</a:t>
            </a:r>
          </a:p>
        </p:txBody>
      </p:sp>
      <p:sp>
        <p:nvSpPr>
          <p:cNvPr id="27" name="Rectangle 23">
            <a:hlinkClick r:id="rId6" action="ppaction://hlinksldjump"/>
          </p:cNvPr>
          <p:cNvSpPr>
            <a:spLocks noChangeArrowheads="1"/>
          </p:cNvSpPr>
          <p:nvPr/>
        </p:nvSpPr>
        <p:spPr bwMode="auto">
          <a:xfrm>
            <a:off x="6876256" y="6465662"/>
            <a:ext cx="1944216" cy="288925"/>
          </a:xfrm>
          <a:prstGeom prst="rect">
            <a:avLst/>
          </a:prstGeom>
          <a:gradFill rotWithShape="0">
            <a:gsLst>
              <a:gs pos="0">
                <a:srgbClr val="8488C4">
                  <a:gamma/>
                  <a:shade val="46275"/>
                  <a:invGamma/>
                </a:srgbClr>
              </a:gs>
              <a:gs pos="50000">
                <a:srgbClr val="8488C4">
                  <a:alpha val="63000"/>
                </a:srgbClr>
              </a:gs>
              <a:gs pos="100000">
                <a:srgbClr val="8488C4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12700" algn="ctr">
                <a:solidFill>
                  <a:srgbClr val="000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ru-RU" sz="1400" b="1" spc="50" dirty="0">
                <a:ln w="12700" cmpd="sng">
                  <a:noFill/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Продолжить</a:t>
            </a:r>
            <a:r>
              <a:rPr lang="ru-RU" sz="1400" b="1" dirty="0">
                <a:solidFill>
                  <a:srgbClr val="FF0000"/>
                </a:solidFill>
              </a:rPr>
              <a:t> </a:t>
            </a:r>
            <a:r>
              <a:rPr lang="ru-RU" sz="1400" b="1" spc="50" dirty="0">
                <a:ln w="12700" cmpd="sng">
                  <a:noFill/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игру</a:t>
            </a:r>
          </a:p>
        </p:txBody>
      </p:sp>
    </p:spTree>
    <p:extLst>
      <p:ext uri="{BB962C8B-B14F-4D97-AF65-F5344CB8AC3E}">
        <p14:creationId xmlns:p14="http://schemas.microsoft.com/office/powerpoint/2010/main" xmlns="" val="27545902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7" dur="500"/>
                                        <p:tgtEl>
                                          <p:spTgt spid="3789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0" dur="500"/>
                                        <p:tgtEl>
                                          <p:spTgt spid="37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mph" presetSubtype="2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379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000"/>
                            </p:stCondLst>
                            <p:childTnLst>
                              <p:par>
                                <p:cTn id="3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379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91" grpId="0" build="p" animBg="1"/>
      <p:bldP spid="37900" grpId="0" animBg="1"/>
      <p:bldP spid="37901" grpId="0" animBg="1"/>
      <p:bldP spid="20" grpId="0"/>
      <p:bldP spid="20" grpId="1"/>
      <p:bldP spid="21" grpId="0" animBg="1"/>
      <p:bldP spid="22" grpId="0" animBg="1"/>
      <p:bldP spid="23" grpId="0" animBg="1"/>
      <p:bldP spid="24" grpId="0" animBg="1"/>
      <p:bldP spid="25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331913" y="1989138"/>
            <a:ext cx="6780212" cy="1368425"/>
          </a:xfrm>
          <a:prstGeom prst="rect">
            <a:avLst/>
          </a:prstGeom>
          <a:ln w="57150" cmpd="thickThin">
            <a:solidFill>
              <a:srgbClr val="FF0000"/>
            </a:solidFill>
            <a:miter lim="800000"/>
            <a:headEnd/>
            <a:tailEnd/>
          </a:ln>
        </p:spPr>
        <p:style>
          <a:lnRef idx="0">
            <a:scrgbClr r="0" g="0" b="0"/>
          </a:lnRef>
          <a:fillRef idx="1002">
            <a:schemeClr val="lt1"/>
          </a:fillRef>
          <a:effectRef idx="0">
            <a:scrgbClr r="0" g="0" b="0"/>
          </a:effectRef>
          <a:fontRef idx="major"/>
        </p:style>
        <p:txBody>
          <a:bodyPr vert="horz" lIns="91440" tIns="45720" rIns="91440" bIns="45720" rtlCol="0" anchor="ctr">
            <a:normAutofit/>
          </a:bodyPr>
          <a:lstStyle/>
          <a:p>
            <a:pPr algn="ctr">
              <a:lnSpc>
                <a:spcPct val="90000"/>
              </a:lnSpc>
              <a:buFontTx/>
              <a:buNone/>
            </a:pPr>
            <a:r>
              <a:rPr lang="ru-RU" sz="2100" b="1" dirty="0">
                <a:ln w="1905">
                  <a:solidFill>
                    <a:schemeClr val="bg1">
                      <a:lumMod val="85000"/>
                      <a:lumOff val="15000"/>
                    </a:schemeClr>
                  </a:solidFill>
                </a:ln>
                <a:solidFill>
                  <a:srgbClr val="FF0000"/>
                </a:solidFill>
                <a:effectLst>
                  <a:glow rad="88900">
                    <a:schemeClr val="tx1">
                      <a:alpha val="7000"/>
                    </a:schemeClr>
                  </a:glow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j-ea"/>
                <a:cs typeface="+mj-cs"/>
              </a:rPr>
              <a:t>Какую научную станцию называют полюсом холода Земли?</a:t>
            </a:r>
          </a:p>
        </p:txBody>
      </p:sp>
      <p:pic>
        <p:nvPicPr>
          <p:cNvPr id="37892" name="Picture 4" descr="J0189255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5288" y="404813"/>
            <a:ext cx="1368425" cy="1368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7893" name="AutoShape 5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558006" y="549275"/>
            <a:ext cx="1042988" cy="1042988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00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7894" name="WordArt 6" descr="Орех"/>
          <p:cNvSpPr>
            <a:spLocks noChangeArrowheads="1" noChangeShapeType="1" noTextEdit="1"/>
          </p:cNvSpPr>
          <p:nvPr/>
        </p:nvSpPr>
        <p:spPr bwMode="auto">
          <a:xfrm>
            <a:off x="827360" y="765173"/>
            <a:ext cx="504280" cy="576263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 xmlns="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2400" kern="1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ook Antiqua"/>
              </a:rPr>
              <a:t>23</a:t>
            </a:r>
            <a:endParaRPr lang="ru-RU" sz="2400" kern="1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Book Antiqua"/>
            </a:endParaRPr>
          </a:p>
        </p:txBody>
      </p:sp>
      <p:sp useBgFill="1">
        <p:nvSpPr>
          <p:cNvPr id="37900" name="Rectangle 12"/>
          <p:cNvSpPr>
            <a:spLocks noChangeArrowheads="1"/>
          </p:cNvSpPr>
          <p:nvPr/>
        </p:nvSpPr>
        <p:spPr bwMode="auto">
          <a:xfrm>
            <a:off x="4572000" y="3716338"/>
            <a:ext cx="4321175" cy="574675"/>
          </a:xfrm>
          <a:prstGeom prst="rect">
            <a:avLst/>
          </a:prstGeom>
          <a:ln w="76200" cmpd="thickThin" algn="ctr">
            <a:solidFill>
              <a:srgbClr val="CC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ru-RU" sz="2800" b="1" i="1" dirty="0">
                <a:ln>
                  <a:solidFill>
                    <a:schemeClr val="tx1"/>
                  </a:solidFill>
                </a:ln>
                <a:solidFill>
                  <a:srgbClr val="0070C0"/>
                </a:solidFill>
                <a:effectLst>
                  <a:glow rad="101600">
                    <a:schemeClr val="bg1">
                      <a:alpha val="40000"/>
                    </a:schemeClr>
                  </a:glow>
                </a:effectLst>
              </a:rPr>
              <a:t>Правильный ответ</a:t>
            </a:r>
          </a:p>
        </p:txBody>
      </p:sp>
      <p:sp useBgFill="1">
        <p:nvSpPr>
          <p:cNvPr id="37901" name="AutoShape 13"/>
          <p:cNvSpPr>
            <a:spLocks noChangeArrowheads="1"/>
          </p:cNvSpPr>
          <p:nvPr/>
        </p:nvSpPr>
        <p:spPr bwMode="auto">
          <a:xfrm rot="10800000">
            <a:off x="5148263" y="4797425"/>
            <a:ext cx="3311525" cy="1295400"/>
          </a:xfrm>
          <a:prstGeom prst="wedgeRectCallout">
            <a:avLst>
              <a:gd name="adj1" fmla="val -5278"/>
              <a:gd name="adj2" fmla="val 85417"/>
            </a:avLst>
          </a:prstGeom>
          <a:ln w="76200" cmpd="thickThin" algn="ctr">
            <a:solidFill>
              <a:srgbClr val="660033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10800000" anchor="ctr"/>
          <a:lstStyle/>
          <a:p>
            <a:pPr algn="ctr">
              <a:lnSpc>
                <a:spcPct val="80000"/>
              </a:lnSpc>
            </a:pPr>
            <a:r>
              <a:rPr lang="ru-RU" sz="2000" b="1" i="1" dirty="0" smtClean="0">
                <a:ln>
                  <a:solidFill>
                    <a:schemeClr val="accent1">
                      <a:lumMod val="90000"/>
                    </a:schemeClr>
                  </a:solidFill>
                </a:ln>
                <a:solidFill>
                  <a:srgbClr val="9C1818"/>
                </a:solidFill>
                <a:effectLst>
                  <a:glow rad="101600">
                    <a:schemeClr val="bg1">
                      <a:alpha val="40000"/>
                    </a:schemeClr>
                  </a:glow>
                </a:effectLst>
              </a:rPr>
              <a:t>«Восток»</a:t>
            </a:r>
            <a:endParaRPr lang="ru-RU" sz="2800" b="1" i="1" dirty="0">
              <a:ln>
                <a:solidFill>
                  <a:schemeClr val="accent1">
                    <a:lumMod val="90000"/>
                  </a:schemeClr>
                </a:solidFill>
              </a:ln>
              <a:solidFill>
                <a:srgbClr val="9C1818"/>
              </a:solidFill>
              <a:effectLst>
                <a:glow rad="101600">
                  <a:schemeClr val="bg1">
                    <a:alpha val="40000"/>
                  </a:schemeClr>
                </a:glow>
              </a:effectLst>
            </a:endParaRPr>
          </a:p>
        </p:txBody>
      </p:sp>
      <p:sp>
        <p:nvSpPr>
          <p:cNvPr id="20" name="Rectangle 2"/>
          <p:cNvSpPr>
            <a:spLocks noGrp="1" noChangeArrowheads="1"/>
          </p:cNvSpPr>
          <p:nvPr>
            <p:ph type="title"/>
          </p:nvPr>
        </p:nvSpPr>
        <p:spPr>
          <a:xfrm>
            <a:off x="2051608" y="274638"/>
            <a:ext cx="5040783" cy="1498600"/>
          </a:xfrm>
        </p:spPr>
        <p:txBody>
          <a:bodyPr>
            <a:noAutofit/>
          </a:bodyPr>
          <a:lstStyle/>
          <a:p>
            <a:r>
              <a:rPr lang="ru-RU" sz="4400" b="1" cap="none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n-lt"/>
                <a:ea typeface="+mn-ea"/>
                <a:cs typeface="+mn-cs"/>
              </a:rPr>
              <a:t>ВНИМАНИЕ !  ВОПРОС</a:t>
            </a:r>
          </a:p>
        </p:txBody>
      </p:sp>
      <p:sp>
        <p:nvSpPr>
          <p:cNvPr id="21" name="AutoShape 9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360363" y="5948705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00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2" name="AutoShape 10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1223963" y="5948705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00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3" name="AutoShape 11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087563" y="5948705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00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4" name="AutoShape 12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952750" y="5948705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00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5" name="AutoShape 13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3816350" y="5948705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00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6" name="Rectangle 22">
            <a:hlinkClick r:id="rId5" action="ppaction://hlinksldjump"/>
          </p:cNvPr>
          <p:cNvSpPr>
            <a:spLocks noChangeArrowheads="1"/>
          </p:cNvSpPr>
          <p:nvPr/>
        </p:nvSpPr>
        <p:spPr bwMode="auto">
          <a:xfrm>
            <a:off x="5004048" y="6465662"/>
            <a:ext cx="1655762" cy="288925"/>
          </a:xfrm>
          <a:prstGeom prst="rect">
            <a:avLst/>
          </a:prstGeom>
          <a:gradFill rotWithShape="0">
            <a:gsLst>
              <a:gs pos="0">
                <a:srgbClr val="8488C4">
                  <a:gamma/>
                  <a:shade val="46275"/>
                  <a:invGamma/>
                </a:srgbClr>
              </a:gs>
              <a:gs pos="50000">
                <a:srgbClr val="8488C4">
                  <a:alpha val="63000"/>
                </a:srgbClr>
              </a:gs>
              <a:gs pos="100000">
                <a:srgbClr val="8488C4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12700" algn="ctr">
                <a:solidFill>
                  <a:srgbClr val="000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ru-RU" sz="1400" b="1" spc="50" dirty="0">
                <a:ln w="12700" cmpd="sng">
                  <a:noFill/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Правила</a:t>
            </a:r>
            <a:r>
              <a:rPr lang="ru-RU" sz="1400" dirty="0"/>
              <a:t> </a:t>
            </a:r>
            <a:r>
              <a:rPr lang="ru-RU" sz="1400" b="1" spc="50" dirty="0">
                <a:ln w="12700" cmpd="sng">
                  <a:noFill/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игры</a:t>
            </a:r>
          </a:p>
        </p:txBody>
      </p:sp>
      <p:sp>
        <p:nvSpPr>
          <p:cNvPr id="27" name="Rectangle 23">
            <a:hlinkClick r:id="rId6" action="ppaction://hlinksldjump"/>
          </p:cNvPr>
          <p:cNvSpPr>
            <a:spLocks noChangeArrowheads="1"/>
          </p:cNvSpPr>
          <p:nvPr/>
        </p:nvSpPr>
        <p:spPr bwMode="auto">
          <a:xfrm>
            <a:off x="6876256" y="6465662"/>
            <a:ext cx="1944216" cy="288925"/>
          </a:xfrm>
          <a:prstGeom prst="rect">
            <a:avLst/>
          </a:prstGeom>
          <a:gradFill rotWithShape="0">
            <a:gsLst>
              <a:gs pos="0">
                <a:srgbClr val="8488C4">
                  <a:gamma/>
                  <a:shade val="46275"/>
                  <a:invGamma/>
                </a:srgbClr>
              </a:gs>
              <a:gs pos="50000">
                <a:srgbClr val="8488C4">
                  <a:alpha val="63000"/>
                </a:srgbClr>
              </a:gs>
              <a:gs pos="100000">
                <a:srgbClr val="8488C4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12700" algn="ctr">
                <a:solidFill>
                  <a:srgbClr val="000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ru-RU" sz="1400" b="1" spc="50" dirty="0">
                <a:ln w="12700" cmpd="sng">
                  <a:noFill/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Продолжить</a:t>
            </a:r>
            <a:r>
              <a:rPr lang="ru-RU" sz="1400" b="1" dirty="0">
                <a:solidFill>
                  <a:srgbClr val="FF0000"/>
                </a:solidFill>
              </a:rPr>
              <a:t> </a:t>
            </a:r>
            <a:r>
              <a:rPr lang="ru-RU" sz="1400" b="1" spc="50" dirty="0">
                <a:ln w="12700" cmpd="sng">
                  <a:noFill/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игру</a:t>
            </a:r>
          </a:p>
        </p:txBody>
      </p:sp>
    </p:spTree>
    <p:extLst>
      <p:ext uri="{BB962C8B-B14F-4D97-AF65-F5344CB8AC3E}">
        <p14:creationId xmlns:p14="http://schemas.microsoft.com/office/powerpoint/2010/main" xmlns="" val="14038111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7" dur="500"/>
                                        <p:tgtEl>
                                          <p:spTgt spid="3789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0" dur="500"/>
                                        <p:tgtEl>
                                          <p:spTgt spid="37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mph" presetSubtype="2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379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000"/>
                            </p:stCondLst>
                            <p:childTnLst>
                              <p:par>
                                <p:cTn id="3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379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91" grpId="0" build="p" animBg="1"/>
      <p:bldP spid="37900" grpId="0" animBg="1"/>
      <p:bldP spid="37901" grpId="0" animBg="1"/>
      <p:bldP spid="20" grpId="0"/>
      <p:bldP spid="20" grpId="1"/>
      <p:bldP spid="21" grpId="0" animBg="1"/>
      <p:bldP spid="22" grpId="0" animBg="1"/>
      <p:bldP spid="23" grpId="0" animBg="1"/>
      <p:bldP spid="24" grpId="0" animBg="1"/>
      <p:bldP spid="25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331913" y="1989138"/>
            <a:ext cx="6780212" cy="1368425"/>
          </a:xfrm>
          <a:prstGeom prst="rect">
            <a:avLst/>
          </a:prstGeom>
          <a:ln w="57150" cmpd="thickThin">
            <a:solidFill>
              <a:srgbClr val="FF0000"/>
            </a:solidFill>
            <a:miter lim="800000"/>
            <a:headEnd/>
            <a:tailEnd/>
          </a:ln>
        </p:spPr>
        <p:style>
          <a:lnRef idx="0">
            <a:scrgbClr r="0" g="0" b="0"/>
          </a:lnRef>
          <a:fillRef idx="1002">
            <a:schemeClr val="lt1"/>
          </a:fillRef>
          <a:effectRef idx="0">
            <a:scrgbClr r="0" g="0" b="0"/>
          </a:effectRef>
          <a:fontRef idx="major"/>
        </p:style>
        <p:txBody>
          <a:bodyPr vert="horz" lIns="91440" tIns="45720" rIns="91440" bIns="45720" rtlCol="0" anchor="ctr">
            <a:normAutofit/>
          </a:bodyPr>
          <a:lstStyle/>
          <a:p>
            <a:pPr algn="ctr">
              <a:lnSpc>
                <a:spcPct val="90000"/>
              </a:lnSpc>
              <a:buFontTx/>
              <a:buNone/>
            </a:pPr>
            <a:r>
              <a:rPr lang="ru-RU" sz="2100" b="1" dirty="0">
                <a:ln w="1905">
                  <a:solidFill>
                    <a:schemeClr val="bg1">
                      <a:lumMod val="85000"/>
                      <a:lumOff val="15000"/>
                    </a:schemeClr>
                  </a:solidFill>
                </a:ln>
                <a:solidFill>
                  <a:srgbClr val="FF0000"/>
                </a:solidFill>
                <a:effectLst>
                  <a:glow rad="88900">
                    <a:schemeClr val="tx1">
                      <a:alpha val="7000"/>
                    </a:schemeClr>
                  </a:glow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j-ea"/>
                <a:cs typeface="+mj-cs"/>
              </a:rPr>
              <a:t>Самые крупное животное нашей планеты, обитающее в водах Антарктики?</a:t>
            </a:r>
          </a:p>
        </p:txBody>
      </p:sp>
      <p:pic>
        <p:nvPicPr>
          <p:cNvPr id="37892" name="Picture 4" descr="J0189255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5288" y="404813"/>
            <a:ext cx="1368425" cy="1368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7893" name="AutoShape 5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558006" y="549275"/>
            <a:ext cx="1042988" cy="1042988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00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7894" name="WordArt 6" descr="Орех"/>
          <p:cNvSpPr>
            <a:spLocks noChangeArrowheads="1" noChangeShapeType="1" noTextEdit="1"/>
          </p:cNvSpPr>
          <p:nvPr/>
        </p:nvSpPr>
        <p:spPr bwMode="auto">
          <a:xfrm>
            <a:off x="827360" y="765173"/>
            <a:ext cx="504280" cy="576263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 xmlns="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2400" kern="1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ook Antiqua"/>
              </a:rPr>
              <a:t>27</a:t>
            </a:r>
            <a:endParaRPr lang="ru-RU" sz="2400" kern="1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Book Antiqua"/>
            </a:endParaRPr>
          </a:p>
        </p:txBody>
      </p:sp>
      <p:sp useBgFill="1">
        <p:nvSpPr>
          <p:cNvPr id="37900" name="Rectangle 12"/>
          <p:cNvSpPr>
            <a:spLocks noChangeArrowheads="1"/>
          </p:cNvSpPr>
          <p:nvPr/>
        </p:nvSpPr>
        <p:spPr bwMode="auto">
          <a:xfrm>
            <a:off x="4572000" y="3716338"/>
            <a:ext cx="4321175" cy="574675"/>
          </a:xfrm>
          <a:prstGeom prst="rect">
            <a:avLst/>
          </a:prstGeom>
          <a:ln w="76200" cmpd="thickThin" algn="ctr">
            <a:solidFill>
              <a:srgbClr val="CC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ru-RU" sz="2800" b="1" i="1" dirty="0">
                <a:ln>
                  <a:solidFill>
                    <a:schemeClr val="tx1"/>
                  </a:solidFill>
                </a:ln>
                <a:solidFill>
                  <a:srgbClr val="0070C0"/>
                </a:solidFill>
                <a:effectLst>
                  <a:glow rad="101600">
                    <a:schemeClr val="bg1">
                      <a:alpha val="40000"/>
                    </a:schemeClr>
                  </a:glow>
                </a:effectLst>
              </a:rPr>
              <a:t>Правильный ответ</a:t>
            </a:r>
          </a:p>
        </p:txBody>
      </p:sp>
      <p:sp useBgFill="1">
        <p:nvSpPr>
          <p:cNvPr id="37901" name="AutoShape 13"/>
          <p:cNvSpPr>
            <a:spLocks noChangeArrowheads="1"/>
          </p:cNvSpPr>
          <p:nvPr/>
        </p:nvSpPr>
        <p:spPr bwMode="auto">
          <a:xfrm rot="10800000">
            <a:off x="5148263" y="4797425"/>
            <a:ext cx="3311525" cy="1295400"/>
          </a:xfrm>
          <a:prstGeom prst="wedgeRectCallout">
            <a:avLst>
              <a:gd name="adj1" fmla="val -5278"/>
              <a:gd name="adj2" fmla="val 85417"/>
            </a:avLst>
          </a:prstGeom>
          <a:ln w="76200" cmpd="thickThin" algn="ctr">
            <a:solidFill>
              <a:srgbClr val="660033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10800000" anchor="ctr"/>
          <a:lstStyle/>
          <a:p>
            <a:pPr algn="ctr">
              <a:lnSpc>
                <a:spcPct val="80000"/>
              </a:lnSpc>
            </a:pPr>
            <a:r>
              <a:rPr lang="ru-RU" sz="2000" b="1" i="1" dirty="0">
                <a:ln>
                  <a:solidFill>
                    <a:schemeClr val="accent1">
                      <a:lumMod val="90000"/>
                    </a:schemeClr>
                  </a:solidFill>
                </a:ln>
                <a:solidFill>
                  <a:srgbClr val="9C1818"/>
                </a:solidFill>
                <a:effectLst>
                  <a:glow rad="101600">
                    <a:schemeClr val="bg1">
                      <a:alpha val="40000"/>
                    </a:schemeClr>
                  </a:glow>
                </a:effectLst>
              </a:rPr>
              <a:t>Синий кит</a:t>
            </a:r>
          </a:p>
        </p:txBody>
      </p:sp>
      <p:sp>
        <p:nvSpPr>
          <p:cNvPr id="20" name="Rectangle 2"/>
          <p:cNvSpPr>
            <a:spLocks noGrp="1" noChangeArrowheads="1"/>
          </p:cNvSpPr>
          <p:nvPr>
            <p:ph type="title"/>
          </p:nvPr>
        </p:nvSpPr>
        <p:spPr>
          <a:xfrm>
            <a:off x="2051608" y="274638"/>
            <a:ext cx="5040783" cy="1498600"/>
          </a:xfrm>
        </p:spPr>
        <p:txBody>
          <a:bodyPr>
            <a:noAutofit/>
          </a:bodyPr>
          <a:lstStyle/>
          <a:p>
            <a:r>
              <a:rPr lang="ru-RU" sz="4400" b="1" cap="none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n-lt"/>
                <a:ea typeface="+mn-ea"/>
                <a:cs typeface="+mn-cs"/>
              </a:rPr>
              <a:t>ВНИМАНИЕ !  ВОПРОС</a:t>
            </a:r>
          </a:p>
        </p:txBody>
      </p:sp>
      <p:sp>
        <p:nvSpPr>
          <p:cNvPr id="21" name="AutoShape 9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360363" y="5948705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00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2" name="AutoShape 10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1223963" y="5948705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00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3" name="AutoShape 11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087563" y="5948705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00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4" name="AutoShape 12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952750" y="5948705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00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5" name="AutoShape 13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3816350" y="5948705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00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6" name="Rectangle 22">
            <a:hlinkClick r:id="rId5" action="ppaction://hlinksldjump"/>
          </p:cNvPr>
          <p:cNvSpPr>
            <a:spLocks noChangeArrowheads="1"/>
          </p:cNvSpPr>
          <p:nvPr/>
        </p:nvSpPr>
        <p:spPr bwMode="auto">
          <a:xfrm>
            <a:off x="5004048" y="6465662"/>
            <a:ext cx="1655762" cy="288925"/>
          </a:xfrm>
          <a:prstGeom prst="rect">
            <a:avLst/>
          </a:prstGeom>
          <a:gradFill rotWithShape="0">
            <a:gsLst>
              <a:gs pos="0">
                <a:srgbClr val="8488C4">
                  <a:gamma/>
                  <a:shade val="46275"/>
                  <a:invGamma/>
                </a:srgbClr>
              </a:gs>
              <a:gs pos="50000">
                <a:srgbClr val="8488C4">
                  <a:alpha val="63000"/>
                </a:srgbClr>
              </a:gs>
              <a:gs pos="100000">
                <a:srgbClr val="8488C4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12700" algn="ctr">
                <a:solidFill>
                  <a:srgbClr val="000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ru-RU" sz="1400" b="1" spc="50" dirty="0">
                <a:ln w="12700" cmpd="sng">
                  <a:noFill/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Правила</a:t>
            </a:r>
            <a:r>
              <a:rPr lang="ru-RU" sz="1400" dirty="0"/>
              <a:t> </a:t>
            </a:r>
            <a:r>
              <a:rPr lang="ru-RU" sz="1400" b="1" spc="50" dirty="0">
                <a:ln w="12700" cmpd="sng">
                  <a:noFill/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игры</a:t>
            </a:r>
          </a:p>
        </p:txBody>
      </p:sp>
      <p:sp>
        <p:nvSpPr>
          <p:cNvPr id="27" name="Rectangle 23">
            <a:hlinkClick r:id="rId6" action="ppaction://hlinksldjump"/>
          </p:cNvPr>
          <p:cNvSpPr>
            <a:spLocks noChangeArrowheads="1"/>
          </p:cNvSpPr>
          <p:nvPr/>
        </p:nvSpPr>
        <p:spPr bwMode="auto">
          <a:xfrm>
            <a:off x="6876256" y="6465662"/>
            <a:ext cx="1944216" cy="288925"/>
          </a:xfrm>
          <a:prstGeom prst="rect">
            <a:avLst/>
          </a:prstGeom>
          <a:gradFill rotWithShape="0">
            <a:gsLst>
              <a:gs pos="0">
                <a:srgbClr val="8488C4">
                  <a:gamma/>
                  <a:shade val="46275"/>
                  <a:invGamma/>
                </a:srgbClr>
              </a:gs>
              <a:gs pos="50000">
                <a:srgbClr val="8488C4">
                  <a:alpha val="63000"/>
                </a:srgbClr>
              </a:gs>
              <a:gs pos="100000">
                <a:srgbClr val="8488C4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12700" algn="ctr">
                <a:solidFill>
                  <a:srgbClr val="000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ru-RU" sz="1400" b="1" spc="50" dirty="0">
                <a:ln w="12700" cmpd="sng">
                  <a:noFill/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Продолжить</a:t>
            </a:r>
            <a:r>
              <a:rPr lang="ru-RU" sz="1400" b="1" dirty="0">
                <a:solidFill>
                  <a:srgbClr val="FF0000"/>
                </a:solidFill>
              </a:rPr>
              <a:t> </a:t>
            </a:r>
            <a:r>
              <a:rPr lang="ru-RU" sz="1400" b="1" spc="50" dirty="0">
                <a:ln w="12700" cmpd="sng">
                  <a:noFill/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игру</a:t>
            </a:r>
          </a:p>
        </p:txBody>
      </p:sp>
    </p:spTree>
    <p:extLst>
      <p:ext uri="{BB962C8B-B14F-4D97-AF65-F5344CB8AC3E}">
        <p14:creationId xmlns:p14="http://schemas.microsoft.com/office/powerpoint/2010/main" xmlns="" val="35271609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7" dur="500"/>
                                        <p:tgtEl>
                                          <p:spTgt spid="3789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0" dur="500"/>
                                        <p:tgtEl>
                                          <p:spTgt spid="37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mph" presetSubtype="2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379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000"/>
                            </p:stCondLst>
                            <p:childTnLst>
                              <p:par>
                                <p:cTn id="3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379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91" grpId="0" build="p" animBg="1"/>
      <p:bldP spid="37900" grpId="0" animBg="1"/>
      <p:bldP spid="37901" grpId="0" animBg="1"/>
      <p:bldP spid="20" grpId="0"/>
      <p:bldP spid="20" grpId="1"/>
      <p:bldP spid="21" grpId="0" animBg="1"/>
      <p:bldP spid="22" grpId="0" animBg="1"/>
      <p:bldP spid="23" grpId="0" animBg="1"/>
      <p:bldP spid="24" grpId="0" animBg="1"/>
      <p:bldP spid="25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331913" y="1989138"/>
            <a:ext cx="6780212" cy="1368425"/>
          </a:xfrm>
          <a:prstGeom prst="rect">
            <a:avLst/>
          </a:prstGeom>
          <a:ln w="57150" cmpd="thickThin">
            <a:solidFill>
              <a:srgbClr val="FF0000"/>
            </a:solidFill>
            <a:miter lim="800000"/>
            <a:headEnd/>
            <a:tailEnd/>
          </a:ln>
        </p:spPr>
        <p:style>
          <a:lnRef idx="0">
            <a:scrgbClr r="0" g="0" b="0"/>
          </a:lnRef>
          <a:fillRef idx="1002">
            <a:schemeClr val="lt1"/>
          </a:fillRef>
          <a:effectRef idx="0">
            <a:scrgbClr r="0" g="0" b="0"/>
          </a:effectRef>
          <a:fontRef idx="major"/>
        </p:style>
        <p:txBody>
          <a:bodyPr vert="horz" lIns="91440" tIns="45720" rIns="91440" bIns="45720" rtlCol="0" anchor="ctr">
            <a:normAutofit/>
          </a:bodyPr>
          <a:lstStyle/>
          <a:p>
            <a:pPr algn="ctr">
              <a:lnSpc>
                <a:spcPct val="90000"/>
              </a:lnSpc>
              <a:buFontTx/>
              <a:buNone/>
            </a:pPr>
            <a:r>
              <a:rPr lang="ru-RU" sz="2100" b="1" dirty="0">
                <a:ln w="1905">
                  <a:solidFill>
                    <a:schemeClr val="bg1">
                      <a:lumMod val="85000"/>
                      <a:lumOff val="15000"/>
                    </a:schemeClr>
                  </a:solidFill>
                </a:ln>
                <a:solidFill>
                  <a:srgbClr val="FF0000"/>
                </a:solidFill>
                <a:effectLst>
                  <a:glow rad="88900">
                    <a:schemeClr val="tx1">
                      <a:alpha val="7000"/>
                    </a:schemeClr>
                  </a:glow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j-ea"/>
                <a:cs typeface="+mj-cs"/>
              </a:rPr>
              <a:t>Какова средняя толщина ледяного покрова Антарктики?</a:t>
            </a:r>
          </a:p>
        </p:txBody>
      </p:sp>
      <p:pic>
        <p:nvPicPr>
          <p:cNvPr id="37892" name="Picture 4" descr="J0189255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5288" y="404813"/>
            <a:ext cx="1368425" cy="1368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7893" name="AutoShape 5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558006" y="549275"/>
            <a:ext cx="1042988" cy="1042988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00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7894" name="WordArt 6" descr="Орех"/>
          <p:cNvSpPr>
            <a:spLocks noChangeArrowheads="1" noChangeShapeType="1" noTextEdit="1"/>
          </p:cNvSpPr>
          <p:nvPr/>
        </p:nvSpPr>
        <p:spPr bwMode="auto">
          <a:xfrm>
            <a:off x="827360" y="765173"/>
            <a:ext cx="504280" cy="576263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 xmlns="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2400" kern="1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ook Antiqua"/>
              </a:rPr>
              <a:t>31</a:t>
            </a:r>
            <a:endParaRPr lang="ru-RU" sz="2400" kern="1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Book Antiqua"/>
            </a:endParaRPr>
          </a:p>
        </p:txBody>
      </p:sp>
      <p:sp useBgFill="1">
        <p:nvSpPr>
          <p:cNvPr id="37900" name="Rectangle 12"/>
          <p:cNvSpPr>
            <a:spLocks noChangeArrowheads="1"/>
          </p:cNvSpPr>
          <p:nvPr/>
        </p:nvSpPr>
        <p:spPr bwMode="auto">
          <a:xfrm>
            <a:off x="4572000" y="3716338"/>
            <a:ext cx="4321175" cy="574675"/>
          </a:xfrm>
          <a:prstGeom prst="rect">
            <a:avLst/>
          </a:prstGeom>
          <a:ln w="76200" cmpd="thickThin" algn="ctr">
            <a:solidFill>
              <a:srgbClr val="CC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ru-RU" sz="2800" b="1" i="1" dirty="0">
                <a:ln>
                  <a:solidFill>
                    <a:schemeClr val="tx1"/>
                  </a:solidFill>
                </a:ln>
                <a:solidFill>
                  <a:srgbClr val="0070C0"/>
                </a:solidFill>
                <a:effectLst>
                  <a:glow rad="101600">
                    <a:schemeClr val="bg1">
                      <a:alpha val="40000"/>
                    </a:schemeClr>
                  </a:glow>
                </a:effectLst>
              </a:rPr>
              <a:t>Правильный ответ</a:t>
            </a:r>
          </a:p>
        </p:txBody>
      </p:sp>
      <p:sp useBgFill="1">
        <p:nvSpPr>
          <p:cNvPr id="37901" name="AutoShape 13"/>
          <p:cNvSpPr>
            <a:spLocks noChangeArrowheads="1"/>
          </p:cNvSpPr>
          <p:nvPr/>
        </p:nvSpPr>
        <p:spPr bwMode="auto">
          <a:xfrm rot="10800000">
            <a:off x="5148263" y="4797425"/>
            <a:ext cx="3311525" cy="1295400"/>
          </a:xfrm>
          <a:prstGeom prst="wedgeRectCallout">
            <a:avLst>
              <a:gd name="adj1" fmla="val -5278"/>
              <a:gd name="adj2" fmla="val 85417"/>
            </a:avLst>
          </a:prstGeom>
          <a:ln w="76200" cmpd="thickThin" algn="ctr">
            <a:solidFill>
              <a:srgbClr val="660033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10800000" anchor="ctr"/>
          <a:lstStyle/>
          <a:p>
            <a:pPr algn="ctr">
              <a:lnSpc>
                <a:spcPct val="80000"/>
              </a:lnSpc>
            </a:pPr>
            <a:r>
              <a:rPr lang="ru-RU" sz="2000" b="1" i="1" dirty="0" smtClean="0">
                <a:ln>
                  <a:solidFill>
                    <a:schemeClr val="accent1">
                      <a:lumMod val="90000"/>
                    </a:schemeClr>
                  </a:solidFill>
                </a:ln>
                <a:solidFill>
                  <a:srgbClr val="9C1818"/>
                </a:solidFill>
                <a:effectLst>
                  <a:glow rad="101600">
                    <a:schemeClr val="bg1">
                      <a:alpha val="40000"/>
                    </a:schemeClr>
                  </a:glow>
                </a:effectLst>
              </a:rPr>
              <a:t>2000 м.</a:t>
            </a:r>
            <a:endParaRPr lang="ru-RU" sz="2000" b="1" i="1" dirty="0">
              <a:ln>
                <a:solidFill>
                  <a:schemeClr val="accent1">
                    <a:lumMod val="90000"/>
                  </a:schemeClr>
                </a:solidFill>
              </a:ln>
              <a:solidFill>
                <a:srgbClr val="9C1818"/>
              </a:solidFill>
              <a:effectLst>
                <a:glow rad="101600">
                  <a:schemeClr val="bg1">
                    <a:alpha val="40000"/>
                  </a:schemeClr>
                </a:glow>
              </a:effectLst>
            </a:endParaRPr>
          </a:p>
        </p:txBody>
      </p:sp>
      <p:sp>
        <p:nvSpPr>
          <p:cNvPr id="20" name="Rectangle 2"/>
          <p:cNvSpPr>
            <a:spLocks noGrp="1" noChangeArrowheads="1"/>
          </p:cNvSpPr>
          <p:nvPr>
            <p:ph type="title"/>
          </p:nvPr>
        </p:nvSpPr>
        <p:spPr>
          <a:xfrm>
            <a:off x="2051608" y="274638"/>
            <a:ext cx="5040783" cy="1498600"/>
          </a:xfrm>
        </p:spPr>
        <p:txBody>
          <a:bodyPr>
            <a:noAutofit/>
          </a:bodyPr>
          <a:lstStyle/>
          <a:p>
            <a:r>
              <a:rPr lang="ru-RU" sz="4400" b="1" cap="none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n-lt"/>
                <a:ea typeface="+mn-ea"/>
                <a:cs typeface="+mn-cs"/>
              </a:rPr>
              <a:t>ВНИМАНИЕ !  ВОПРОС</a:t>
            </a:r>
          </a:p>
        </p:txBody>
      </p:sp>
      <p:sp>
        <p:nvSpPr>
          <p:cNvPr id="21" name="AutoShape 9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360363" y="5948705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00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2" name="AutoShape 10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1223963" y="5948705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00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3" name="AutoShape 11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087563" y="5948705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00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4" name="AutoShape 12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952750" y="5948705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00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5" name="AutoShape 13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3816350" y="5948705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00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6" name="Rectangle 22">
            <a:hlinkClick r:id="rId5" action="ppaction://hlinksldjump"/>
          </p:cNvPr>
          <p:cNvSpPr>
            <a:spLocks noChangeArrowheads="1"/>
          </p:cNvSpPr>
          <p:nvPr/>
        </p:nvSpPr>
        <p:spPr bwMode="auto">
          <a:xfrm>
            <a:off x="5004048" y="6465662"/>
            <a:ext cx="1655762" cy="288925"/>
          </a:xfrm>
          <a:prstGeom prst="rect">
            <a:avLst/>
          </a:prstGeom>
          <a:gradFill rotWithShape="0">
            <a:gsLst>
              <a:gs pos="0">
                <a:srgbClr val="8488C4">
                  <a:gamma/>
                  <a:shade val="46275"/>
                  <a:invGamma/>
                </a:srgbClr>
              </a:gs>
              <a:gs pos="50000">
                <a:srgbClr val="8488C4">
                  <a:alpha val="63000"/>
                </a:srgbClr>
              </a:gs>
              <a:gs pos="100000">
                <a:srgbClr val="8488C4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12700" algn="ctr">
                <a:solidFill>
                  <a:srgbClr val="000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ru-RU" sz="1400" b="1" spc="50" dirty="0">
                <a:ln w="12700" cmpd="sng">
                  <a:noFill/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Правила</a:t>
            </a:r>
            <a:r>
              <a:rPr lang="ru-RU" sz="1400" dirty="0"/>
              <a:t> </a:t>
            </a:r>
            <a:r>
              <a:rPr lang="ru-RU" sz="1400" b="1" spc="50" dirty="0">
                <a:ln w="12700" cmpd="sng">
                  <a:noFill/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игры</a:t>
            </a:r>
          </a:p>
        </p:txBody>
      </p:sp>
      <p:sp>
        <p:nvSpPr>
          <p:cNvPr id="27" name="Rectangle 23">
            <a:hlinkClick r:id="rId6" action="ppaction://hlinksldjump"/>
          </p:cNvPr>
          <p:cNvSpPr>
            <a:spLocks noChangeArrowheads="1"/>
          </p:cNvSpPr>
          <p:nvPr/>
        </p:nvSpPr>
        <p:spPr bwMode="auto">
          <a:xfrm>
            <a:off x="6876256" y="6465662"/>
            <a:ext cx="1944216" cy="288925"/>
          </a:xfrm>
          <a:prstGeom prst="rect">
            <a:avLst/>
          </a:prstGeom>
          <a:gradFill rotWithShape="0">
            <a:gsLst>
              <a:gs pos="0">
                <a:srgbClr val="8488C4">
                  <a:gamma/>
                  <a:shade val="46275"/>
                  <a:invGamma/>
                </a:srgbClr>
              </a:gs>
              <a:gs pos="50000">
                <a:srgbClr val="8488C4">
                  <a:alpha val="63000"/>
                </a:srgbClr>
              </a:gs>
              <a:gs pos="100000">
                <a:srgbClr val="8488C4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12700" algn="ctr">
                <a:solidFill>
                  <a:srgbClr val="000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ru-RU" sz="1400" b="1" spc="50" dirty="0">
                <a:ln w="12700" cmpd="sng">
                  <a:noFill/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Продолжить</a:t>
            </a:r>
            <a:r>
              <a:rPr lang="ru-RU" sz="1400" b="1" dirty="0">
                <a:solidFill>
                  <a:srgbClr val="FF0000"/>
                </a:solidFill>
              </a:rPr>
              <a:t> </a:t>
            </a:r>
            <a:r>
              <a:rPr lang="ru-RU" sz="1400" b="1" spc="50" dirty="0">
                <a:ln w="12700" cmpd="sng">
                  <a:noFill/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игру</a:t>
            </a:r>
          </a:p>
        </p:txBody>
      </p:sp>
    </p:spTree>
    <p:extLst>
      <p:ext uri="{BB962C8B-B14F-4D97-AF65-F5344CB8AC3E}">
        <p14:creationId xmlns:p14="http://schemas.microsoft.com/office/powerpoint/2010/main" xmlns="" val="20034619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7" dur="500"/>
                                        <p:tgtEl>
                                          <p:spTgt spid="3789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0" dur="500"/>
                                        <p:tgtEl>
                                          <p:spTgt spid="37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mph" presetSubtype="2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379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000"/>
                            </p:stCondLst>
                            <p:childTnLst>
                              <p:par>
                                <p:cTn id="3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379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91" grpId="0" build="p" animBg="1"/>
      <p:bldP spid="37900" grpId="0" animBg="1"/>
      <p:bldP spid="37901" grpId="0" animBg="1"/>
      <p:bldP spid="20" grpId="0"/>
      <p:bldP spid="20" grpId="1"/>
      <p:bldP spid="21" grpId="0" animBg="1"/>
      <p:bldP spid="22" grpId="0" animBg="1"/>
      <p:bldP spid="23" grpId="0" animBg="1"/>
      <p:bldP spid="24" grpId="0" animBg="1"/>
      <p:bldP spid="25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331913" y="1989138"/>
            <a:ext cx="6780212" cy="1368425"/>
          </a:xfrm>
          <a:prstGeom prst="rect">
            <a:avLst/>
          </a:prstGeom>
          <a:ln w="57150" cmpd="thickThin">
            <a:solidFill>
              <a:srgbClr val="FF0000"/>
            </a:solidFill>
            <a:miter lim="800000"/>
            <a:headEnd/>
            <a:tailEnd/>
          </a:ln>
        </p:spPr>
        <p:style>
          <a:lnRef idx="0">
            <a:scrgbClr r="0" g="0" b="0"/>
          </a:lnRef>
          <a:fillRef idx="1002">
            <a:schemeClr val="lt1"/>
          </a:fillRef>
          <a:effectRef idx="0">
            <a:scrgbClr r="0" g="0" b="0"/>
          </a:effectRef>
          <a:fontRef idx="major"/>
        </p:style>
        <p:txBody>
          <a:bodyPr vert="horz" lIns="91440" tIns="45720" rIns="91440" bIns="45720" rtlCol="0" anchor="ctr">
            <a:normAutofit/>
          </a:bodyPr>
          <a:lstStyle/>
          <a:p>
            <a:pPr algn="ctr">
              <a:lnSpc>
                <a:spcPct val="90000"/>
              </a:lnSpc>
              <a:buFontTx/>
              <a:buNone/>
            </a:pPr>
            <a:r>
              <a:rPr lang="ru-RU" sz="2100" b="1" dirty="0">
                <a:ln w="1905">
                  <a:solidFill>
                    <a:schemeClr val="bg1">
                      <a:lumMod val="85000"/>
                      <a:lumOff val="15000"/>
                    </a:schemeClr>
                  </a:solidFill>
                </a:ln>
                <a:solidFill>
                  <a:srgbClr val="FF0000"/>
                </a:solidFill>
                <a:effectLst>
                  <a:glow rad="88900">
                    <a:schemeClr val="tx1">
                      <a:alpha val="7000"/>
                    </a:schemeClr>
                  </a:glow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j-ea"/>
                <a:cs typeface="+mj-cs"/>
              </a:rPr>
              <a:t>Какое атмосферное давление возникает во внутренних областях Антарктиды?</a:t>
            </a:r>
          </a:p>
        </p:txBody>
      </p:sp>
      <p:pic>
        <p:nvPicPr>
          <p:cNvPr id="37892" name="Picture 4" descr="J0189255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5288" y="404813"/>
            <a:ext cx="1368425" cy="1368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7893" name="AutoShape 5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558006" y="549275"/>
            <a:ext cx="1042988" cy="1042988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00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7894" name="WordArt 6" descr="Орех"/>
          <p:cNvSpPr>
            <a:spLocks noChangeArrowheads="1" noChangeShapeType="1" noTextEdit="1"/>
          </p:cNvSpPr>
          <p:nvPr/>
        </p:nvSpPr>
        <p:spPr bwMode="auto">
          <a:xfrm>
            <a:off x="827360" y="765173"/>
            <a:ext cx="504280" cy="576263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 xmlns="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2400" kern="1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ook Antiqua"/>
              </a:rPr>
              <a:t>35</a:t>
            </a:r>
            <a:endParaRPr lang="ru-RU" sz="2400" kern="1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Book Antiqua"/>
            </a:endParaRPr>
          </a:p>
        </p:txBody>
      </p:sp>
      <p:sp useBgFill="1">
        <p:nvSpPr>
          <p:cNvPr id="37900" name="Rectangle 12"/>
          <p:cNvSpPr>
            <a:spLocks noChangeArrowheads="1"/>
          </p:cNvSpPr>
          <p:nvPr/>
        </p:nvSpPr>
        <p:spPr bwMode="auto">
          <a:xfrm>
            <a:off x="4572000" y="3716338"/>
            <a:ext cx="4321175" cy="574675"/>
          </a:xfrm>
          <a:prstGeom prst="rect">
            <a:avLst/>
          </a:prstGeom>
          <a:ln w="76200" cmpd="thickThin" algn="ctr">
            <a:solidFill>
              <a:srgbClr val="CC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ru-RU" sz="2800" b="1" i="1" dirty="0">
                <a:ln>
                  <a:solidFill>
                    <a:schemeClr val="tx1"/>
                  </a:solidFill>
                </a:ln>
                <a:solidFill>
                  <a:srgbClr val="0070C0"/>
                </a:solidFill>
                <a:effectLst>
                  <a:glow rad="101600">
                    <a:schemeClr val="bg1">
                      <a:alpha val="40000"/>
                    </a:schemeClr>
                  </a:glow>
                </a:effectLst>
              </a:rPr>
              <a:t>Правильный ответ</a:t>
            </a:r>
          </a:p>
        </p:txBody>
      </p:sp>
      <p:sp useBgFill="1">
        <p:nvSpPr>
          <p:cNvPr id="37901" name="AutoShape 13"/>
          <p:cNvSpPr>
            <a:spLocks noChangeArrowheads="1"/>
          </p:cNvSpPr>
          <p:nvPr/>
        </p:nvSpPr>
        <p:spPr bwMode="auto">
          <a:xfrm rot="10800000">
            <a:off x="5148263" y="4797425"/>
            <a:ext cx="3311525" cy="1295400"/>
          </a:xfrm>
          <a:prstGeom prst="wedgeRectCallout">
            <a:avLst>
              <a:gd name="adj1" fmla="val -5278"/>
              <a:gd name="adj2" fmla="val 85417"/>
            </a:avLst>
          </a:prstGeom>
          <a:ln w="76200" cmpd="thickThin" algn="ctr">
            <a:solidFill>
              <a:srgbClr val="660033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10800000" anchor="ctr"/>
          <a:lstStyle/>
          <a:p>
            <a:pPr algn="ctr">
              <a:lnSpc>
                <a:spcPct val="80000"/>
              </a:lnSpc>
            </a:pPr>
            <a:r>
              <a:rPr lang="ru-RU" sz="2000" b="1" i="1" dirty="0" smtClean="0">
                <a:ln>
                  <a:solidFill>
                    <a:schemeClr val="accent1">
                      <a:lumMod val="90000"/>
                    </a:schemeClr>
                  </a:solidFill>
                </a:ln>
                <a:solidFill>
                  <a:srgbClr val="9C1818"/>
                </a:solidFill>
                <a:effectLst>
                  <a:glow rad="101600">
                    <a:schemeClr val="bg1">
                      <a:alpha val="40000"/>
                    </a:schemeClr>
                  </a:glow>
                </a:effectLst>
              </a:rPr>
              <a:t>Высокое</a:t>
            </a:r>
            <a:endParaRPr lang="ru-RU" sz="2000" b="1" i="1" dirty="0">
              <a:ln>
                <a:solidFill>
                  <a:schemeClr val="accent1">
                    <a:lumMod val="90000"/>
                  </a:schemeClr>
                </a:solidFill>
              </a:ln>
              <a:solidFill>
                <a:srgbClr val="9C1818"/>
              </a:solidFill>
              <a:effectLst>
                <a:glow rad="101600">
                  <a:schemeClr val="bg1">
                    <a:alpha val="40000"/>
                  </a:schemeClr>
                </a:glow>
              </a:effectLst>
            </a:endParaRPr>
          </a:p>
        </p:txBody>
      </p:sp>
      <p:sp>
        <p:nvSpPr>
          <p:cNvPr id="20" name="Rectangle 2"/>
          <p:cNvSpPr>
            <a:spLocks noGrp="1" noChangeArrowheads="1"/>
          </p:cNvSpPr>
          <p:nvPr>
            <p:ph type="title"/>
          </p:nvPr>
        </p:nvSpPr>
        <p:spPr>
          <a:xfrm>
            <a:off x="2051608" y="274638"/>
            <a:ext cx="5040783" cy="1498600"/>
          </a:xfrm>
        </p:spPr>
        <p:txBody>
          <a:bodyPr>
            <a:noAutofit/>
          </a:bodyPr>
          <a:lstStyle/>
          <a:p>
            <a:r>
              <a:rPr lang="ru-RU" sz="4400" b="1" cap="none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n-lt"/>
                <a:ea typeface="+mn-ea"/>
                <a:cs typeface="+mn-cs"/>
              </a:rPr>
              <a:t>ВНИМАНИЕ !  ВОПРОС</a:t>
            </a:r>
          </a:p>
        </p:txBody>
      </p:sp>
      <p:sp>
        <p:nvSpPr>
          <p:cNvPr id="21" name="AutoShape 9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360363" y="5948705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00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2" name="AutoShape 10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1223963" y="5948705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00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3" name="AutoShape 11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087563" y="5948705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00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4" name="AutoShape 12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952750" y="5948705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00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5" name="AutoShape 13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3816350" y="5948705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00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6" name="Rectangle 22">
            <a:hlinkClick r:id="rId5" action="ppaction://hlinksldjump"/>
          </p:cNvPr>
          <p:cNvSpPr>
            <a:spLocks noChangeArrowheads="1"/>
          </p:cNvSpPr>
          <p:nvPr/>
        </p:nvSpPr>
        <p:spPr bwMode="auto">
          <a:xfrm>
            <a:off x="5004048" y="6465662"/>
            <a:ext cx="1655762" cy="288925"/>
          </a:xfrm>
          <a:prstGeom prst="rect">
            <a:avLst/>
          </a:prstGeom>
          <a:gradFill rotWithShape="0">
            <a:gsLst>
              <a:gs pos="0">
                <a:srgbClr val="8488C4">
                  <a:gamma/>
                  <a:shade val="46275"/>
                  <a:invGamma/>
                </a:srgbClr>
              </a:gs>
              <a:gs pos="50000">
                <a:srgbClr val="8488C4">
                  <a:alpha val="63000"/>
                </a:srgbClr>
              </a:gs>
              <a:gs pos="100000">
                <a:srgbClr val="8488C4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12700" algn="ctr">
                <a:solidFill>
                  <a:srgbClr val="000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ru-RU" sz="1400" b="1" spc="50" dirty="0">
                <a:ln w="12700" cmpd="sng">
                  <a:noFill/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Правила</a:t>
            </a:r>
            <a:r>
              <a:rPr lang="ru-RU" sz="1400" dirty="0"/>
              <a:t> </a:t>
            </a:r>
            <a:r>
              <a:rPr lang="ru-RU" sz="1400" b="1" spc="50" dirty="0">
                <a:ln w="12700" cmpd="sng">
                  <a:noFill/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игры</a:t>
            </a:r>
          </a:p>
        </p:txBody>
      </p:sp>
      <p:sp>
        <p:nvSpPr>
          <p:cNvPr id="27" name="Rectangle 23">
            <a:hlinkClick r:id="rId6" action="ppaction://hlinksldjump"/>
          </p:cNvPr>
          <p:cNvSpPr>
            <a:spLocks noChangeArrowheads="1"/>
          </p:cNvSpPr>
          <p:nvPr/>
        </p:nvSpPr>
        <p:spPr bwMode="auto">
          <a:xfrm>
            <a:off x="6876256" y="6465662"/>
            <a:ext cx="1944216" cy="288925"/>
          </a:xfrm>
          <a:prstGeom prst="rect">
            <a:avLst/>
          </a:prstGeom>
          <a:gradFill rotWithShape="0">
            <a:gsLst>
              <a:gs pos="0">
                <a:srgbClr val="8488C4">
                  <a:gamma/>
                  <a:shade val="46275"/>
                  <a:invGamma/>
                </a:srgbClr>
              </a:gs>
              <a:gs pos="50000">
                <a:srgbClr val="8488C4">
                  <a:alpha val="63000"/>
                </a:srgbClr>
              </a:gs>
              <a:gs pos="100000">
                <a:srgbClr val="8488C4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12700" algn="ctr">
                <a:solidFill>
                  <a:srgbClr val="000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ru-RU" sz="1400" b="1" spc="50" dirty="0">
                <a:ln w="12700" cmpd="sng">
                  <a:noFill/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Продолжить</a:t>
            </a:r>
            <a:r>
              <a:rPr lang="ru-RU" sz="1400" b="1" dirty="0">
                <a:solidFill>
                  <a:srgbClr val="FF0000"/>
                </a:solidFill>
              </a:rPr>
              <a:t> </a:t>
            </a:r>
            <a:r>
              <a:rPr lang="ru-RU" sz="1400" b="1" spc="50" dirty="0">
                <a:ln w="12700" cmpd="sng">
                  <a:noFill/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игру</a:t>
            </a:r>
          </a:p>
        </p:txBody>
      </p:sp>
    </p:spTree>
    <p:extLst>
      <p:ext uri="{BB962C8B-B14F-4D97-AF65-F5344CB8AC3E}">
        <p14:creationId xmlns:p14="http://schemas.microsoft.com/office/powerpoint/2010/main" xmlns="" val="4696565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7" dur="500"/>
                                        <p:tgtEl>
                                          <p:spTgt spid="3789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0" dur="500"/>
                                        <p:tgtEl>
                                          <p:spTgt spid="37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mph" presetSubtype="2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379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000"/>
                            </p:stCondLst>
                            <p:childTnLst>
                              <p:par>
                                <p:cTn id="3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379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91" grpId="0" build="p" animBg="1"/>
      <p:bldP spid="37900" grpId="0" animBg="1"/>
      <p:bldP spid="37901" grpId="0" animBg="1"/>
      <p:bldP spid="20" grpId="0"/>
      <p:bldP spid="20" grpId="1"/>
      <p:bldP spid="21" grpId="0" animBg="1"/>
      <p:bldP spid="22" grpId="0" animBg="1"/>
      <p:bldP spid="23" grpId="0" animBg="1"/>
      <p:bldP spid="24" grpId="0" animBg="1"/>
      <p:bldP spid="25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331913" y="1989138"/>
            <a:ext cx="6780212" cy="1368425"/>
          </a:xfrm>
          <a:prstGeom prst="rect">
            <a:avLst/>
          </a:prstGeom>
          <a:ln w="57150" cmpd="thickThin">
            <a:solidFill>
              <a:srgbClr val="FF0000"/>
            </a:solidFill>
            <a:miter lim="800000"/>
            <a:headEnd/>
            <a:tailEnd/>
          </a:ln>
        </p:spPr>
        <p:style>
          <a:lnRef idx="0">
            <a:scrgbClr r="0" g="0" b="0"/>
          </a:lnRef>
          <a:fillRef idx="1002">
            <a:schemeClr val="lt1"/>
          </a:fillRef>
          <a:effectRef idx="0">
            <a:scrgbClr r="0" g="0" b="0"/>
          </a:effectRef>
          <a:fontRef idx="major"/>
        </p:style>
        <p:txBody>
          <a:bodyPr vert="horz" lIns="91440" tIns="45720" rIns="91440" bIns="45720" rtlCol="0" anchor="ctr">
            <a:normAutofit/>
          </a:bodyPr>
          <a:lstStyle/>
          <a:p>
            <a:pPr algn="ctr">
              <a:lnSpc>
                <a:spcPct val="90000"/>
              </a:lnSpc>
              <a:buFontTx/>
              <a:buNone/>
            </a:pPr>
            <a:r>
              <a:rPr lang="ru-RU" sz="2100" b="1" dirty="0">
                <a:ln w="1905">
                  <a:solidFill>
                    <a:schemeClr val="bg1">
                      <a:lumMod val="85000"/>
                      <a:lumOff val="15000"/>
                    </a:schemeClr>
                  </a:solidFill>
                </a:ln>
                <a:solidFill>
                  <a:srgbClr val="FF0000"/>
                </a:solidFill>
                <a:effectLst>
                  <a:glow rad="88900">
                    <a:schemeClr val="tx1">
                      <a:alpha val="7000"/>
                    </a:schemeClr>
                  </a:glow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j-ea"/>
                <a:cs typeface="+mj-cs"/>
              </a:rPr>
              <a:t>Какая самая низкая температура на Земле, которая была зафиксирована в Антарктиде?</a:t>
            </a:r>
          </a:p>
        </p:txBody>
      </p:sp>
      <p:pic>
        <p:nvPicPr>
          <p:cNvPr id="37892" name="Picture 4" descr="J0189255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5288" y="404813"/>
            <a:ext cx="1368425" cy="1368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7893" name="AutoShape 5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558006" y="549275"/>
            <a:ext cx="1042988" cy="1042988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00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7894" name="WordArt 6" descr="Орех"/>
          <p:cNvSpPr>
            <a:spLocks noChangeArrowheads="1" noChangeShapeType="1" noTextEdit="1"/>
          </p:cNvSpPr>
          <p:nvPr/>
        </p:nvSpPr>
        <p:spPr bwMode="auto">
          <a:xfrm>
            <a:off x="827360" y="765173"/>
            <a:ext cx="504280" cy="576263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 xmlns="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2400" kern="1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ook Antiqua"/>
              </a:rPr>
              <a:t>39</a:t>
            </a:r>
            <a:endParaRPr lang="ru-RU" sz="2400" kern="1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Book Antiqua"/>
            </a:endParaRPr>
          </a:p>
        </p:txBody>
      </p:sp>
      <p:sp useBgFill="1">
        <p:nvSpPr>
          <p:cNvPr id="37900" name="Rectangle 12"/>
          <p:cNvSpPr>
            <a:spLocks noChangeArrowheads="1"/>
          </p:cNvSpPr>
          <p:nvPr/>
        </p:nvSpPr>
        <p:spPr bwMode="auto">
          <a:xfrm>
            <a:off x="4572000" y="3716338"/>
            <a:ext cx="4321175" cy="574675"/>
          </a:xfrm>
          <a:prstGeom prst="rect">
            <a:avLst/>
          </a:prstGeom>
          <a:ln w="76200" cmpd="thickThin" algn="ctr">
            <a:solidFill>
              <a:srgbClr val="CC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ru-RU" sz="2800" b="1" i="1" dirty="0">
                <a:ln>
                  <a:solidFill>
                    <a:schemeClr val="tx1"/>
                  </a:solidFill>
                </a:ln>
                <a:solidFill>
                  <a:srgbClr val="0070C0"/>
                </a:solidFill>
                <a:effectLst>
                  <a:glow rad="101600">
                    <a:schemeClr val="bg1">
                      <a:alpha val="40000"/>
                    </a:schemeClr>
                  </a:glow>
                </a:effectLst>
              </a:rPr>
              <a:t>Правильный ответ</a:t>
            </a:r>
          </a:p>
        </p:txBody>
      </p:sp>
      <p:sp useBgFill="1">
        <p:nvSpPr>
          <p:cNvPr id="37901" name="AutoShape 13"/>
          <p:cNvSpPr>
            <a:spLocks noChangeArrowheads="1"/>
          </p:cNvSpPr>
          <p:nvPr/>
        </p:nvSpPr>
        <p:spPr bwMode="auto">
          <a:xfrm rot="10800000">
            <a:off x="5148263" y="4797425"/>
            <a:ext cx="3311525" cy="1295400"/>
          </a:xfrm>
          <a:prstGeom prst="wedgeRectCallout">
            <a:avLst>
              <a:gd name="adj1" fmla="val -5278"/>
              <a:gd name="adj2" fmla="val 85417"/>
            </a:avLst>
          </a:prstGeom>
          <a:ln w="76200" cmpd="thickThin" algn="ctr">
            <a:solidFill>
              <a:srgbClr val="660033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10800000" anchor="ctr"/>
          <a:lstStyle/>
          <a:p>
            <a:pPr algn="ctr">
              <a:lnSpc>
                <a:spcPct val="80000"/>
              </a:lnSpc>
            </a:pPr>
            <a:r>
              <a:rPr lang="ru-RU" sz="2000" b="1" i="1" dirty="0" smtClean="0">
                <a:ln>
                  <a:solidFill>
                    <a:schemeClr val="accent1">
                      <a:lumMod val="90000"/>
                    </a:schemeClr>
                  </a:solidFill>
                </a:ln>
                <a:solidFill>
                  <a:srgbClr val="9C1818"/>
                </a:solidFill>
                <a:effectLst>
                  <a:glow rad="101600">
                    <a:schemeClr val="bg1">
                      <a:alpha val="40000"/>
                    </a:schemeClr>
                  </a:glow>
                </a:effectLst>
              </a:rPr>
              <a:t>- 89,2 ˚С</a:t>
            </a:r>
            <a:endParaRPr lang="ru-RU" sz="2000" b="1" i="1" dirty="0">
              <a:ln>
                <a:solidFill>
                  <a:schemeClr val="accent1">
                    <a:lumMod val="90000"/>
                  </a:schemeClr>
                </a:solidFill>
              </a:ln>
              <a:solidFill>
                <a:srgbClr val="9C1818"/>
              </a:solidFill>
              <a:effectLst>
                <a:glow rad="101600">
                  <a:schemeClr val="bg1">
                    <a:alpha val="40000"/>
                  </a:schemeClr>
                </a:glow>
              </a:effectLst>
            </a:endParaRPr>
          </a:p>
        </p:txBody>
      </p:sp>
      <p:sp>
        <p:nvSpPr>
          <p:cNvPr id="20" name="Rectangle 2"/>
          <p:cNvSpPr>
            <a:spLocks noGrp="1" noChangeArrowheads="1"/>
          </p:cNvSpPr>
          <p:nvPr>
            <p:ph type="title"/>
          </p:nvPr>
        </p:nvSpPr>
        <p:spPr>
          <a:xfrm>
            <a:off x="2051608" y="274638"/>
            <a:ext cx="5040783" cy="1498600"/>
          </a:xfrm>
        </p:spPr>
        <p:txBody>
          <a:bodyPr>
            <a:noAutofit/>
          </a:bodyPr>
          <a:lstStyle/>
          <a:p>
            <a:r>
              <a:rPr lang="ru-RU" sz="4400" b="1" cap="none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n-lt"/>
                <a:ea typeface="+mn-ea"/>
                <a:cs typeface="+mn-cs"/>
              </a:rPr>
              <a:t>ВНИМАНИЕ !  ВОПРОС</a:t>
            </a:r>
          </a:p>
        </p:txBody>
      </p:sp>
      <p:sp>
        <p:nvSpPr>
          <p:cNvPr id="21" name="AutoShape 9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360363" y="5948705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00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2" name="AutoShape 10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1223963" y="5948705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00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3" name="AutoShape 11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087563" y="5948705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00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4" name="AutoShape 12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952750" y="5948705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00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5" name="AutoShape 13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3816350" y="5948705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00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6" name="Rectangle 22">
            <a:hlinkClick r:id="rId5" action="ppaction://hlinksldjump"/>
          </p:cNvPr>
          <p:cNvSpPr>
            <a:spLocks noChangeArrowheads="1"/>
          </p:cNvSpPr>
          <p:nvPr/>
        </p:nvSpPr>
        <p:spPr bwMode="auto">
          <a:xfrm>
            <a:off x="5004048" y="6465662"/>
            <a:ext cx="1655762" cy="288925"/>
          </a:xfrm>
          <a:prstGeom prst="rect">
            <a:avLst/>
          </a:prstGeom>
          <a:gradFill rotWithShape="0">
            <a:gsLst>
              <a:gs pos="0">
                <a:srgbClr val="8488C4">
                  <a:gamma/>
                  <a:shade val="46275"/>
                  <a:invGamma/>
                </a:srgbClr>
              </a:gs>
              <a:gs pos="50000">
                <a:srgbClr val="8488C4">
                  <a:alpha val="63000"/>
                </a:srgbClr>
              </a:gs>
              <a:gs pos="100000">
                <a:srgbClr val="8488C4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12700" algn="ctr">
                <a:solidFill>
                  <a:srgbClr val="000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ru-RU" sz="1400" b="1" spc="50" dirty="0">
                <a:ln w="12700" cmpd="sng">
                  <a:noFill/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Правила</a:t>
            </a:r>
            <a:r>
              <a:rPr lang="ru-RU" sz="1400" dirty="0"/>
              <a:t> </a:t>
            </a:r>
            <a:r>
              <a:rPr lang="ru-RU" sz="1400" b="1" spc="50" dirty="0">
                <a:ln w="12700" cmpd="sng">
                  <a:noFill/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игры</a:t>
            </a:r>
          </a:p>
        </p:txBody>
      </p:sp>
      <p:sp>
        <p:nvSpPr>
          <p:cNvPr id="27" name="Rectangle 23">
            <a:hlinkClick r:id="rId6" action="ppaction://hlinksldjump"/>
          </p:cNvPr>
          <p:cNvSpPr>
            <a:spLocks noChangeArrowheads="1"/>
          </p:cNvSpPr>
          <p:nvPr/>
        </p:nvSpPr>
        <p:spPr bwMode="auto">
          <a:xfrm>
            <a:off x="6876256" y="6465662"/>
            <a:ext cx="1944216" cy="288925"/>
          </a:xfrm>
          <a:prstGeom prst="rect">
            <a:avLst/>
          </a:prstGeom>
          <a:gradFill rotWithShape="0">
            <a:gsLst>
              <a:gs pos="0">
                <a:srgbClr val="8488C4">
                  <a:gamma/>
                  <a:shade val="46275"/>
                  <a:invGamma/>
                </a:srgbClr>
              </a:gs>
              <a:gs pos="50000">
                <a:srgbClr val="8488C4">
                  <a:alpha val="63000"/>
                </a:srgbClr>
              </a:gs>
              <a:gs pos="100000">
                <a:srgbClr val="8488C4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12700" algn="ctr">
                <a:solidFill>
                  <a:srgbClr val="000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ru-RU" sz="1400" b="1" spc="50" dirty="0">
                <a:ln w="12700" cmpd="sng">
                  <a:noFill/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Продолжить</a:t>
            </a:r>
            <a:r>
              <a:rPr lang="ru-RU" sz="1400" b="1" dirty="0">
                <a:solidFill>
                  <a:srgbClr val="FF0000"/>
                </a:solidFill>
              </a:rPr>
              <a:t> </a:t>
            </a:r>
            <a:r>
              <a:rPr lang="ru-RU" sz="1400" b="1" spc="50" dirty="0">
                <a:ln w="12700" cmpd="sng">
                  <a:noFill/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игру</a:t>
            </a:r>
          </a:p>
        </p:txBody>
      </p:sp>
    </p:spTree>
    <p:extLst>
      <p:ext uri="{BB962C8B-B14F-4D97-AF65-F5344CB8AC3E}">
        <p14:creationId xmlns:p14="http://schemas.microsoft.com/office/powerpoint/2010/main" xmlns="" val="29092873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7" dur="500"/>
                                        <p:tgtEl>
                                          <p:spTgt spid="3789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0" dur="500"/>
                                        <p:tgtEl>
                                          <p:spTgt spid="37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mph" presetSubtype="2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379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000"/>
                            </p:stCondLst>
                            <p:childTnLst>
                              <p:par>
                                <p:cTn id="3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379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91" grpId="0" build="p" animBg="1"/>
      <p:bldP spid="37900" grpId="0" animBg="1"/>
      <p:bldP spid="37901" grpId="0" animBg="1"/>
      <p:bldP spid="20" grpId="0"/>
      <p:bldP spid="20" grpId="1"/>
      <p:bldP spid="21" grpId="0" animBg="1"/>
      <p:bldP spid="22" grpId="0" animBg="1"/>
      <p:bldP spid="23" grpId="0" animBg="1"/>
      <p:bldP spid="24" grpId="0" animBg="1"/>
      <p:bldP spid="25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331913" y="1989138"/>
            <a:ext cx="6780212" cy="1368425"/>
          </a:xfrm>
          <a:prstGeom prst="rect">
            <a:avLst/>
          </a:prstGeom>
          <a:ln w="57150" cmpd="thickThin">
            <a:solidFill>
              <a:srgbClr val="FF0000"/>
            </a:solidFill>
            <a:miter lim="800000"/>
            <a:headEnd/>
            <a:tailEnd/>
          </a:ln>
        </p:spPr>
        <p:style>
          <a:lnRef idx="0">
            <a:scrgbClr r="0" g="0" b="0"/>
          </a:lnRef>
          <a:fillRef idx="1002">
            <a:schemeClr val="lt1"/>
          </a:fillRef>
          <a:effectRef idx="0">
            <a:scrgbClr r="0" g="0" b="0"/>
          </a:effectRef>
          <a:fontRef idx="major"/>
        </p:style>
        <p:txBody>
          <a:bodyPr vert="horz" lIns="91440" tIns="45720" rIns="91440" bIns="45720" rtlCol="0" anchor="ctr">
            <a:normAutofit/>
          </a:bodyPr>
          <a:lstStyle/>
          <a:p>
            <a:pPr algn="ctr">
              <a:lnSpc>
                <a:spcPct val="90000"/>
              </a:lnSpc>
              <a:buFontTx/>
              <a:buNone/>
            </a:pPr>
            <a:r>
              <a:rPr lang="ru-RU" sz="2100" b="1" dirty="0" smtClean="0">
                <a:ln w="1905">
                  <a:solidFill>
                    <a:schemeClr val="bg1">
                      <a:lumMod val="85000"/>
                      <a:lumOff val="15000"/>
                    </a:schemeClr>
                  </a:solidFill>
                </a:ln>
                <a:solidFill>
                  <a:srgbClr val="FF0000"/>
                </a:solidFill>
                <a:effectLst>
                  <a:glow rad="88900">
                    <a:schemeClr val="tx1">
                      <a:alpha val="7000"/>
                    </a:schemeClr>
                  </a:glow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j-ea"/>
                <a:cs typeface="+mj-cs"/>
              </a:rPr>
              <a:t>В каком климатическом поясе находятся </a:t>
            </a:r>
            <a:r>
              <a:rPr lang="ru-RU" sz="2100" b="1" dirty="0" err="1" smtClean="0">
                <a:ln w="1905">
                  <a:solidFill>
                    <a:schemeClr val="bg1">
                      <a:lumMod val="85000"/>
                      <a:lumOff val="15000"/>
                    </a:schemeClr>
                  </a:solidFill>
                </a:ln>
                <a:solidFill>
                  <a:srgbClr val="FF0000"/>
                </a:solidFill>
                <a:effectLst>
                  <a:glow rad="88900">
                    <a:schemeClr val="tx1">
                      <a:alpha val="7000"/>
                    </a:schemeClr>
                  </a:glow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j-ea"/>
                <a:cs typeface="+mj-cs"/>
              </a:rPr>
              <a:t>пилегающие</a:t>
            </a:r>
            <a:r>
              <a:rPr lang="ru-RU" sz="2100" b="1" dirty="0" smtClean="0">
                <a:ln w="1905">
                  <a:solidFill>
                    <a:schemeClr val="bg1">
                      <a:lumMod val="85000"/>
                      <a:lumOff val="15000"/>
                    </a:schemeClr>
                  </a:solidFill>
                </a:ln>
                <a:solidFill>
                  <a:srgbClr val="FF0000"/>
                </a:solidFill>
                <a:effectLst>
                  <a:glow rad="88900">
                    <a:schemeClr val="tx1">
                      <a:alpha val="7000"/>
                    </a:schemeClr>
                  </a:glow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j-ea"/>
                <a:cs typeface="+mj-cs"/>
              </a:rPr>
              <a:t> к Антарктиде южные части трёх океанов?</a:t>
            </a:r>
            <a:endParaRPr lang="ru-RU" sz="2100" b="1" dirty="0">
              <a:ln w="1905">
                <a:solidFill>
                  <a:schemeClr val="bg1">
                    <a:lumMod val="85000"/>
                    <a:lumOff val="15000"/>
                  </a:schemeClr>
                </a:solidFill>
              </a:ln>
              <a:solidFill>
                <a:srgbClr val="FF0000"/>
              </a:solidFill>
              <a:effectLst>
                <a:glow rad="88900">
                  <a:schemeClr val="tx1">
                    <a:alpha val="7000"/>
                  </a:schemeClr>
                </a:glow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  <a:latin typeface="+mj-lt"/>
              <a:ea typeface="+mj-ea"/>
              <a:cs typeface="+mj-cs"/>
            </a:endParaRPr>
          </a:p>
        </p:txBody>
      </p:sp>
      <p:pic>
        <p:nvPicPr>
          <p:cNvPr id="37892" name="Picture 4" descr="J0189255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5288" y="404813"/>
            <a:ext cx="1368425" cy="1368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7893" name="AutoShape 5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558006" y="549275"/>
            <a:ext cx="1042988" cy="1042988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00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7894" name="WordArt 6" descr="Орех"/>
          <p:cNvSpPr>
            <a:spLocks noChangeArrowheads="1" noChangeShapeType="1" noTextEdit="1"/>
          </p:cNvSpPr>
          <p:nvPr/>
        </p:nvSpPr>
        <p:spPr bwMode="auto">
          <a:xfrm>
            <a:off x="827360" y="765173"/>
            <a:ext cx="504280" cy="576263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 xmlns="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2400" kern="1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ook Antiqua"/>
              </a:rPr>
              <a:t>43</a:t>
            </a:r>
            <a:endParaRPr lang="ru-RU" sz="2400" kern="1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Book Antiqua"/>
            </a:endParaRPr>
          </a:p>
        </p:txBody>
      </p:sp>
      <p:sp useBgFill="1">
        <p:nvSpPr>
          <p:cNvPr id="37900" name="Rectangle 12"/>
          <p:cNvSpPr>
            <a:spLocks noChangeArrowheads="1"/>
          </p:cNvSpPr>
          <p:nvPr/>
        </p:nvSpPr>
        <p:spPr bwMode="auto">
          <a:xfrm>
            <a:off x="4572000" y="3716338"/>
            <a:ext cx="4321175" cy="574675"/>
          </a:xfrm>
          <a:prstGeom prst="rect">
            <a:avLst/>
          </a:prstGeom>
          <a:ln w="76200" cmpd="thickThin" algn="ctr">
            <a:solidFill>
              <a:srgbClr val="CC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ru-RU" sz="2800" b="1" i="1" dirty="0">
                <a:ln>
                  <a:solidFill>
                    <a:schemeClr val="tx1"/>
                  </a:solidFill>
                </a:ln>
                <a:solidFill>
                  <a:srgbClr val="0070C0"/>
                </a:solidFill>
                <a:effectLst>
                  <a:glow rad="101600">
                    <a:schemeClr val="bg1">
                      <a:alpha val="40000"/>
                    </a:schemeClr>
                  </a:glow>
                </a:effectLst>
              </a:rPr>
              <a:t>Правильный ответ</a:t>
            </a:r>
          </a:p>
        </p:txBody>
      </p:sp>
      <p:sp useBgFill="1">
        <p:nvSpPr>
          <p:cNvPr id="37901" name="AutoShape 13"/>
          <p:cNvSpPr>
            <a:spLocks noChangeArrowheads="1"/>
          </p:cNvSpPr>
          <p:nvPr/>
        </p:nvSpPr>
        <p:spPr bwMode="auto">
          <a:xfrm rot="10800000">
            <a:off x="5148263" y="4797425"/>
            <a:ext cx="3311525" cy="1295400"/>
          </a:xfrm>
          <a:prstGeom prst="wedgeRectCallout">
            <a:avLst>
              <a:gd name="adj1" fmla="val -5278"/>
              <a:gd name="adj2" fmla="val 85417"/>
            </a:avLst>
          </a:prstGeom>
          <a:ln w="76200" cmpd="thickThin" algn="ctr">
            <a:solidFill>
              <a:srgbClr val="660033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10800000" anchor="ctr"/>
          <a:lstStyle/>
          <a:p>
            <a:pPr algn="ctr">
              <a:lnSpc>
                <a:spcPct val="80000"/>
              </a:lnSpc>
            </a:pPr>
            <a:r>
              <a:rPr lang="ru-RU" sz="2000" b="1" i="1" dirty="0" smtClean="0">
                <a:ln>
                  <a:solidFill>
                    <a:schemeClr val="accent1">
                      <a:lumMod val="90000"/>
                    </a:schemeClr>
                  </a:solidFill>
                </a:ln>
                <a:solidFill>
                  <a:srgbClr val="9C1818"/>
                </a:solidFill>
                <a:effectLst>
                  <a:glow rad="101600">
                    <a:schemeClr val="bg1">
                      <a:alpha val="40000"/>
                    </a:schemeClr>
                  </a:glow>
                </a:effectLst>
              </a:rPr>
              <a:t>САП</a:t>
            </a:r>
            <a:endParaRPr lang="ru-RU" sz="2000" b="1" i="1" dirty="0">
              <a:ln>
                <a:solidFill>
                  <a:schemeClr val="accent1">
                    <a:lumMod val="90000"/>
                  </a:schemeClr>
                </a:solidFill>
              </a:ln>
              <a:solidFill>
                <a:srgbClr val="9C1818"/>
              </a:solidFill>
              <a:effectLst>
                <a:glow rad="101600">
                  <a:schemeClr val="bg1">
                    <a:alpha val="40000"/>
                  </a:schemeClr>
                </a:glow>
              </a:effectLst>
            </a:endParaRPr>
          </a:p>
        </p:txBody>
      </p:sp>
      <p:sp>
        <p:nvSpPr>
          <p:cNvPr id="20" name="Rectangle 2"/>
          <p:cNvSpPr>
            <a:spLocks noGrp="1" noChangeArrowheads="1"/>
          </p:cNvSpPr>
          <p:nvPr>
            <p:ph type="title"/>
          </p:nvPr>
        </p:nvSpPr>
        <p:spPr>
          <a:xfrm>
            <a:off x="2051608" y="274638"/>
            <a:ext cx="5040783" cy="1498600"/>
          </a:xfrm>
        </p:spPr>
        <p:txBody>
          <a:bodyPr>
            <a:noAutofit/>
          </a:bodyPr>
          <a:lstStyle/>
          <a:p>
            <a:r>
              <a:rPr lang="ru-RU" sz="4400" b="1" cap="none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n-lt"/>
                <a:ea typeface="+mn-ea"/>
                <a:cs typeface="+mn-cs"/>
              </a:rPr>
              <a:t>ВНИМАНИЕ !  ВОПРОС</a:t>
            </a:r>
          </a:p>
        </p:txBody>
      </p:sp>
      <p:sp>
        <p:nvSpPr>
          <p:cNvPr id="21" name="AutoShape 9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360363" y="5948705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00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2" name="AutoShape 10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1223963" y="5948705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00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3" name="AutoShape 11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087563" y="5948705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00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4" name="AutoShape 12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952750" y="5948705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00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5" name="AutoShape 13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3816350" y="5948705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00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6" name="Rectangle 22">
            <a:hlinkClick r:id="rId5" action="ppaction://hlinksldjump"/>
          </p:cNvPr>
          <p:cNvSpPr>
            <a:spLocks noChangeArrowheads="1"/>
          </p:cNvSpPr>
          <p:nvPr/>
        </p:nvSpPr>
        <p:spPr bwMode="auto">
          <a:xfrm>
            <a:off x="5004048" y="6465662"/>
            <a:ext cx="1655762" cy="288925"/>
          </a:xfrm>
          <a:prstGeom prst="rect">
            <a:avLst/>
          </a:prstGeom>
          <a:gradFill rotWithShape="0">
            <a:gsLst>
              <a:gs pos="0">
                <a:srgbClr val="8488C4">
                  <a:gamma/>
                  <a:shade val="46275"/>
                  <a:invGamma/>
                </a:srgbClr>
              </a:gs>
              <a:gs pos="50000">
                <a:srgbClr val="8488C4">
                  <a:alpha val="63000"/>
                </a:srgbClr>
              </a:gs>
              <a:gs pos="100000">
                <a:srgbClr val="8488C4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12700" algn="ctr">
                <a:solidFill>
                  <a:srgbClr val="000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ru-RU" sz="1400" b="1" spc="50" dirty="0">
                <a:ln w="12700" cmpd="sng">
                  <a:noFill/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Правила</a:t>
            </a:r>
            <a:r>
              <a:rPr lang="ru-RU" sz="1400" dirty="0"/>
              <a:t> </a:t>
            </a:r>
            <a:r>
              <a:rPr lang="ru-RU" sz="1400" b="1" spc="50" dirty="0">
                <a:ln w="12700" cmpd="sng">
                  <a:noFill/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игры</a:t>
            </a:r>
          </a:p>
        </p:txBody>
      </p:sp>
      <p:sp>
        <p:nvSpPr>
          <p:cNvPr id="27" name="Rectangle 23">
            <a:hlinkClick r:id="rId6" action="ppaction://hlinksldjump"/>
          </p:cNvPr>
          <p:cNvSpPr>
            <a:spLocks noChangeArrowheads="1"/>
          </p:cNvSpPr>
          <p:nvPr/>
        </p:nvSpPr>
        <p:spPr bwMode="auto">
          <a:xfrm>
            <a:off x="6876256" y="6465662"/>
            <a:ext cx="1944216" cy="288925"/>
          </a:xfrm>
          <a:prstGeom prst="rect">
            <a:avLst/>
          </a:prstGeom>
          <a:gradFill rotWithShape="0">
            <a:gsLst>
              <a:gs pos="0">
                <a:srgbClr val="8488C4">
                  <a:gamma/>
                  <a:shade val="46275"/>
                  <a:invGamma/>
                </a:srgbClr>
              </a:gs>
              <a:gs pos="50000">
                <a:srgbClr val="8488C4">
                  <a:alpha val="63000"/>
                </a:srgbClr>
              </a:gs>
              <a:gs pos="100000">
                <a:srgbClr val="8488C4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12700" algn="ctr">
                <a:solidFill>
                  <a:srgbClr val="000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ru-RU" sz="1400" b="1" spc="50" dirty="0">
                <a:ln w="12700" cmpd="sng">
                  <a:noFill/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Продолжить</a:t>
            </a:r>
            <a:r>
              <a:rPr lang="ru-RU" sz="1400" b="1" dirty="0">
                <a:solidFill>
                  <a:srgbClr val="FF0000"/>
                </a:solidFill>
              </a:rPr>
              <a:t> </a:t>
            </a:r>
            <a:r>
              <a:rPr lang="ru-RU" sz="1400" b="1" spc="50" dirty="0">
                <a:ln w="12700" cmpd="sng">
                  <a:noFill/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игру</a:t>
            </a:r>
          </a:p>
        </p:txBody>
      </p:sp>
    </p:spTree>
    <p:extLst>
      <p:ext uri="{BB962C8B-B14F-4D97-AF65-F5344CB8AC3E}">
        <p14:creationId xmlns:p14="http://schemas.microsoft.com/office/powerpoint/2010/main" xmlns="" val="27806449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7" dur="500"/>
                                        <p:tgtEl>
                                          <p:spTgt spid="3789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0" dur="500"/>
                                        <p:tgtEl>
                                          <p:spTgt spid="37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mph" presetSubtype="2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379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000"/>
                            </p:stCondLst>
                            <p:childTnLst>
                              <p:par>
                                <p:cTn id="3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379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91" grpId="0" build="p" animBg="1"/>
      <p:bldP spid="37900" grpId="0" animBg="1"/>
      <p:bldP spid="37901" grpId="0" animBg="1"/>
      <p:bldP spid="20" grpId="0"/>
      <p:bldP spid="20" grpId="1"/>
      <p:bldP spid="21" grpId="0" animBg="1"/>
      <p:bldP spid="22" grpId="0" animBg="1"/>
      <p:bldP spid="23" grpId="0" animBg="1"/>
      <p:bldP spid="24" grpId="0" animBg="1"/>
      <p:bldP spid="25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331913" y="1989138"/>
            <a:ext cx="6780212" cy="1368425"/>
          </a:xfrm>
          <a:prstGeom prst="rect">
            <a:avLst/>
          </a:prstGeom>
          <a:ln w="57150" cmpd="thickThin">
            <a:solidFill>
              <a:srgbClr val="FF0000"/>
            </a:solidFill>
            <a:miter lim="800000"/>
            <a:headEnd/>
            <a:tailEnd/>
          </a:ln>
        </p:spPr>
        <p:style>
          <a:lnRef idx="0">
            <a:scrgbClr r="0" g="0" b="0"/>
          </a:lnRef>
          <a:fillRef idx="1002">
            <a:schemeClr val="lt1"/>
          </a:fillRef>
          <a:effectRef idx="0">
            <a:scrgbClr r="0" g="0" b="0"/>
          </a:effectRef>
          <a:fontRef idx="major"/>
        </p:style>
        <p:txBody>
          <a:bodyPr vert="horz" lIns="91440" tIns="45720" rIns="91440" bIns="45720" rtlCol="0" anchor="ctr">
            <a:normAutofit/>
          </a:bodyPr>
          <a:lstStyle/>
          <a:p>
            <a:pPr algn="ctr">
              <a:lnSpc>
                <a:spcPct val="90000"/>
              </a:lnSpc>
              <a:buFontTx/>
              <a:buNone/>
            </a:pPr>
            <a:r>
              <a:rPr lang="ru-RU" sz="2100" b="1" dirty="0" smtClean="0">
                <a:ln w="1905">
                  <a:solidFill>
                    <a:schemeClr val="bg1">
                      <a:lumMod val="85000"/>
                      <a:lumOff val="15000"/>
                    </a:schemeClr>
                  </a:solidFill>
                </a:ln>
                <a:solidFill>
                  <a:srgbClr val="FF0000"/>
                </a:solidFill>
                <a:effectLst>
                  <a:glow rad="88900">
                    <a:schemeClr val="tx1">
                      <a:alpha val="7000"/>
                    </a:schemeClr>
                  </a:glow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j-ea"/>
                <a:cs typeface="+mj-cs"/>
              </a:rPr>
              <a:t>Что обозначает слово «Антарктика» в переводе с греческого языка?</a:t>
            </a:r>
            <a:endParaRPr lang="ru-RU" sz="2100" b="1" dirty="0">
              <a:ln w="1905">
                <a:solidFill>
                  <a:schemeClr val="bg1">
                    <a:lumMod val="85000"/>
                    <a:lumOff val="15000"/>
                  </a:schemeClr>
                </a:solidFill>
              </a:ln>
              <a:solidFill>
                <a:srgbClr val="FF0000"/>
              </a:solidFill>
              <a:effectLst>
                <a:glow rad="88900">
                  <a:schemeClr val="tx1">
                    <a:alpha val="7000"/>
                  </a:schemeClr>
                </a:glow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  <a:latin typeface="+mj-lt"/>
              <a:ea typeface="+mj-ea"/>
              <a:cs typeface="+mj-cs"/>
            </a:endParaRPr>
          </a:p>
        </p:txBody>
      </p:sp>
      <p:pic>
        <p:nvPicPr>
          <p:cNvPr id="37892" name="Picture 4" descr="J0189255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5288" y="404813"/>
            <a:ext cx="1368425" cy="1368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7893" name="AutoShape 5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558006" y="549275"/>
            <a:ext cx="1042988" cy="1042988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00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7894" name="WordArt 6" descr="Орех"/>
          <p:cNvSpPr>
            <a:spLocks noChangeArrowheads="1" noChangeShapeType="1" noTextEdit="1"/>
          </p:cNvSpPr>
          <p:nvPr/>
        </p:nvSpPr>
        <p:spPr bwMode="auto">
          <a:xfrm>
            <a:off x="827360" y="765173"/>
            <a:ext cx="504280" cy="576263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 xmlns="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2400" kern="1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ook Antiqua"/>
              </a:rPr>
              <a:t>47</a:t>
            </a:r>
            <a:endParaRPr lang="ru-RU" sz="2400" kern="1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Book Antiqua"/>
            </a:endParaRPr>
          </a:p>
        </p:txBody>
      </p:sp>
      <p:sp useBgFill="1">
        <p:nvSpPr>
          <p:cNvPr id="37900" name="Rectangle 12"/>
          <p:cNvSpPr>
            <a:spLocks noChangeArrowheads="1"/>
          </p:cNvSpPr>
          <p:nvPr/>
        </p:nvSpPr>
        <p:spPr bwMode="auto">
          <a:xfrm>
            <a:off x="4572000" y="3716338"/>
            <a:ext cx="4321175" cy="574675"/>
          </a:xfrm>
          <a:prstGeom prst="rect">
            <a:avLst/>
          </a:prstGeom>
          <a:ln w="76200" cmpd="thickThin" algn="ctr">
            <a:solidFill>
              <a:srgbClr val="CC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ru-RU" sz="2800" b="1" i="1" dirty="0">
                <a:ln>
                  <a:solidFill>
                    <a:schemeClr val="tx1"/>
                  </a:solidFill>
                </a:ln>
                <a:solidFill>
                  <a:srgbClr val="0070C0"/>
                </a:solidFill>
                <a:effectLst>
                  <a:glow rad="101600">
                    <a:schemeClr val="bg1">
                      <a:alpha val="40000"/>
                    </a:schemeClr>
                  </a:glow>
                </a:effectLst>
              </a:rPr>
              <a:t>Правильный ответ</a:t>
            </a:r>
          </a:p>
        </p:txBody>
      </p:sp>
      <p:sp useBgFill="1">
        <p:nvSpPr>
          <p:cNvPr id="37901" name="AutoShape 13"/>
          <p:cNvSpPr>
            <a:spLocks noChangeArrowheads="1"/>
          </p:cNvSpPr>
          <p:nvPr/>
        </p:nvSpPr>
        <p:spPr bwMode="auto">
          <a:xfrm rot="10800000">
            <a:off x="5148263" y="4797425"/>
            <a:ext cx="3311525" cy="1295400"/>
          </a:xfrm>
          <a:prstGeom prst="wedgeRectCallout">
            <a:avLst>
              <a:gd name="adj1" fmla="val -5278"/>
              <a:gd name="adj2" fmla="val 85417"/>
            </a:avLst>
          </a:prstGeom>
          <a:ln w="76200" cmpd="thickThin" algn="ctr">
            <a:solidFill>
              <a:srgbClr val="660033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10800000" anchor="ctr"/>
          <a:lstStyle/>
          <a:p>
            <a:pPr algn="ctr">
              <a:lnSpc>
                <a:spcPct val="80000"/>
              </a:lnSpc>
            </a:pPr>
            <a:r>
              <a:rPr lang="ru-RU" sz="2000" b="1" i="1" dirty="0" smtClean="0">
                <a:ln>
                  <a:solidFill>
                    <a:schemeClr val="accent1">
                      <a:lumMod val="90000"/>
                    </a:schemeClr>
                  </a:solidFill>
                </a:ln>
                <a:solidFill>
                  <a:srgbClr val="9C1818"/>
                </a:solidFill>
                <a:effectLst>
                  <a:glow rad="101600">
                    <a:schemeClr val="bg1">
                      <a:alpha val="40000"/>
                    </a:schemeClr>
                  </a:glow>
                </a:effectLst>
              </a:rPr>
              <a:t>«Анти» - против, «арктикос» - северный.</a:t>
            </a:r>
            <a:endParaRPr lang="ru-RU" sz="2000" b="1" i="1" dirty="0">
              <a:ln>
                <a:solidFill>
                  <a:schemeClr val="accent1">
                    <a:lumMod val="90000"/>
                  </a:schemeClr>
                </a:solidFill>
              </a:ln>
              <a:solidFill>
                <a:srgbClr val="9C1818"/>
              </a:solidFill>
              <a:effectLst>
                <a:glow rad="101600">
                  <a:schemeClr val="bg1">
                    <a:alpha val="40000"/>
                  </a:schemeClr>
                </a:glow>
              </a:effectLst>
            </a:endParaRPr>
          </a:p>
        </p:txBody>
      </p:sp>
      <p:sp>
        <p:nvSpPr>
          <p:cNvPr id="20" name="Rectangle 2"/>
          <p:cNvSpPr>
            <a:spLocks noGrp="1" noChangeArrowheads="1"/>
          </p:cNvSpPr>
          <p:nvPr>
            <p:ph type="title"/>
          </p:nvPr>
        </p:nvSpPr>
        <p:spPr>
          <a:xfrm>
            <a:off x="2051608" y="274638"/>
            <a:ext cx="5040783" cy="1498600"/>
          </a:xfrm>
        </p:spPr>
        <p:txBody>
          <a:bodyPr>
            <a:noAutofit/>
          </a:bodyPr>
          <a:lstStyle/>
          <a:p>
            <a:r>
              <a:rPr lang="ru-RU" sz="4400" b="1" cap="none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n-lt"/>
                <a:ea typeface="+mn-ea"/>
                <a:cs typeface="+mn-cs"/>
              </a:rPr>
              <a:t>ВНИМАНИЕ !  ВОПРОС</a:t>
            </a:r>
          </a:p>
        </p:txBody>
      </p:sp>
      <p:sp>
        <p:nvSpPr>
          <p:cNvPr id="21" name="AutoShape 9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360363" y="5948705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00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2" name="AutoShape 10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1223963" y="5948705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00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3" name="AutoShape 11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087563" y="5948705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00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4" name="AutoShape 12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952750" y="5948705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00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5" name="AutoShape 13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3816350" y="5948705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00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6" name="Rectangle 22">
            <a:hlinkClick r:id="rId5" action="ppaction://hlinksldjump"/>
          </p:cNvPr>
          <p:cNvSpPr>
            <a:spLocks noChangeArrowheads="1"/>
          </p:cNvSpPr>
          <p:nvPr/>
        </p:nvSpPr>
        <p:spPr bwMode="auto">
          <a:xfrm>
            <a:off x="5004048" y="6465662"/>
            <a:ext cx="1655762" cy="288925"/>
          </a:xfrm>
          <a:prstGeom prst="rect">
            <a:avLst/>
          </a:prstGeom>
          <a:gradFill rotWithShape="0">
            <a:gsLst>
              <a:gs pos="0">
                <a:srgbClr val="8488C4">
                  <a:gamma/>
                  <a:shade val="46275"/>
                  <a:invGamma/>
                </a:srgbClr>
              </a:gs>
              <a:gs pos="50000">
                <a:srgbClr val="8488C4">
                  <a:alpha val="63000"/>
                </a:srgbClr>
              </a:gs>
              <a:gs pos="100000">
                <a:srgbClr val="8488C4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12700" algn="ctr">
                <a:solidFill>
                  <a:srgbClr val="000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ru-RU" sz="1400" b="1" spc="50" dirty="0">
                <a:ln w="12700" cmpd="sng">
                  <a:noFill/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Правила</a:t>
            </a:r>
            <a:r>
              <a:rPr lang="ru-RU" sz="1400" dirty="0"/>
              <a:t> </a:t>
            </a:r>
            <a:r>
              <a:rPr lang="ru-RU" sz="1400" b="1" spc="50" dirty="0">
                <a:ln w="12700" cmpd="sng">
                  <a:noFill/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игры</a:t>
            </a:r>
          </a:p>
        </p:txBody>
      </p:sp>
      <p:sp>
        <p:nvSpPr>
          <p:cNvPr id="27" name="Rectangle 23">
            <a:hlinkClick r:id="rId6" action="ppaction://hlinksldjump"/>
          </p:cNvPr>
          <p:cNvSpPr>
            <a:spLocks noChangeArrowheads="1"/>
          </p:cNvSpPr>
          <p:nvPr/>
        </p:nvSpPr>
        <p:spPr bwMode="auto">
          <a:xfrm>
            <a:off x="6876256" y="6465662"/>
            <a:ext cx="1944216" cy="288925"/>
          </a:xfrm>
          <a:prstGeom prst="rect">
            <a:avLst/>
          </a:prstGeom>
          <a:gradFill rotWithShape="0">
            <a:gsLst>
              <a:gs pos="0">
                <a:srgbClr val="8488C4">
                  <a:gamma/>
                  <a:shade val="46275"/>
                  <a:invGamma/>
                </a:srgbClr>
              </a:gs>
              <a:gs pos="50000">
                <a:srgbClr val="8488C4">
                  <a:alpha val="63000"/>
                </a:srgbClr>
              </a:gs>
              <a:gs pos="100000">
                <a:srgbClr val="8488C4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12700" algn="ctr">
                <a:solidFill>
                  <a:srgbClr val="000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ru-RU" sz="1400" b="1" spc="50" dirty="0">
                <a:ln w="12700" cmpd="sng">
                  <a:noFill/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Продолжить</a:t>
            </a:r>
            <a:r>
              <a:rPr lang="ru-RU" sz="1400" b="1" dirty="0">
                <a:solidFill>
                  <a:srgbClr val="FF0000"/>
                </a:solidFill>
              </a:rPr>
              <a:t> </a:t>
            </a:r>
            <a:r>
              <a:rPr lang="ru-RU" sz="1400" b="1" spc="50" dirty="0">
                <a:ln w="12700" cmpd="sng">
                  <a:noFill/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игру</a:t>
            </a:r>
          </a:p>
        </p:txBody>
      </p:sp>
    </p:spTree>
    <p:extLst>
      <p:ext uri="{BB962C8B-B14F-4D97-AF65-F5344CB8AC3E}">
        <p14:creationId xmlns:p14="http://schemas.microsoft.com/office/powerpoint/2010/main" xmlns="" val="10536715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7" dur="500"/>
                                        <p:tgtEl>
                                          <p:spTgt spid="3789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0" dur="500"/>
                                        <p:tgtEl>
                                          <p:spTgt spid="37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mph" presetSubtype="2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379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000"/>
                            </p:stCondLst>
                            <p:childTnLst>
                              <p:par>
                                <p:cTn id="3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379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91" grpId="0" build="p" animBg="1"/>
      <p:bldP spid="37900" grpId="0" animBg="1"/>
      <p:bldP spid="37901" grpId="0" animBg="1"/>
      <p:bldP spid="20" grpId="0"/>
      <p:bldP spid="20" grpId="1"/>
      <p:bldP spid="21" grpId="0" animBg="1"/>
      <p:bldP spid="22" grpId="0" animBg="1"/>
      <p:bldP spid="23" grpId="0" animBg="1"/>
      <p:bldP spid="24" grpId="0" animBg="1"/>
      <p:bldP spid="25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331913" y="1989138"/>
            <a:ext cx="6780212" cy="1368425"/>
          </a:xfrm>
          <a:prstGeom prst="rect">
            <a:avLst/>
          </a:prstGeom>
          <a:noFill/>
          <a:ln w="57150" cmpd="thickThin">
            <a:solidFill>
              <a:srgbClr val="008000"/>
            </a:solidFill>
            <a:miter lim="800000"/>
            <a:headEnd/>
            <a:tailEnd/>
          </a:ln>
        </p:spPr>
        <p:txBody>
          <a:bodyPr vert="horz" lIns="91440" tIns="45720" rIns="91440" bIns="45720" rtlCol="0" anchor="ctr">
            <a:normAutofit/>
          </a:bodyPr>
          <a:lstStyle/>
          <a:p>
            <a:pPr algn="ctr">
              <a:buFontTx/>
              <a:buNone/>
            </a:pPr>
            <a:r>
              <a:rPr lang="ru-RU" sz="2100" b="1" dirty="0" smtClean="0">
                <a:ln w="1905">
                  <a:solidFill>
                    <a:schemeClr val="tx2">
                      <a:lumMod val="90000"/>
                    </a:schemeClr>
                  </a:solidFill>
                </a:ln>
                <a:solidFill>
                  <a:srgbClr val="00B050"/>
                </a:solidFill>
                <a:effectLst>
                  <a:glow rad="88900">
                    <a:schemeClr val="tx1">
                      <a:alpha val="7000"/>
                    </a:schemeClr>
                  </a:glow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j-ea"/>
                <a:cs typeface="+mj-cs"/>
              </a:rPr>
              <a:t>Когда впервые был покорён Южный полюс?</a:t>
            </a:r>
            <a:endParaRPr lang="ru-RU" sz="2100" b="1" dirty="0">
              <a:ln w="1905">
                <a:solidFill>
                  <a:schemeClr val="tx2">
                    <a:lumMod val="90000"/>
                  </a:schemeClr>
                </a:solidFill>
              </a:ln>
              <a:solidFill>
                <a:srgbClr val="00B050"/>
              </a:solidFill>
              <a:effectLst>
                <a:glow rad="88900">
                  <a:schemeClr val="tx1">
                    <a:alpha val="7000"/>
                  </a:schemeClr>
                </a:glow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  <a:latin typeface="+mj-lt"/>
              <a:ea typeface="+mj-ea"/>
              <a:cs typeface="+mj-cs"/>
            </a:endParaRPr>
          </a:p>
        </p:txBody>
      </p:sp>
      <p:sp useBgFill="1">
        <p:nvSpPr>
          <p:cNvPr id="37900" name="Rectangle 12"/>
          <p:cNvSpPr>
            <a:spLocks noChangeArrowheads="1"/>
          </p:cNvSpPr>
          <p:nvPr/>
        </p:nvSpPr>
        <p:spPr bwMode="auto">
          <a:xfrm>
            <a:off x="4572000" y="3716338"/>
            <a:ext cx="4321175" cy="574675"/>
          </a:xfrm>
          <a:prstGeom prst="rect">
            <a:avLst/>
          </a:prstGeom>
          <a:ln w="76200" cmpd="thickThin" algn="ctr">
            <a:solidFill>
              <a:srgbClr val="CC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ru-RU" sz="2800" b="1" i="1" dirty="0">
                <a:ln>
                  <a:solidFill>
                    <a:schemeClr val="tx1"/>
                  </a:solidFill>
                </a:ln>
                <a:solidFill>
                  <a:srgbClr val="0070C0"/>
                </a:solidFill>
                <a:effectLst>
                  <a:glow rad="101600">
                    <a:schemeClr val="bg1">
                      <a:alpha val="40000"/>
                    </a:schemeClr>
                  </a:glow>
                </a:effectLst>
              </a:rPr>
              <a:t>Правильный ответ</a:t>
            </a:r>
          </a:p>
        </p:txBody>
      </p:sp>
      <p:sp useBgFill="1">
        <p:nvSpPr>
          <p:cNvPr id="37901" name="AutoShape 13"/>
          <p:cNvSpPr>
            <a:spLocks noChangeArrowheads="1"/>
          </p:cNvSpPr>
          <p:nvPr/>
        </p:nvSpPr>
        <p:spPr bwMode="auto">
          <a:xfrm rot="10800000">
            <a:off x="5148263" y="4797425"/>
            <a:ext cx="3311525" cy="1295400"/>
          </a:xfrm>
          <a:prstGeom prst="wedgeRectCallout">
            <a:avLst>
              <a:gd name="adj1" fmla="val -5278"/>
              <a:gd name="adj2" fmla="val 85417"/>
            </a:avLst>
          </a:prstGeom>
          <a:ln w="76200" cmpd="thickThin" algn="ctr">
            <a:solidFill>
              <a:srgbClr val="660033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10800000" anchor="ctr"/>
          <a:lstStyle/>
          <a:p>
            <a:pPr algn="ctr">
              <a:lnSpc>
                <a:spcPct val="80000"/>
              </a:lnSpc>
            </a:pPr>
            <a:r>
              <a:rPr lang="ru-RU" sz="2000" b="1" i="1" dirty="0" smtClean="0">
                <a:ln>
                  <a:solidFill>
                    <a:schemeClr val="accent1">
                      <a:lumMod val="90000"/>
                    </a:schemeClr>
                  </a:solidFill>
                </a:ln>
                <a:solidFill>
                  <a:srgbClr val="00CC00"/>
                </a:solidFill>
                <a:effectLst>
                  <a:glow rad="101600">
                    <a:schemeClr val="bg1">
                      <a:alpha val="40000"/>
                    </a:schemeClr>
                  </a:glow>
                </a:effectLst>
              </a:rPr>
              <a:t>14 декабря 1911 г.</a:t>
            </a:r>
            <a:endParaRPr lang="ru-RU" sz="2000" b="1" i="1" dirty="0">
              <a:ln>
                <a:solidFill>
                  <a:schemeClr val="accent1">
                    <a:lumMod val="90000"/>
                  </a:schemeClr>
                </a:solidFill>
              </a:ln>
              <a:solidFill>
                <a:srgbClr val="00CC00"/>
              </a:solidFill>
              <a:effectLst>
                <a:glow rad="101600">
                  <a:schemeClr val="bg1">
                    <a:alpha val="40000"/>
                  </a:schemeClr>
                </a:glow>
              </a:effectLst>
            </a:endParaRPr>
          </a:p>
        </p:txBody>
      </p:sp>
      <p:sp>
        <p:nvSpPr>
          <p:cNvPr id="20" name="Rectangle 2"/>
          <p:cNvSpPr>
            <a:spLocks noGrp="1" noChangeArrowheads="1"/>
          </p:cNvSpPr>
          <p:nvPr>
            <p:ph type="title"/>
          </p:nvPr>
        </p:nvSpPr>
        <p:spPr>
          <a:xfrm>
            <a:off x="2051608" y="274638"/>
            <a:ext cx="5040783" cy="1498600"/>
          </a:xfrm>
        </p:spPr>
        <p:txBody>
          <a:bodyPr>
            <a:noAutofit/>
          </a:bodyPr>
          <a:lstStyle/>
          <a:p>
            <a:r>
              <a:rPr lang="ru-RU" sz="4400" b="1" cap="none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n-lt"/>
                <a:ea typeface="+mn-ea"/>
                <a:cs typeface="+mn-cs"/>
              </a:rPr>
              <a:t>ВНИМАНИЕ !  ВОПРОС</a:t>
            </a:r>
          </a:p>
        </p:txBody>
      </p:sp>
      <p:sp>
        <p:nvSpPr>
          <p:cNvPr id="21" name="AutoShape 9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360363" y="5948705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00CC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2" name="AutoShape 10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1223963" y="5948705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00CC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3" name="AutoShape 11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087563" y="5948705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00CC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4" name="AutoShape 12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952750" y="5948705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00CC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5" name="AutoShape 13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3816350" y="5948705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00CC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6" name="Rectangle 22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5004048" y="6465662"/>
            <a:ext cx="1655762" cy="288925"/>
          </a:xfrm>
          <a:prstGeom prst="rect">
            <a:avLst/>
          </a:prstGeom>
          <a:gradFill rotWithShape="0">
            <a:gsLst>
              <a:gs pos="0">
                <a:srgbClr val="8488C4">
                  <a:gamma/>
                  <a:shade val="46275"/>
                  <a:invGamma/>
                </a:srgbClr>
              </a:gs>
              <a:gs pos="50000">
                <a:srgbClr val="8488C4">
                  <a:alpha val="63000"/>
                </a:srgbClr>
              </a:gs>
              <a:gs pos="100000">
                <a:srgbClr val="8488C4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12700" algn="ctr">
                <a:solidFill>
                  <a:srgbClr val="000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ru-RU" sz="1400" b="1" spc="50" dirty="0">
                <a:ln w="12700" cmpd="sng">
                  <a:noFill/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Правила</a:t>
            </a:r>
            <a:r>
              <a:rPr lang="ru-RU" sz="1400" dirty="0"/>
              <a:t> </a:t>
            </a:r>
            <a:r>
              <a:rPr lang="ru-RU" sz="1400" b="1" spc="50" dirty="0">
                <a:ln w="12700" cmpd="sng">
                  <a:noFill/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игры</a:t>
            </a:r>
          </a:p>
        </p:txBody>
      </p:sp>
      <p:sp>
        <p:nvSpPr>
          <p:cNvPr id="27" name="Rectangle 23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6876256" y="6465662"/>
            <a:ext cx="1944216" cy="288925"/>
          </a:xfrm>
          <a:prstGeom prst="rect">
            <a:avLst/>
          </a:prstGeom>
          <a:gradFill rotWithShape="0">
            <a:gsLst>
              <a:gs pos="0">
                <a:srgbClr val="8488C4">
                  <a:gamma/>
                  <a:shade val="46275"/>
                  <a:invGamma/>
                </a:srgbClr>
              </a:gs>
              <a:gs pos="50000">
                <a:srgbClr val="8488C4">
                  <a:alpha val="63000"/>
                </a:srgbClr>
              </a:gs>
              <a:gs pos="100000">
                <a:srgbClr val="8488C4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12700" algn="ctr">
                <a:solidFill>
                  <a:srgbClr val="000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ru-RU" sz="1400" b="1" spc="50" dirty="0">
                <a:ln w="12700" cmpd="sng">
                  <a:noFill/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Продолжить</a:t>
            </a:r>
            <a:r>
              <a:rPr lang="ru-RU" sz="1400" b="1" dirty="0">
                <a:solidFill>
                  <a:srgbClr val="FF0000"/>
                </a:solidFill>
              </a:rPr>
              <a:t> </a:t>
            </a:r>
            <a:r>
              <a:rPr lang="ru-RU" sz="1400" b="1" spc="50" dirty="0">
                <a:ln w="12700" cmpd="sng">
                  <a:noFill/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игру</a:t>
            </a:r>
          </a:p>
        </p:txBody>
      </p:sp>
      <p:pic>
        <p:nvPicPr>
          <p:cNvPr id="16" name="Picture 4" descr="J0189255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5288" y="404813"/>
            <a:ext cx="1368425" cy="1368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AutoShape 5">
            <a:hlinkClick r:id="rId6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539750" y="549275"/>
            <a:ext cx="1042988" cy="1042988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00CC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8" name="WordArt 6" descr="Орех"/>
          <p:cNvSpPr>
            <a:spLocks noChangeArrowheads="1" noChangeShapeType="1" noTextEdit="1"/>
          </p:cNvSpPr>
          <p:nvPr/>
        </p:nvSpPr>
        <p:spPr bwMode="auto">
          <a:xfrm>
            <a:off x="900113" y="765175"/>
            <a:ext cx="287337" cy="576263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 xmlns="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2400" kern="1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ook Antiqua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xmlns="" val="30530306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3" presetClass="emph" presetSubtype="2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33CC33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2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4" dur="500"/>
                                        <p:tgtEl>
                                          <p:spTgt spid="37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7" dur="500"/>
                                        <p:tgtEl>
                                          <p:spTgt spid="3789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379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000"/>
                            </p:stCondLst>
                            <p:childTnLst>
                              <p:par>
                                <p:cTn id="3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379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91" grpId="0" uiExpand="1" build="p" animBg="1"/>
      <p:bldP spid="37900" grpId="0" animBg="1"/>
      <p:bldP spid="37901" grpId="0" animBg="1"/>
      <p:bldP spid="20" grpId="0"/>
      <p:bldP spid="20" grpId="1"/>
      <p:bldP spid="21" grpId="0" animBg="1"/>
      <p:bldP spid="22" grpId="0" animBg="1"/>
      <p:bldP spid="23" grpId="0" animBg="1"/>
      <p:bldP spid="24" grpId="0" animBg="1"/>
      <p:bldP spid="2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4" name="AutoShape 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168734" y="476675"/>
            <a:ext cx="792386" cy="792386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FF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5613" name="AutoShape 13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3701375" y="1559117"/>
            <a:ext cx="792386" cy="792386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00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5616" name="AutoShape 16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6365206" y="485458"/>
            <a:ext cx="792386" cy="792386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0066FF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5647" name="AutoShape 47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1939618" y="2579158"/>
            <a:ext cx="792385" cy="792385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00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5648" name="AutoShape 48">
            <a:hlinkClick r:id="rId6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168114" y="3634713"/>
            <a:ext cx="792386" cy="792385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00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5649" name="AutoShape 49">
            <a:hlinkClick r:id="rId7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270420" y="485458"/>
            <a:ext cx="792385" cy="792386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FF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5650" name="AutoShape 50">
            <a:hlinkClick r:id="rId8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5490365" y="1559117"/>
            <a:ext cx="792386" cy="792386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FF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5651" name="AutoShape 51">
            <a:hlinkClick r:id="rId9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3701376" y="2584604"/>
            <a:ext cx="792385" cy="792385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FF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5652" name="AutoShape 52">
            <a:hlinkClick r:id="rId10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1939618" y="3634710"/>
            <a:ext cx="792386" cy="792385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FF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5653" name="AutoShape 53">
            <a:hlinkClick r:id="rId11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4588328" y="1559117"/>
            <a:ext cx="792385" cy="792386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0066FF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5654" name="AutoShape 54">
            <a:hlinkClick r:id="rId1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2808344" y="2584601"/>
            <a:ext cx="792386" cy="792385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0066FF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5655" name="AutoShape 55">
            <a:hlinkClick r:id="rId1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1064865" y="3634713"/>
            <a:ext cx="792385" cy="792385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0066FF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5656" name="AutoShape 56">
            <a:hlinkClick r:id="rId1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1064867" y="476674"/>
            <a:ext cx="792385" cy="792386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00CC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5657" name="AutoShape 57">
            <a:hlinkClick r:id="rId1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175336" y="484835"/>
            <a:ext cx="792386" cy="792386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00CC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5658" name="AutoShape 58">
            <a:hlinkClick r:id="rId16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6370292" y="1559117"/>
            <a:ext cx="792385" cy="792386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00CC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5659" name="AutoShape 59">
            <a:hlinkClick r:id="rId17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4588328" y="2584604"/>
            <a:ext cx="792386" cy="792385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00CC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5660" name="AutoShape 60">
            <a:hlinkClick r:id="rId18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2825847" y="3631695"/>
            <a:ext cx="792385" cy="792385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00CC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5661" name="AutoShape 61">
            <a:hlinkClick r:id="rId19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1937126" y="476675"/>
            <a:ext cx="792386" cy="792386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00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5662" name="AutoShape 62">
            <a:hlinkClick r:id="rId20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168115" y="1546481"/>
            <a:ext cx="792385" cy="792386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00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5663" name="AutoShape 63">
            <a:hlinkClick r:id="rId21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270419" y="1559117"/>
            <a:ext cx="792386" cy="792386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00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5664" name="AutoShape 64">
            <a:hlinkClick r:id="rId2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5490366" y="2585415"/>
            <a:ext cx="792385" cy="792385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00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5665" name="AutoShape 65">
            <a:hlinkClick r:id="rId2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3701376" y="3634708"/>
            <a:ext cx="792386" cy="792385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00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5666" name="AutoShape 66">
            <a:hlinkClick r:id="rId2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2808344" y="476672"/>
            <a:ext cx="792385" cy="792386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0066FF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5667" name="AutoShape 67">
            <a:hlinkClick r:id="rId2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1067768" y="1546480"/>
            <a:ext cx="792386" cy="792386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0066FF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5668" name="AutoShape 68">
            <a:hlinkClick r:id="rId26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174940" y="1559117"/>
            <a:ext cx="792385" cy="792386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0066FF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5669" name="AutoShape 69">
            <a:hlinkClick r:id="rId27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6370290" y="2579157"/>
            <a:ext cx="792386" cy="792385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0066FF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5670" name="AutoShape 70">
            <a:hlinkClick r:id="rId28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3701375" y="477294"/>
            <a:ext cx="792386" cy="792386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FF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5672" name="AutoShape 72">
            <a:hlinkClick r:id="rId29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1939618" y="1546479"/>
            <a:ext cx="792385" cy="792386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FF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5675" name="AutoShape 75">
            <a:hlinkClick r:id="rId30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168114" y="2584603"/>
            <a:ext cx="792386" cy="792386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FF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5676" name="AutoShape 76">
            <a:hlinkClick r:id="rId31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4588328" y="476672"/>
            <a:ext cx="792385" cy="792386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00CC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5677" name="AutoShape 77">
            <a:hlinkClick r:id="rId3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2808344" y="1546479"/>
            <a:ext cx="792386" cy="792386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00CC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5678" name="AutoShape 78">
            <a:hlinkClick r:id="rId3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270418" y="2579156"/>
            <a:ext cx="792386" cy="792385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FF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5679" name="AutoShape 79">
            <a:hlinkClick r:id="rId3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5485080" y="477294"/>
            <a:ext cx="792386" cy="792386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00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5680" name="AutoShape 80">
            <a:hlinkClick r:id="rId3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1064865" y="2584604"/>
            <a:ext cx="792386" cy="792385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00CC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5681" name="AutoShape 81">
            <a:hlinkClick r:id="rId36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175337" y="2585413"/>
            <a:ext cx="792385" cy="792385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00CC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5685" name="WordArt 85" descr="Орех">
            <a:hlinkClick r:id="" action="ppaction://noaction"/>
          </p:cNvPr>
          <p:cNvSpPr>
            <a:spLocks noChangeArrowheads="1" noChangeShapeType="1" noTextEdit="1"/>
          </p:cNvSpPr>
          <p:nvPr/>
        </p:nvSpPr>
        <p:spPr bwMode="auto">
          <a:xfrm>
            <a:off x="2224170" y="662750"/>
            <a:ext cx="218298" cy="437803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 xmlns="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2400" kern="1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ook Antiqua"/>
              </a:rPr>
              <a:t>3</a:t>
            </a:r>
          </a:p>
        </p:txBody>
      </p:sp>
      <p:sp>
        <p:nvSpPr>
          <p:cNvPr id="25686" name="WordArt 86" descr="Орех">
            <a:hlinkClick r:id="" action="ppaction://noaction"/>
          </p:cNvPr>
          <p:cNvSpPr>
            <a:spLocks noChangeArrowheads="1" noChangeShapeType="1" noTextEdit="1"/>
          </p:cNvSpPr>
          <p:nvPr/>
        </p:nvSpPr>
        <p:spPr bwMode="auto">
          <a:xfrm>
            <a:off x="6679557" y="672154"/>
            <a:ext cx="218298" cy="437803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 xmlns="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2400" kern="1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ook Antiqua"/>
              </a:rPr>
              <a:t>8</a:t>
            </a:r>
          </a:p>
        </p:txBody>
      </p:sp>
      <p:sp>
        <p:nvSpPr>
          <p:cNvPr id="25690" name="WordArt 90" descr="Орех">
            <a:hlinkClick r:id="" action="ppaction://noaction"/>
          </p:cNvPr>
          <p:cNvSpPr>
            <a:spLocks noChangeArrowheads="1" noChangeShapeType="1" noTextEdit="1"/>
          </p:cNvSpPr>
          <p:nvPr/>
        </p:nvSpPr>
        <p:spPr bwMode="auto">
          <a:xfrm>
            <a:off x="5777409" y="653963"/>
            <a:ext cx="218298" cy="437803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 xmlns="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2400" kern="1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ook Antiqua"/>
              </a:rPr>
              <a:t>7</a:t>
            </a:r>
          </a:p>
        </p:txBody>
      </p:sp>
      <p:sp>
        <p:nvSpPr>
          <p:cNvPr id="25691" name="WordArt 91" descr="Орех">
            <a:hlinkClick r:id="" action="ppaction://noaction"/>
          </p:cNvPr>
          <p:cNvSpPr>
            <a:spLocks noChangeArrowheads="1" noChangeShapeType="1" noTextEdit="1"/>
          </p:cNvSpPr>
          <p:nvPr/>
        </p:nvSpPr>
        <p:spPr bwMode="auto">
          <a:xfrm>
            <a:off x="4875369" y="653962"/>
            <a:ext cx="218299" cy="437803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 xmlns="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2400" kern="1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ook Antiqua"/>
              </a:rPr>
              <a:t>6</a:t>
            </a:r>
          </a:p>
        </p:txBody>
      </p:sp>
      <p:sp>
        <p:nvSpPr>
          <p:cNvPr id="25692" name="WordArt 92" descr="Орех">
            <a:hlinkClick r:id="" action="ppaction://noaction"/>
          </p:cNvPr>
          <p:cNvSpPr>
            <a:spLocks noChangeArrowheads="1" noChangeShapeType="1" noTextEdit="1"/>
          </p:cNvSpPr>
          <p:nvPr/>
        </p:nvSpPr>
        <p:spPr bwMode="auto">
          <a:xfrm>
            <a:off x="3988419" y="692575"/>
            <a:ext cx="218298" cy="437803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 xmlns="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2400" kern="1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ook Antiqua"/>
              </a:rPr>
              <a:t>5</a:t>
            </a:r>
          </a:p>
        </p:txBody>
      </p:sp>
      <p:sp>
        <p:nvSpPr>
          <p:cNvPr id="25693" name="WordArt 93" descr="Орех">
            <a:hlinkClick r:id="" action="ppaction://noaction"/>
          </p:cNvPr>
          <p:cNvSpPr>
            <a:spLocks noChangeArrowheads="1" noChangeShapeType="1" noTextEdit="1"/>
          </p:cNvSpPr>
          <p:nvPr/>
        </p:nvSpPr>
        <p:spPr bwMode="auto">
          <a:xfrm>
            <a:off x="3090970" y="654585"/>
            <a:ext cx="218299" cy="437803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 xmlns="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2400" kern="1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ook Antiqua"/>
              </a:rPr>
              <a:t>4</a:t>
            </a:r>
          </a:p>
        </p:txBody>
      </p:sp>
      <p:sp>
        <p:nvSpPr>
          <p:cNvPr id="25694" name="WordArt 94" descr="Орех">
            <a:hlinkClick r:id="" action="ppaction://noaction"/>
          </p:cNvPr>
          <p:cNvSpPr>
            <a:spLocks noChangeArrowheads="1" noChangeShapeType="1" noTextEdit="1"/>
          </p:cNvSpPr>
          <p:nvPr/>
        </p:nvSpPr>
        <p:spPr bwMode="auto">
          <a:xfrm>
            <a:off x="455778" y="653966"/>
            <a:ext cx="218298" cy="437803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 xmlns="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2400" kern="1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ook Antiqua"/>
              </a:rPr>
              <a:t>1</a:t>
            </a:r>
            <a:endParaRPr lang="ru-RU" sz="2400" b="1" kern="10" dirty="0">
              <a:ln w="25400">
                <a:solidFill>
                  <a:srgbClr val="000000"/>
                </a:solidFill>
                <a:round/>
                <a:headEnd/>
                <a:tailEnd/>
              </a:ln>
              <a:blipFill dpi="0" rotWithShape="1">
                <a:blip r:embed="rId37"/>
                <a:srcRect/>
                <a:tile tx="0" ty="0" sx="100000" sy="100000" flip="none" algn="tl"/>
              </a:blipFill>
              <a:latin typeface="Book Antiqua"/>
            </a:endParaRPr>
          </a:p>
        </p:txBody>
      </p:sp>
      <p:sp>
        <p:nvSpPr>
          <p:cNvPr id="25695" name="WordArt 95" descr="Орех">
            <a:hlinkClick r:id="" action="ppaction://noaction"/>
          </p:cNvPr>
          <p:cNvSpPr>
            <a:spLocks noChangeArrowheads="1" noChangeShapeType="1" noTextEdit="1"/>
          </p:cNvSpPr>
          <p:nvPr/>
        </p:nvSpPr>
        <p:spPr bwMode="auto">
          <a:xfrm>
            <a:off x="1351909" y="653965"/>
            <a:ext cx="218299" cy="437803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 xmlns="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2400" kern="1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ook Antiqua"/>
              </a:rPr>
              <a:t>2</a:t>
            </a:r>
            <a:endParaRPr lang="ru-RU" sz="2400" b="1" kern="10" dirty="0">
              <a:ln w="25400">
                <a:solidFill>
                  <a:srgbClr val="000000"/>
                </a:solidFill>
                <a:round/>
                <a:headEnd/>
                <a:tailEnd/>
              </a:ln>
              <a:blipFill dpi="0" rotWithShape="1">
                <a:blip r:embed="rId37"/>
                <a:srcRect/>
                <a:tile tx="0" ty="0" sx="100000" sy="100000" flip="none" algn="tl"/>
              </a:blipFill>
              <a:latin typeface="Book Antiqua"/>
            </a:endParaRPr>
          </a:p>
        </p:txBody>
      </p:sp>
      <p:sp>
        <p:nvSpPr>
          <p:cNvPr id="25696" name="WordArt 96" descr="Орех">
            <a:hlinkClick r:id="" action="ppaction://noaction"/>
          </p:cNvPr>
          <p:cNvSpPr>
            <a:spLocks noChangeArrowheads="1" noChangeShapeType="1" noTextEdit="1"/>
          </p:cNvSpPr>
          <p:nvPr/>
        </p:nvSpPr>
        <p:spPr bwMode="auto">
          <a:xfrm>
            <a:off x="8319352" y="672153"/>
            <a:ext cx="437803" cy="437803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 xmlns="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2400" kern="1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ook Antiqua"/>
              </a:rPr>
              <a:t>10</a:t>
            </a:r>
          </a:p>
        </p:txBody>
      </p:sp>
      <p:sp>
        <p:nvSpPr>
          <p:cNvPr id="25697" name="WordArt 97" descr="Орех">
            <a:hlinkClick r:id="" action="ppaction://noaction"/>
          </p:cNvPr>
          <p:cNvSpPr>
            <a:spLocks noChangeArrowheads="1" noChangeShapeType="1" noTextEdit="1"/>
          </p:cNvSpPr>
          <p:nvPr/>
        </p:nvSpPr>
        <p:spPr bwMode="auto">
          <a:xfrm>
            <a:off x="346026" y="1723772"/>
            <a:ext cx="437802" cy="437803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 xmlns="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2400" kern="1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ook Antiqua"/>
              </a:rPr>
              <a:t>11</a:t>
            </a:r>
          </a:p>
        </p:txBody>
      </p:sp>
      <p:sp>
        <p:nvSpPr>
          <p:cNvPr id="25698" name="WordArt 98" descr="Орех">
            <a:hlinkClick r:id="" action="ppaction://noaction"/>
          </p:cNvPr>
          <p:cNvSpPr>
            <a:spLocks noChangeArrowheads="1" noChangeShapeType="1" noTextEdit="1"/>
          </p:cNvSpPr>
          <p:nvPr/>
        </p:nvSpPr>
        <p:spPr bwMode="auto">
          <a:xfrm>
            <a:off x="7558452" y="673508"/>
            <a:ext cx="218299" cy="437803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 xmlns="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2400" kern="1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ook Antiqua"/>
              </a:rPr>
              <a:t>9</a:t>
            </a:r>
          </a:p>
        </p:txBody>
      </p:sp>
      <p:sp>
        <p:nvSpPr>
          <p:cNvPr id="25720" name="WordArt 120" descr="Орех">
            <a:hlinkClick r:id="" action="ppaction://noaction"/>
          </p:cNvPr>
          <p:cNvSpPr>
            <a:spLocks noChangeArrowheads="1" noChangeShapeType="1" noTextEdit="1"/>
          </p:cNvSpPr>
          <p:nvPr/>
        </p:nvSpPr>
        <p:spPr bwMode="auto">
          <a:xfrm>
            <a:off x="1262457" y="1723771"/>
            <a:ext cx="437803" cy="437803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 xmlns="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2400" kern="1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ook Antiqua"/>
              </a:rPr>
              <a:t>12</a:t>
            </a:r>
          </a:p>
        </p:txBody>
      </p:sp>
      <p:sp>
        <p:nvSpPr>
          <p:cNvPr id="25721" name="WordArt 121" descr="Орех">
            <a:hlinkClick r:id="" action="ppaction://noaction"/>
          </p:cNvPr>
          <p:cNvSpPr>
            <a:spLocks noChangeArrowheads="1" noChangeShapeType="1" noTextEdit="1"/>
          </p:cNvSpPr>
          <p:nvPr/>
        </p:nvSpPr>
        <p:spPr bwMode="auto">
          <a:xfrm>
            <a:off x="5662371" y="1736409"/>
            <a:ext cx="437803" cy="437803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 xmlns="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2400" kern="1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ook Antiqua"/>
              </a:rPr>
              <a:t>17</a:t>
            </a:r>
          </a:p>
        </p:txBody>
      </p:sp>
      <p:sp>
        <p:nvSpPr>
          <p:cNvPr id="25722" name="WordArt 122" descr="Орех">
            <a:hlinkClick r:id="" action="ppaction://noaction"/>
          </p:cNvPr>
          <p:cNvSpPr>
            <a:spLocks noChangeArrowheads="1" noChangeShapeType="1" noTextEdit="1"/>
          </p:cNvSpPr>
          <p:nvPr/>
        </p:nvSpPr>
        <p:spPr bwMode="auto">
          <a:xfrm>
            <a:off x="2116909" y="1736409"/>
            <a:ext cx="437802" cy="437803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 xmlns="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2400" kern="1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ook Antiqua"/>
              </a:rPr>
              <a:t>13</a:t>
            </a:r>
          </a:p>
        </p:txBody>
      </p:sp>
      <p:sp>
        <p:nvSpPr>
          <p:cNvPr id="25723" name="WordArt 123" descr="Орех">
            <a:hlinkClick r:id="" action="ppaction://noaction"/>
          </p:cNvPr>
          <p:cNvSpPr>
            <a:spLocks noChangeArrowheads="1" noChangeShapeType="1" noTextEdit="1"/>
          </p:cNvSpPr>
          <p:nvPr/>
        </p:nvSpPr>
        <p:spPr bwMode="auto">
          <a:xfrm>
            <a:off x="4765619" y="1714796"/>
            <a:ext cx="437802" cy="437803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 xmlns="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2400" kern="1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ook Antiqua"/>
              </a:rPr>
              <a:t>16</a:t>
            </a:r>
          </a:p>
        </p:txBody>
      </p:sp>
      <p:sp>
        <p:nvSpPr>
          <p:cNvPr id="25724" name="WordArt 124" descr="Орех">
            <a:hlinkClick r:id="" action="ppaction://noaction"/>
          </p:cNvPr>
          <p:cNvSpPr>
            <a:spLocks noChangeArrowheads="1" noChangeShapeType="1" noTextEdit="1"/>
          </p:cNvSpPr>
          <p:nvPr/>
        </p:nvSpPr>
        <p:spPr bwMode="auto">
          <a:xfrm>
            <a:off x="3878666" y="1723769"/>
            <a:ext cx="437803" cy="437803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 xmlns="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2400" kern="1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ook Antiqua"/>
              </a:rPr>
              <a:t>15</a:t>
            </a:r>
          </a:p>
        </p:txBody>
      </p:sp>
      <p:sp>
        <p:nvSpPr>
          <p:cNvPr id="25725" name="WordArt 125" descr="Орех">
            <a:hlinkClick r:id="" action="ppaction://noaction"/>
          </p:cNvPr>
          <p:cNvSpPr>
            <a:spLocks noChangeArrowheads="1" noChangeShapeType="1" noTextEdit="1"/>
          </p:cNvSpPr>
          <p:nvPr/>
        </p:nvSpPr>
        <p:spPr bwMode="auto">
          <a:xfrm>
            <a:off x="2981218" y="1723770"/>
            <a:ext cx="437802" cy="437803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 xmlns="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2400" kern="1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ook Antiqua"/>
              </a:rPr>
              <a:t>14</a:t>
            </a:r>
          </a:p>
        </p:txBody>
      </p:sp>
      <p:sp>
        <p:nvSpPr>
          <p:cNvPr id="25726" name="WordArt 126" descr="Орех">
            <a:hlinkClick r:id="" action="ppaction://noaction"/>
          </p:cNvPr>
          <p:cNvSpPr>
            <a:spLocks noChangeArrowheads="1" noChangeShapeType="1" noTextEdit="1"/>
          </p:cNvSpPr>
          <p:nvPr/>
        </p:nvSpPr>
        <p:spPr bwMode="auto">
          <a:xfrm>
            <a:off x="6542498" y="1736409"/>
            <a:ext cx="437802" cy="437803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 xmlns="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2400" kern="1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ook Antiqua"/>
              </a:rPr>
              <a:t>18</a:t>
            </a:r>
          </a:p>
        </p:txBody>
      </p:sp>
      <p:sp>
        <p:nvSpPr>
          <p:cNvPr id="25727" name="WordArt 127" descr="Орех">
            <a:hlinkClick r:id="" action="ppaction://noaction"/>
          </p:cNvPr>
          <p:cNvSpPr>
            <a:spLocks noChangeArrowheads="1" noChangeShapeType="1" noTextEdit="1"/>
          </p:cNvSpPr>
          <p:nvPr/>
        </p:nvSpPr>
        <p:spPr bwMode="auto">
          <a:xfrm>
            <a:off x="8319352" y="1736408"/>
            <a:ext cx="437802" cy="437803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 xmlns="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2400" kern="1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ook Antiqua"/>
              </a:rPr>
              <a:t>20</a:t>
            </a:r>
          </a:p>
        </p:txBody>
      </p:sp>
      <p:sp>
        <p:nvSpPr>
          <p:cNvPr id="25728" name="WordArt 128" descr="Орех">
            <a:hlinkClick r:id="" action="ppaction://noaction"/>
          </p:cNvPr>
          <p:cNvSpPr>
            <a:spLocks noChangeArrowheads="1" noChangeShapeType="1" noTextEdit="1"/>
          </p:cNvSpPr>
          <p:nvPr/>
        </p:nvSpPr>
        <p:spPr bwMode="auto">
          <a:xfrm>
            <a:off x="7447710" y="1714795"/>
            <a:ext cx="437803" cy="437803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 xmlns="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2400" kern="1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ook Antiqua"/>
              </a:rPr>
              <a:t>19</a:t>
            </a:r>
          </a:p>
        </p:txBody>
      </p:sp>
      <p:sp>
        <p:nvSpPr>
          <p:cNvPr id="25729" name="WordArt 129" descr="Орех">
            <a:hlinkClick r:id="" action="ppaction://noaction"/>
          </p:cNvPr>
          <p:cNvSpPr>
            <a:spLocks noChangeArrowheads="1" noChangeShapeType="1" noTextEdit="1"/>
          </p:cNvSpPr>
          <p:nvPr/>
        </p:nvSpPr>
        <p:spPr bwMode="auto">
          <a:xfrm>
            <a:off x="2114418" y="2737553"/>
            <a:ext cx="437802" cy="437803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 xmlns="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2400" kern="1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ook Antiqua"/>
              </a:rPr>
              <a:t>23</a:t>
            </a:r>
          </a:p>
        </p:txBody>
      </p:sp>
      <p:sp>
        <p:nvSpPr>
          <p:cNvPr id="25730" name="WordArt 130" descr="Орех">
            <a:hlinkClick r:id="" action="ppaction://noaction"/>
          </p:cNvPr>
          <p:cNvSpPr>
            <a:spLocks noChangeArrowheads="1" noChangeShapeType="1" noTextEdit="1"/>
          </p:cNvSpPr>
          <p:nvPr/>
        </p:nvSpPr>
        <p:spPr bwMode="auto">
          <a:xfrm>
            <a:off x="1245059" y="2761894"/>
            <a:ext cx="437803" cy="437803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 xmlns="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2400" kern="1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ook Antiqua"/>
              </a:rPr>
              <a:t>22</a:t>
            </a:r>
          </a:p>
        </p:txBody>
      </p:sp>
      <p:sp>
        <p:nvSpPr>
          <p:cNvPr id="25731" name="WordArt 131" descr="Орех">
            <a:hlinkClick r:id="" action="ppaction://noaction"/>
          </p:cNvPr>
          <p:cNvSpPr>
            <a:spLocks noChangeArrowheads="1" noChangeShapeType="1" noTextEdit="1"/>
          </p:cNvSpPr>
          <p:nvPr/>
        </p:nvSpPr>
        <p:spPr bwMode="auto">
          <a:xfrm>
            <a:off x="345406" y="2761894"/>
            <a:ext cx="437802" cy="437803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 xmlns="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2400" kern="1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ook Antiqua"/>
              </a:rPr>
              <a:t>21</a:t>
            </a:r>
          </a:p>
        </p:txBody>
      </p:sp>
      <p:sp>
        <p:nvSpPr>
          <p:cNvPr id="25732" name="WordArt 132" descr="Орех">
            <a:hlinkClick r:id="" action="ppaction://noaction"/>
          </p:cNvPr>
          <p:cNvSpPr>
            <a:spLocks noChangeArrowheads="1" noChangeShapeType="1" noTextEdit="1"/>
          </p:cNvSpPr>
          <p:nvPr/>
        </p:nvSpPr>
        <p:spPr bwMode="auto">
          <a:xfrm>
            <a:off x="8319352" y="2762706"/>
            <a:ext cx="437801" cy="437801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 xmlns="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2400" kern="1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ook Antiqua"/>
              </a:rPr>
              <a:t>30</a:t>
            </a:r>
          </a:p>
        </p:txBody>
      </p:sp>
      <p:sp>
        <p:nvSpPr>
          <p:cNvPr id="25733" name="WordArt 133" descr="Орех">
            <a:hlinkClick r:id="" action="ppaction://noaction"/>
          </p:cNvPr>
          <p:cNvSpPr>
            <a:spLocks noChangeArrowheads="1" noChangeShapeType="1" noTextEdit="1"/>
          </p:cNvSpPr>
          <p:nvPr/>
        </p:nvSpPr>
        <p:spPr bwMode="auto">
          <a:xfrm>
            <a:off x="7447710" y="2762706"/>
            <a:ext cx="437802" cy="437801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 xmlns="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2400" kern="1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ook Antiqua"/>
              </a:rPr>
              <a:t>29</a:t>
            </a:r>
          </a:p>
        </p:txBody>
      </p:sp>
      <p:sp>
        <p:nvSpPr>
          <p:cNvPr id="25734" name="WordArt 134" descr="Орех">
            <a:hlinkClick r:id="" action="ppaction://noaction"/>
          </p:cNvPr>
          <p:cNvSpPr>
            <a:spLocks noChangeArrowheads="1" noChangeShapeType="1" noTextEdit="1"/>
          </p:cNvSpPr>
          <p:nvPr/>
        </p:nvSpPr>
        <p:spPr bwMode="auto">
          <a:xfrm>
            <a:off x="6547582" y="2737551"/>
            <a:ext cx="437802" cy="437803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 xmlns="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2400" kern="1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ook Antiqua"/>
              </a:rPr>
              <a:t>28</a:t>
            </a:r>
          </a:p>
        </p:txBody>
      </p:sp>
      <p:sp>
        <p:nvSpPr>
          <p:cNvPr id="25735" name="WordArt 135" descr="Орех">
            <a:hlinkClick r:id="" action="ppaction://noaction"/>
          </p:cNvPr>
          <p:cNvSpPr>
            <a:spLocks noChangeArrowheads="1" noChangeShapeType="1" noTextEdit="1"/>
          </p:cNvSpPr>
          <p:nvPr/>
        </p:nvSpPr>
        <p:spPr bwMode="auto">
          <a:xfrm>
            <a:off x="5667657" y="2737553"/>
            <a:ext cx="437802" cy="437803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 xmlns="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2400" kern="1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ook Antiqua"/>
              </a:rPr>
              <a:t>27</a:t>
            </a:r>
          </a:p>
        </p:txBody>
      </p:sp>
      <p:sp>
        <p:nvSpPr>
          <p:cNvPr id="25736" name="WordArt 136" descr="Орех">
            <a:hlinkClick r:id="" action="ppaction://noaction"/>
          </p:cNvPr>
          <p:cNvSpPr>
            <a:spLocks noChangeArrowheads="1" noChangeShapeType="1" noTextEdit="1"/>
          </p:cNvSpPr>
          <p:nvPr/>
        </p:nvSpPr>
        <p:spPr bwMode="auto">
          <a:xfrm>
            <a:off x="4765618" y="2737552"/>
            <a:ext cx="437803" cy="437803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 xmlns="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2400" kern="1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ook Antiqua"/>
              </a:rPr>
              <a:t>26</a:t>
            </a:r>
          </a:p>
        </p:txBody>
      </p:sp>
      <p:sp>
        <p:nvSpPr>
          <p:cNvPr id="25737" name="WordArt 137" descr="Орех">
            <a:hlinkClick r:id="" action="ppaction://noaction"/>
          </p:cNvPr>
          <p:cNvSpPr>
            <a:spLocks noChangeArrowheads="1" noChangeShapeType="1" noTextEdit="1"/>
          </p:cNvSpPr>
          <p:nvPr/>
        </p:nvSpPr>
        <p:spPr bwMode="auto">
          <a:xfrm>
            <a:off x="3878666" y="2761894"/>
            <a:ext cx="437802" cy="437803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 xmlns="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2400" kern="1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ook Antiqua"/>
              </a:rPr>
              <a:t>25</a:t>
            </a:r>
          </a:p>
        </p:txBody>
      </p:sp>
      <p:sp>
        <p:nvSpPr>
          <p:cNvPr id="25738" name="WordArt 138" descr="Орех">
            <a:hlinkClick r:id="" action="ppaction://noaction"/>
          </p:cNvPr>
          <p:cNvSpPr>
            <a:spLocks noChangeArrowheads="1" noChangeShapeType="1" noTextEdit="1"/>
          </p:cNvSpPr>
          <p:nvPr/>
        </p:nvSpPr>
        <p:spPr bwMode="auto">
          <a:xfrm>
            <a:off x="2985637" y="2761894"/>
            <a:ext cx="437803" cy="437803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 xmlns="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2400" kern="1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ook Antiqua"/>
              </a:rPr>
              <a:t>24</a:t>
            </a:r>
          </a:p>
        </p:txBody>
      </p:sp>
      <p:sp>
        <p:nvSpPr>
          <p:cNvPr id="25739" name="WordArt 139" descr="Орех">
            <a:hlinkClick r:id="" action="ppaction://noaction"/>
          </p:cNvPr>
          <p:cNvSpPr>
            <a:spLocks noChangeArrowheads="1" noChangeShapeType="1" noTextEdit="1"/>
          </p:cNvSpPr>
          <p:nvPr/>
        </p:nvSpPr>
        <p:spPr bwMode="auto">
          <a:xfrm>
            <a:off x="3878666" y="3811646"/>
            <a:ext cx="437801" cy="437801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 xmlns="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2400" kern="1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ook Antiqua"/>
              </a:rPr>
              <a:t>35</a:t>
            </a:r>
          </a:p>
        </p:txBody>
      </p:sp>
      <p:sp>
        <p:nvSpPr>
          <p:cNvPr id="25740" name="WordArt 140" descr="Орех">
            <a:hlinkClick r:id="" action="ppaction://noaction"/>
          </p:cNvPr>
          <p:cNvSpPr>
            <a:spLocks noChangeArrowheads="1" noChangeShapeType="1" noTextEdit="1"/>
          </p:cNvSpPr>
          <p:nvPr/>
        </p:nvSpPr>
        <p:spPr bwMode="auto">
          <a:xfrm>
            <a:off x="3003138" y="3817532"/>
            <a:ext cx="437801" cy="437801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 xmlns="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2400" kern="1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ook Antiqua"/>
              </a:rPr>
              <a:t>34</a:t>
            </a:r>
          </a:p>
        </p:txBody>
      </p:sp>
      <p:sp>
        <p:nvSpPr>
          <p:cNvPr id="25741" name="WordArt 141" descr="Орех">
            <a:hlinkClick r:id="" action="ppaction://noaction"/>
          </p:cNvPr>
          <p:cNvSpPr>
            <a:spLocks noChangeArrowheads="1" noChangeShapeType="1" noTextEdit="1"/>
          </p:cNvSpPr>
          <p:nvPr/>
        </p:nvSpPr>
        <p:spPr bwMode="auto">
          <a:xfrm>
            <a:off x="2116910" y="3812001"/>
            <a:ext cx="437802" cy="437801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 xmlns="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2400" kern="1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ook Antiqua"/>
              </a:rPr>
              <a:t>33</a:t>
            </a:r>
          </a:p>
        </p:txBody>
      </p:sp>
      <p:sp>
        <p:nvSpPr>
          <p:cNvPr id="25742" name="WordArt 142" descr="Орех">
            <a:hlinkClick r:id="" action="ppaction://noaction"/>
          </p:cNvPr>
          <p:cNvSpPr>
            <a:spLocks noChangeArrowheads="1" noChangeShapeType="1" noTextEdit="1"/>
          </p:cNvSpPr>
          <p:nvPr/>
        </p:nvSpPr>
        <p:spPr bwMode="auto">
          <a:xfrm>
            <a:off x="345406" y="3812004"/>
            <a:ext cx="437801" cy="437801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 xmlns="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2400" kern="1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ook Antiqua"/>
              </a:rPr>
              <a:t>31</a:t>
            </a:r>
          </a:p>
        </p:txBody>
      </p:sp>
      <p:sp>
        <p:nvSpPr>
          <p:cNvPr id="25743" name="WordArt 143" descr="Орех">
            <a:hlinkClick r:id="" action="ppaction://noaction"/>
          </p:cNvPr>
          <p:cNvSpPr>
            <a:spLocks noChangeArrowheads="1" noChangeShapeType="1" noTextEdit="1"/>
          </p:cNvSpPr>
          <p:nvPr/>
        </p:nvSpPr>
        <p:spPr bwMode="auto">
          <a:xfrm>
            <a:off x="1242156" y="3812003"/>
            <a:ext cx="437801" cy="437801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 xmlns="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2400" kern="1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ook Antiqua"/>
              </a:rPr>
              <a:t>32</a:t>
            </a:r>
          </a:p>
        </p:txBody>
      </p:sp>
      <p:sp>
        <p:nvSpPr>
          <p:cNvPr id="25749" name="Rectangle 149"/>
          <p:cNvSpPr>
            <a:spLocks noChangeArrowheads="1"/>
          </p:cNvSpPr>
          <p:nvPr/>
        </p:nvSpPr>
        <p:spPr bwMode="auto">
          <a:xfrm>
            <a:off x="0" y="6165850"/>
            <a:ext cx="9144000" cy="69215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 anchor="ctr"/>
          <a:lstStyle/>
          <a:p>
            <a:endParaRPr lang="ru-RU"/>
          </a:p>
        </p:txBody>
      </p:sp>
      <p:sp>
        <p:nvSpPr>
          <p:cNvPr id="25751" name="Rectangle 151">
            <a:hlinkClick r:id="rId38" action="ppaction://hlinksldjump"/>
          </p:cNvPr>
          <p:cNvSpPr>
            <a:spLocks noChangeArrowheads="1"/>
          </p:cNvSpPr>
          <p:nvPr/>
        </p:nvSpPr>
        <p:spPr bwMode="auto">
          <a:xfrm>
            <a:off x="6104619" y="6388781"/>
            <a:ext cx="1746250" cy="287338"/>
          </a:xfrm>
          <a:prstGeom prst="rect">
            <a:avLst/>
          </a:prstGeom>
          <a:ln/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none" anchor="ctr"/>
          <a:lstStyle/>
          <a:p>
            <a:r>
              <a:rPr lang="ru-RU" sz="1400" b="1" spc="50" dirty="0">
                <a:ln w="12700" cmpd="sng">
                  <a:noFill/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Правила игры</a:t>
            </a:r>
          </a:p>
        </p:txBody>
      </p:sp>
      <p:sp>
        <p:nvSpPr>
          <p:cNvPr id="25754" name="Rectangle 154">
            <a:hlinkClick r:id="" action="ppaction://hlinkshowjump?jump=endshow"/>
          </p:cNvPr>
          <p:cNvSpPr>
            <a:spLocks noChangeArrowheads="1"/>
          </p:cNvSpPr>
          <p:nvPr/>
        </p:nvSpPr>
        <p:spPr bwMode="auto">
          <a:xfrm>
            <a:off x="8027988" y="6381749"/>
            <a:ext cx="917575" cy="294369"/>
          </a:xfrm>
          <a:prstGeom prst="rect">
            <a:avLst/>
          </a:prstGeom>
          <a:ln/>
          <a:effectLst>
            <a:innerShdw blurRad="63500" dist="50800" dir="2700000">
              <a:prstClr val="black">
                <a:alpha val="50000"/>
              </a:prstClr>
            </a:innerShdw>
          </a:effectLst>
          <a:extLst>
            <a:ext uri="{91240B29-F687-4F45-9708-019B960494DF}">
              <a14:hiddenLine xmlns:a14="http://schemas.microsoft.com/office/drawing/2010/main" xmlns="" w="12700" algn="ctr">
                <a:solidFill>
                  <a:srgbClr val="000080"/>
                </a:solidFill>
                <a:miter lim="800000"/>
                <a:headEnd/>
                <a:tailEnd/>
              </a14:hiddenLine>
            </a:ext>
          </a:extLst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none" anchor="ctr"/>
          <a:lstStyle/>
          <a:p>
            <a:r>
              <a:rPr lang="ru-RU" sz="1400" b="1" spc="50" dirty="0">
                <a:ln w="12700" cmpd="sng">
                  <a:noFill/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Выход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323850" y="6205767"/>
            <a:ext cx="3837910" cy="646331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r>
              <a:rPr lang="ru-RU" sz="3600" b="1" dirty="0">
                <a:ln w="50800"/>
                <a:solidFill>
                  <a:schemeClr val="bg1">
                    <a:shade val="50000"/>
                  </a:schemeClr>
                </a:solidFill>
              </a:rPr>
              <a:t>АНТАРКТИДА</a:t>
            </a:r>
          </a:p>
        </p:txBody>
      </p:sp>
      <p:sp>
        <p:nvSpPr>
          <p:cNvPr id="87" name="AutoShape 52">
            <a:hlinkClick r:id="rId39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5487765" y="3631692"/>
            <a:ext cx="792386" cy="792385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FF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88" name="AutoShape 55">
            <a:hlinkClick r:id="rId40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4588520" y="3631695"/>
            <a:ext cx="792385" cy="792385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0066FF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89" name="AutoShape 60">
            <a:hlinkClick r:id="rId41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6365830" y="3637223"/>
            <a:ext cx="792385" cy="792385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00CC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90" name="AutoShape 65">
            <a:hlinkClick r:id="rId4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270122" y="3631690"/>
            <a:ext cx="792386" cy="792385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00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91" name="WordArt 139" descr="Орех">
            <a:hlinkClick r:id="" action="ppaction://noaction"/>
          </p:cNvPr>
          <p:cNvSpPr>
            <a:spLocks noChangeArrowheads="1" noChangeShapeType="1" noTextEdit="1"/>
          </p:cNvSpPr>
          <p:nvPr/>
        </p:nvSpPr>
        <p:spPr bwMode="auto">
          <a:xfrm>
            <a:off x="7426813" y="3808628"/>
            <a:ext cx="437801" cy="437801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 xmlns="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2400" kern="1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ook Antiqua"/>
              </a:rPr>
              <a:t>39</a:t>
            </a:r>
            <a:endParaRPr lang="ru-RU" sz="2400" kern="1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Book Antiqua"/>
            </a:endParaRPr>
          </a:p>
        </p:txBody>
      </p:sp>
      <p:sp>
        <p:nvSpPr>
          <p:cNvPr id="92" name="WordArt 140" descr="Орех">
            <a:hlinkClick r:id="" action="ppaction://noaction"/>
          </p:cNvPr>
          <p:cNvSpPr>
            <a:spLocks noChangeArrowheads="1" noChangeShapeType="1" noTextEdit="1"/>
          </p:cNvSpPr>
          <p:nvPr/>
        </p:nvSpPr>
        <p:spPr bwMode="auto">
          <a:xfrm>
            <a:off x="6543121" y="3814514"/>
            <a:ext cx="437801" cy="437801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 xmlns="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2400" kern="1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ook Antiqua"/>
              </a:rPr>
              <a:t>38</a:t>
            </a:r>
            <a:endParaRPr lang="ru-RU" sz="2400" kern="1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Book Antiqua"/>
            </a:endParaRPr>
          </a:p>
        </p:txBody>
      </p:sp>
      <p:sp>
        <p:nvSpPr>
          <p:cNvPr id="93" name="WordArt 141" descr="Орех">
            <a:hlinkClick r:id="" action="ppaction://noaction"/>
          </p:cNvPr>
          <p:cNvSpPr>
            <a:spLocks noChangeArrowheads="1" noChangeShapeType="1" noTextEdit="1"/>
          </p:cNvSpPr>
          <p:nvPr/>
        </p:nvSpPr>
        <p:spPr bwMode="auto">
          <a:xfrm>
            <a:off x="5665057" y="3808983"/>
            <a:ext cx="437802" cy="437801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 xmlns="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2400" kern="1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ook Antiqua"/>
              </a:rPr>
              <a:t>37</a:t>
            </a:r>
            <a:endParaRPr lang="ru-RU" sz="2400" kern="1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Book Antiqua"/>
            </a:endParaRPr>
          </a:p>
        </p:txBody>
      </p:sp>
      <p:sp>
        <p:nvSpPr>
          <p:cNvPr id="94" name="WordArt 143" descr="Орех">
            <a:hlinkClick r:id="" action="ppaction://noaction"/>
          </p:cNvPr>
          <p:cNvSpPr>
            <a:spLocks noChangeArrowheads="1" noChangeShapeType="1" noTextEdit="1"/>
          </p:cNvSpPr>
          <p:nvPr/>
        </p:nvSpPr>
        <p:spPr bwMode="auto">
          <a:xfrm>
            <a:off x="4765811" y="3808985"/>
            <a:ext cx="437801" cy="437801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 xmlns="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2400" kern="1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ook Antiqua"/>
              </a:rPr>
              <a:t>36</a:t>
            </a:r>
            <a:endParaRPr lang="ru-RU" sz="2400" kern="1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Book Antiqua"/>
            </a:endParaRPr>
          </a:p>
        </p:txBody>
      </p:sp>
      <p:sp>
        <p:nvSpPr>
          <p:cNvPr id="95" name="AutoShape 55">
            <a:hlinkClick r:id="rId4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175337" y="3636482"/>
            <a:ext cx="792385" cy="792385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0066FF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96" name="WordArt 143" descr="Орех">
            <a:hlinkClick r:id="" action="ppaction://noaction"/>
          </p:cNvPr>
          <p:cNvSpPr>
            <a:spLocks noChangeArrowheads="1" noChangeShapeType="1" noTextEdit="1"/>
          </p:cNvSpPr>
          <p:nvPr/>
        </p:nvSpPr>
        <p:spPr bwMode="auto">
          <a:xfrm>
            <a:off x="8352628" y="3822318"/>
            <a:ext cx="437801" cy="437801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 xmlns="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2400" kern="1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ook Antiqua"/>
              </a:rPr>
              <a:t>40</a:t>
            </a:r>
            <a:endParaRPr lang="ru-RU" sz="2400" kern="1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Book Antiqua"/>
            </a:endParaRPr>
          </a:p>
        </p:txBody>
      </p:sp>
      <p:sp>
        <p:nvSpPr>
          <p:cNvPr id="98" name="AutoShape 48">
            <a:hlinkClick r:id="rId4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168113" y="4714833"/>
            <a:ext cx="792386" cy="792385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FF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99" name="AutoShape 52">
            <a:hlinkClick r:id="rId4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1944908" y="4714830"/>
            <a:ext cx="792386" cy="792385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00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00" name="AutoShape 55">
            <a:hlinkClick r:id="rId46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1064864" y="4714833"/>
            <a:ext cx="792385" cy="792385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00CC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01" name="AutoShape 60">
            <a:hlinkClick r:id="rId47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2825846" y="4714833"/>
            <a:ext cx="792385" cy="792385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0066FF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02" name="AutoShape 65">
            <a:hlinkClick r:id="rId48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3701375" y="4714828"/>
            <a:ext cx="792386" cy="792385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FF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03" name="WordArt 139" descr="Орех">
            <a:hlinkClick r:id="" action="ppaction://noaction"/>
          </p:cNvPr>
          <p:cNvSpPr>
            <a:spLocks noChangeArrowheads="1" noChangeShapeType="1" noTextEdit="1"/>
          </p:cNvSpPr>
          <p:nvPr/>
        </p:nvSpPr>
        <p:spPr bwMode="auto">
          <a:xfrm>
            <a:off x="3878665" y="4891766"/>
            <a:ext cx="437801" cy="437801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 xmlns="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2400" kern="1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ook Antiqua"/>
              </a:rPr>
              <a:t>45</a:t>
            </a:r>
            <a:endParaRPr lang="ru-RU" sz="2400" kern="1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Book Antiqua"/>
            </a:endParaRPr>
          </a:p>
        </p:txBody>
      </p:sp>
      <p:sp>
        <p:nvSpPr>
          <p:cNvPr id="104" name="WordArt 140" descr="Орех">
            <a:hlinkClick r:id="" action="ppaction://noaction"/>
          </p:cNvPr>
          <p:cNvSpPr>
            <a:spLocks noChangeArrowheads="1" noChangeShapeType="1" noTextEdit="1"/>
          </p:cNvSpPr>
          <p:nvPr/>
        </p:nvSpPr>
        <p:spPr bwMode="auto">
          <a:xfrm>
            <a:off x="3003137" y="4897652"/>
            <a:ext cx="437801" cy="437801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 xmlns="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2400" kern="1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ook Antiqua"/>
              </a:rPr>
              <a:t>44</a:t>
            </a:r>
            <a:endParaRPr lang="ru-RU" sz="2400" kern="1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Book Antiqua"/>
            </a:endParaRPr>
          </a:p>
        </p:txBody>
      </p:sp>
      <p:sp>
        <p:nvSpPr>
          <p:cNvPr id="105" name="WordArt 141" descr="Орех">
            <a:hlinkClick r:id="" action="ppaction://noaction"/>
          </p:cNvPr>
          <p:cNvSpPr>
            <a:spLocks noChangeArrowheads="1" noChangeShapeType="1" noTextEdit="1"/>
          </p:cNvSpPr>
          <p:nvPr/>
        </p:nvSpPr>
        <p:spPr bwMode="auto">
          <a:xfrm>
            <a:off x="2116909" y="4892121"/>
            <a:ext cx="437802" cy="437801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 xmlns="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2400" kern="1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ook Antiqua"/>
              </a:rPr>
              <a:t>43</a:t>
            </a:r>
            <a:endParaRPr lang="ru-RU" sz="2400" kern="1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Book Antiqua"/>
            </a:endParaRPr>
          </a:p>
        </p:txBody>
      </p:sp>
      <p:sp>
        <p:nvSpPr>
          <p:cNvPr id="106" name="WordArt 142" descr="Орех">
            <a:hlinkClick r:id="" action="ppaction://noaction"/>
          </p:cNvPr>
          <p:cNvSpPr>
            <a:spLocks noChangeArrowheads="1" noChangeShapeType="1" noTextEdit="1"/>
          </p:cNvSpPr>
          <p:nvPr/>
        </p:nvSpPr>
        <p:spPr bwMode="auto">
          <a:xfrm>
            <a:off x="345405" y="4892124"/>
            <a:ext cx="437801" cy="437801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 xmlns="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2400" kern="1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ook Antiqua"/>
              </a:rPr>
              <a:t>41</a:t>
            </a:r>
            <a:endParaRPr lang="ru-RU" sz="2400" kern="1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Book Antiqua"/>
            </a:endParaRPr>
          </a:p>
        </p:txBody>
      </p:sp>
      <p:sp>
        <p:nvSpPr>
          <p:cNvPr id="107" name="WordArt 143" descr="Орех">
            <a:hlinkClick r:id="" action="ppaction://noaction"/>
          </p:cNvPr>
          <p:cNvSpPr>
            <a:spLocks noChangeArrowheads="1" noChangeShapeType="1" noTextEdit="1"/>
          </p:cNvSpPr>
          <p:nvPr/>
        </p:nvSpPr>
        <p:spPr bwMode="auto">
          <a:xfrm>
            <a:off x="1242155" y="4892123"/>
            <a:ext cx="437801" cy="437801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 xmlns="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2400" kern="1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ook Antiqua"/>
              </a:rPr>
              <a:t>42</a:t>
            </a:r>
            <a:endParaRPr lang="ru-RU" sz="2400" kern="1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Book Antiqua"/>
            </a:endParaRPr>
          </a:p>
        </p:txBody>
      </p:sp>
      <p:sp>
        <p:nvSpPr>
          <p:cNvPr id="108" name="AutoShape 52">
            <a:hlinkClick r:id="rId49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5487764" y="4720358"/>
            <a:ext cx="792386" cy="792385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00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09" name="AutoShape 55">
            <a:hlinkClick r:id="rId50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4588519" y="4720361"/>
            <a:ext cx="792385" cy="792385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00CC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10" name="AutoShape 60">
            <a:hlinkClick r:id="rId51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6365829" y="4717343"/>
            <a:ext cx="792385" cy="792385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0066FF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11" name="AutoShape 65">
            <a:hlinkClick r:id="rId5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270122" y="4720356"/>
            <a:ext cx="792386" cy="792385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FF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12" name="WordArt 139" descr="Орех">
            <a:hlinkClick r:id="" action="ppaction://noaction"/>
          </p:cNvPr>
          <p:cNvSpPr>
            <a:spLocks noChangeArrowheads="1" noChangeShapeType="1" noTextEdit="1"/>
          </p:cNvSpPr>
          <p:nvPr/>
        </p:nvSpPr>
        <p:spPr bwMode="auto">
          <a:xfrm>
            <a:off x="7447712" y="4888747"/>
            <a:ext cx="437801" cy="437801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 xmlns="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2400" kern="1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ook Antiqua"/>
              </a:rPr>
              <a:t>49</a:t>
            </a:r>
            <a:endParaRPr lang="ru-RU" sz="2400" kern="1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Book Antiqua"/>
            </a:endParaRPr>
          </a:p>
        </p:txBody>
      </p:sp>
      <p:sp>
        <p:nvSpPr>
          <p:cNvPr id="113" name="WordArt 140" descr="Орех">
            <a:hlinkClick r:id="" action="ppaction://noaction"/>
          </p:cNvPr>
          <p:cNvSpPr>
            <a:spLocks noChangeArrowheads="1" noChangeShapeType="1" noTextEdit="1"/>
          </p:cNvSpPr>
          <p:nvPr/>
        </p:nvSpPr>
        <p:spPr bwMode="auto">
          <a:xfrm>
            <a:off x="6543120" y="4894634"/>
            <a:ext cx="437801" cy="437801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 xmlns="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2400" kern="1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ook Antiqua"/>
              </a:rPr>
              <a:t>48</a:t>
            </a:r>
            <a:endParaRPr lang="ru-RU" sz="2400" kern="1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Book Antiqua"/>
            </a:endParaRPr>
          </a:p>
        </p:txBody>
      </p:sp>
      <p:sp>
        <p:nvSpPr>
          <p:cNvPr id="114" name="WordArt 141" descr="Орех">
            <a:hlinkClick r:id="" action="ppaction://noaction"/>
          </p:cNvPr>
          <p:cNvSpPr>
            <a:spLocks noChangeArrowheads="1" noChangeShapeType="1" noTextEdit="1"/>
          </p:cNvSpPr>
          <p:nvPr/>
        </p:nvSpPr>
        <p:spPr bwMode="auto">
          <a:xfrm>
            <a:off x="5665056" y="4889103"/>
            <a:ext cx="437802" cy="437801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 xmlns="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2400" kern="1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ook Antiqua"/>
              </a:rPr>
              <a:t>47</a:t>
            </a:r>
            <a:endParaRPr lang="ru-RU" sz="2400" kern="1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Book Antiqua"/>
            </a:endParaRPr>
          </a:p>
        </p:txBody>
      </p:sp>
      <p:sp>
        <p:nvSpPr>
          <p:cNvPr id="115" name="WordArt 143" descr="Орех">
            <a:hlinkClick r:id="" action="ppaction://noaction"/>
          </p:cNvPr>
          <p:cNvSpPr>
            <a:spLocks noChangeArrowheads="1" noChangeShapeType="1" noTextEdit="1"/>
          </p:cNvSpPr>
          <p:nvPr/>
        </p:nvSpPr>
        <p:spPr bwMode="auto">
          <a:xfrm>
            <a:off x="4765810" y="4889105"/>
            <a:ext cx="437801" cy="437801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 xmlns="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2400" kern="1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ook Antiqua"/>
              </a:rPr>
              <a:t>46</a:t>
            </a:r>
            <a:endParaRPr lang="ru-RU" sz="2400" kern="1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Book Antiqua"/>
            </a:endParaRPr>
          </a:p>
        </p:txBody>
      </p:sp>
      <p:sp>
        <p:nvSpPr>
          <p:cNvPr id="116" name="AutoShape 55">
            <a:hlinkClick r:id="rId5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175336" y="4725148"/>
            <a:ext cx="792385" cy="792385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00CC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17" name="WordArt 143" descr="Орех">
            <a:hlinkClick r:id="" action="ppaction://noaction"/>
          </p:cNvPr>
          <p:cNvSpPr>
            <a:spLocks noChangeArrowheads="1" noChangeShapeType="1" noTextEdit="1"/>
          </p:cNvSpPr>
          <p:nvPr/>
        </p:nvSpPr>
        <p:spPr bwMode="auto">
          <a:xfrm>
            <a:off x="8352627" y="4902438"/>
            <a:ext cx="437801" cy="437801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 xmlns="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2400" kern="1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ook Antiqua"/>
              </a:rPr>
              <a:t>50</a:t>
            </a:r>
            <a:endParaRPr lang="ru-RU" sz="2400" kern="1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Book Antiqua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77753820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56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56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56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56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56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56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56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56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56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56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56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56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56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56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56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56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56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56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56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56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56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56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56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56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56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56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56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56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56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56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56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56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56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57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57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57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57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57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257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257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257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257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257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257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257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257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257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257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257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257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257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257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257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257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257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257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257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257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257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257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257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257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257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257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257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257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257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257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257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257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257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257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257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257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257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2" dur="500" fill="hold"/>
                                        <p:tgtEl>
                                          <p:spTgt spid="257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257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4" dur="500"/>
                                        <p:tgtEl>
                                          <p:spTgt spid="257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7" dur="500" fill="hold"/>
                                        <p:tgtEl>
                                          <p:spTgt spid="257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500" fill="hold"/>
                                        <p:tgtEl>
                                          <p:spTgt spid="257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9" dur="500"/>
                                        <p:tgtEl>
                                          <p:spTgt spid="257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2" dur="500" fill="hold"/>
                                        <p:tgtEl>
                                          <p:spTgt spid="257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500" fill="hold"/>
                                        <p:tgtEl>
                                          <p:spTgt spid="257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4" dur="500"/>
                                        <p:tgtEl>
                                          <p:spTgt spid="257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7" dur="500" fill="hold"/>
                                        <p:tgtEl>
                                          <p:spTgt spid="257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500" fill="hold"/>
                                        <p:tgtEl>
                                          <p:spTgt spid="257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9" dur="500"/>
                                        <p:tgtEl>
                                          <p:spTgt spid="257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2" dur="500" fill="hold"/>
                                        <p:tgtEl>
                                          <p:spTgt spid="257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500" fill="hold"/>
                                        <p:tgtEl>
                                          <p:spTgt spid="257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4" dur="500"/>
                                        <p:tgtEl>
                                          <p:spTgt spid="257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7" dur="500" fill="hold"/>
                                        <p:tgtEl>
                                          <p:spTgt spid="257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500" fill="hold"/>
                                        <p:tgtEl>
                                          <p:spTgt spid="257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9" dur="500"/>
                                        <p:tgtEl>
                                          <p:spTgt spid="257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2" dur="500" fill="hold"/>
                                        <p:tgtEl>
                                          <p:spTgt spid="257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3" dur="500" fill="hold"/>
                                        <p:tgtEl>
                                          <p:spTgt spid="257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4" dur="500"/>
                                        <p:tgtEl>
                                          <p:spTgt spid="257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7" dur="500" fill="hold"/>
                                        <p:tgtEl>
                                          <p:spTgt spid="257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8" dur="500" fill="hold"/>
                                        <p:tgtEl>
                                          <p:spTgt spid="257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9" dur="500"/>
                                        <p:tgtEl>
                                          <p:spTgt spid="257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2" dur="500" fill="hold"/>
                                        <p:tgtEl>
                                          <p:spTgt spid="257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3" dur="500" fill="hold"/>
                                        <p:tgtEl>
                                          <p:spTgt spid="257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4" dur="500"/>
                                        <p:tgtEl>
                                          <p:spTgt spid="257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7" dur="500" fill="hold"/>
                                        <p:tgtEl>
                                          <p:spTgt spid="257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8" dur="500" fill="hold"/>
                                        <p:tgtEl>
                                          <p:spTgt spid="257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9" dur="500"/>
                                        <p:tgtEl>
                                          <p:spTgt spid="257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2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3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4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7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8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9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2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3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4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7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8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9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2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3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4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7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8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9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2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3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4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7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8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9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2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3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4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7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8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9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2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3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4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7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8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9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2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3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4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7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8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9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2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3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4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7" dur="500" fill="hold"/>
                                        <p:tgtEl>
                                          <p:spTgt spid="256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8" dur="500" fill="hold"/>
                                        <p:tgtEl>
                                          <p:spTgt spid="256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9" dur="500"/>
                                        <p:tgtEl>
                                          <p:spTgt spid="256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2" dur="500" fill="hold"/>
                                        <p:tgtEl>
                                          <p:spTgt spid="256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3" dur="500" fill="hold"/>
                                        <p:tgtEl>
                                          <p:spTgt spid="256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4" dur="500"/>
                                        <p:tgtEl>
                                          <p:spTgt spid="256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7" dur="500" fill="hold"/>
                                        <p:tgtEl>
                                          <p:spTgt spid="256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8" dur="500" fill="hold"/>
                                        <p:tgtEl>
                                          <p:spTgt spid="256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9" dur="500"/>
                                        <p:tgtEl>
                                          <p:spTgt spid="256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2" dur="500" fill="hold"/>
                                        <p:tgtEl>
                                          <p:spTgt spid="256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3" dur="500" fill="hold"/>
                                        <p:tgtEl>
                                          <p:spTgt spid="256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4" dur="500"/>
                                        <p:tgtEl>
                                          <p:spTgt spid="256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7" dur="500" fill="hold"/>
                                        <p:tgtEl>
                                          <p:spTgt spid="256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8" dur="500" fill="hold"/>
                                        <p:tgtEl>
                                          <p:spTgt spid="256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9" dur="500"/>
                                        <p:tgtEl>
                                          <p:spTgt spid="256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2" dur="500" fill="hold"/>
                                        <p:tgtEl>
                                          <p:spTgt spid="256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3" dur="500" fill="hold"/>
                                        <p:tgtEl>
                                          <p:spTgt spid="256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4" dur="500"/>
                                        <p:tgtEl>
                                          <p:spTgt spid="256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7" dur="500" fill="hold"/>
                                        <p:tgtEl>
                                          <p:spTgt spid="256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8" dur="500" fill="hold"/>
                                        <p:tgtEl>
                                          <p:spTgt spid="256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9" dur="500"/>
                                        <p:tgtEl>
                                          <p:spTgt spid="256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2" dur="500" fill="hold"/>
                                        <p:tgtEl>
                                          <p:spTgt spid="256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3" dur="500" fill="hold"/>
                                        <p:tgtEl>
                                          <p:spTgt spid="256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4" dur="500"/>
                                        <p:tgtEl>
                                          <p:spTgt spid="256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7" dur="500" fill="hold"/>
                                        <p:tgtEl>
                                          <p:spTgt spid="256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8" dur="500" fill="hold"/>
                                        <p:tgtEl>
                                          <p:spTgt spid="256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9" dur="500"/>
                                        <p:tgtEl>
                                          <p:spTgt spid="256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2" dur="500" fill="hold"/>
                                        <p:tgtEl>
                                          <p:spTgt spid="256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3" dur="500" fill="hold"/>
                                        <p:tgtEl>
                                          <p:spTgt spid="256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4" dur="500"/>
                                        <p:tgtEl>
                                          <p:spTgt spid="256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7" dur="500" fill="hold"/>
                                        <p:tgtEl>
                                          <p:spTgt spid="256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8" dur="500" fill="hold"/>
                                        <p:tgtEl>
                                          <p:spTgt spid="256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9" dur="500"/>
                                        <p:tgtEl>
                                          <p:spTgt spid="256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2" dur="500" fill="hold"/>
                                        <p:tgtEl>
                                          <p:spTgt spid="256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3" dur="500" fill="hold"/>
                                        <p:tgtEl>
                                          <p:spTgt spid="256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4" dur="500"/>
                                        <p:tgtEl>
                                          <p:spTgt spid="256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7" dur="500" fill="hold"/>
                                        <p:tgtEl>
                                          <p:spTgt spid="256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8" dur="500" fill="hold"/>
                                        <p:tgtEl>
                                          <p:spTgt spid="256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9" dur="500"/>
                                        <p:tgtEl>
                                          <p:spTgt spid="256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2" dur="500" fill="hold"/>
                                        <p:tgtEl>
                                          <p:spTgt spid="256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3" dur="500" fill="hold"/>
                                        <p:tgtEl>
                                          <p:spTgt spid="256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4" dur="500"/>
                                        <p:tgtEl>
                                          <p:spTgt spid="256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7" dur="500" fill="hold"/>
                                        <p:tgtEl>
                                          <p:spTgt spid="256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8" dur="500" fill="hold"/>
                                        <p:tgtEl>
                                          <p:spTgt spid="256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9" dur="500"/>
                                        <p:tgtEl>
                                          <p:spTgt spid="256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2" dur="500" fill="hold"/>
                                        <p:tgtEl>
                                          <p:spTgt spid="256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3" dur="500" fill="hold"/>
                                        <p:tgtEl>
                                          <p:spTgt spid="256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4" dur="500"/>
                                        <p:tgtEl>
                                          <p:spTgt spid="256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7" dur="500" fill="hold"/>
                                        <p:tgtEl>
                                          <p:spTgt spid="256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8" dur="500" fill="hold"/>
                                        <p:tgtEl>
                                          <p:spTgt spid="256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9" dur="500"/>
                                        <p:tgtEl>
                                          <p:spTgt spid="256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2" dur="500" fill="hold"/>
                                        <p:tgtEl>
                                          <p:spTgt spid="256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3" dur="500" fill="hold"/>
                                        <p:tgtEl>
                                          <p:spTgt spid="256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4" dur="500"/>
                                        <p:tgtEl>
                                          <p:spTgt spid="256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7" dur="500" fill="hold"/>
                                        <p:tgtEl>
                                          <p:spTgt spid="256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8" dur="500" fill="hold"/>
                                        <p:tgtEl>
                                          <p:spTgt spid="256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9" dur="500"/>
                                        <p:tgtEl>
                                          <p:spTgt spid="256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2" dur="500" fill="hold"/>
                                        <p:tgtEl>
                                          <p:spTgt spid="256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3" dur="500" fill="hold"/>
                                        <p:tgtEl>
                                          <p:spTgt spid="256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4" dur="500"/>
                                        <p:tgtEl>
                                          <p:spTgt spid="256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7" dur="500" fill="hold"/>
                                        <p:tgtEl>
                                          <p:spTgt spid="256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8" dur="500" fill="hold"/>
                                        <p:tgtEl>
                                          <p:spTgt spid="256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9" dur="500"/>
                                        <p:tgtEl>
                                          <p:spTgt spid="256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2" dur="500" fill="hold"/>
                                        <p:tgtEl>
                                          <p:spTgt spid="256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3" dur="500" fill="hold"/>
                                        <p:tgtEl>
                                          <p:spTgt spid="256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4" dur="500"/>
                                        <p:tgtEl>
                                          <p:spTgt spid="256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7" dur="500" fill="hold"/>
                                        <p:tgtEl>
                                          <p:spTgt spid="256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8" dur="500" fill="hold"/>
                                        <p:tgtEl>
                                          <p:spTgt spid="256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9" dur="500"/>
                                        <p:tgtEl>
                                          <p:spTgt spid="256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2" dur="500" fill="hold"/>
                                        <p:tgtEl>
                                          <p:spTgt spid="256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3" dur="500" fill="hold"/>
                                        <p:tgtEl>
                                          <p:spTgt spid="256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4" dur="500"/>
                                        <p:tgtEl>
                                          <p:spTgt spid="256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7" dur="500" fill="hold"/>
                                        <p:tgtEl>
                                          <p:spTgt spid="256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8" dur="500" fill="hold"/>
                                        <p:tgtEl>
                                          <p:spTgt spid="256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9" dur="500"/>
                                        <p:tgtEl>
                                          <p:spTgt spid="256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2" dur="500" fill="hold"/>
                                        <p:tgtEl>
                                          <p:spTgt spid="256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3" dur="500" fill="hold"/>
                                        <p:tgtEl>
                                          <p:spTgt spid="256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4" dur="500"/>
                                        <p:tgtEl>
                                          <p:spTgt spid="256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7" dur="500" fill="hold"/>
                                        <p:tgtEl>
                                          <p:spTgt spid="256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8" dur="500" fill="hold"/>
                                        <p:tgtEl>
                                          <p:spTgt spid="256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9" dur="500"/>
                                        <p:tgtEl>
                                          <p:spTgt spid="256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2" dur="500" fill="hold"/>
                                        <p:tgtEl>
                                          <p:spTgt spid="256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3" dur="500" fill="hold"/>
                                        <p:tgtEl>
                                          <p:spTgt spid="256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4" dur="500"/>
                                        <p:tgtEl>
                                          <p:spTgt spid="256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7" dur="500" fill="hold"/>
                                        <p:tgtEl>
                                          <p:spTgt spid="256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8" dur="500" fill="hold"/>
                                        <p:tgtEl>
                                          <p:spTgt spid="256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9" dur="500"/>
                                        <p:tgtEl>
                                          <p:spTgt spid="256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2" dur="500" fill="hold"/>
                                        <p:tgtEl>
                                          <p:spTgt spid="256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3" dur="500" fill="hold"/>
                                        <p:tgtEl>
                                          <p:spTgt spid="256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4" dur="500"/>
                                        <p:tgtEl>
                                          <p:spTgt spid="256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7" dur="500" fill="hold"/>
                                        <p:tgtEl>
                                          <p:spTgt spid="256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8" dur="500" fill="hold"/>
                                        <p:tgtEl>
                                          <p:spTgt spid="256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9" dur="500"/>
                                        <p:tgtEl>
                                          <p:spTgt spid="256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2" dur="500" fill="hold"/>
                                        <p:tgtEl>
                                          <p:spTgt spid="256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3" dur="500" fill="hold"/>
                                        <p:tgtEl>
                                          <p:spTgt spid="256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4" dur="500"/>
                                        <p:tgtEl>
                                          <p:spTgt spid="256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7" dur="500" fill="hold"/>
                                        <p:tgtEl>
                                          <p:spTgt spid="256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8" dur="500" fill="hold"/>
                                        <p:tgtEl>
                                          <p:spTgt spid="256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9" dur="500"/>
                                        <p:tgtEl>
                                          <p:spTgt spid="256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2" dur="500" fill="hold"/>
                                        <p:tgtEl>
                                          <p:spTgt spid="256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3" dur="500" fill="hold"/>
                                        <p:tgtEl>
                                          <p:spTgt spid="256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4" dur="500"/>
                                        <p:tgtEl>
                                          <p:spTgt spid="256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7" dur="500" fill="hold"/>
                                        <p:tgtEl>
                                          <p:spTgt spid="256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8" dur="500" fill="hold"/>
                                        <p:tgtEl>
                                          <p:spTgt spid="256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9" dur="500"/>
                                        <p:tgtEl>
                                          <p:spTgt spid="256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2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3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4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7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8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9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2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3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4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7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8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9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2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3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4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7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8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9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2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3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4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7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8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9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2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3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4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7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8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9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2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3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4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7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8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9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2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3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4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7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8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9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2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3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4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4" grpId="0" animBg="1"/>
      <p:bldP spid="25613" grpId="0" animBg="1"/>
      <p:bldP spid="25616" grpId="0" animBg="1"/>
      <p:bldP spid="25647" grpId="0" animBg="1"/>
      <p:bldP spid="25648" grpId="0" animBg="1"/>
      <p:bldP spid="25649" grpId="0" animBg="1"/>
      <p:bldP spid="25650" grpId="0" animBg="1"/>
      <p:bldP spid="25651" grpId="0" animBg="1"/>
      <p:bldP spid="25652" grpId="0" animBg="1"/>
      <p:bldP spid="25653" grpId="0" animBg="1"/>
      <p:bldP spid="25654" grpId="0" animBg="1"/>
      <p:bldP spid="25655" grpId="0" animBg="1"/>
      <p:bldP spid="25656" grpId="0" animBg="1"/>
      <p:bldP spid="25657" grpId="0" animBg="1"/>
      <p:bldP spid="25658" grpId="0" animBg="1"/>
      <p:bldP spid="25659" grpId="0" animBg="1"/>
      <p:bldP spid="25660" grpId="0" animBg="1"/>
      <p:bldP spid="25661" grpId="0" animBg="1"/>
      <p:bldP spid="25662" grpId="0" animBg="1"/>
      <p:bldP spid="25663" grpId="0" animBg="1"/>
      <p:bldP spid="25664" grpId="0" animBg="1"/>
      <p:bldP spid="25665" grpId="0" animBg="1"/>
      <p:bldP spid="25666" grpId="0" animBg="1"/>
      <p:bldP spid="25667" grpId="0" animBg="1"/>
      <p:bldP spid="25668" grpId="0" animBg="1"/>
      <p:bldP spid="25669" grpId="0" animBg="1"/>
      <p:bldP spid="25670" grpId="0" animBg="1"/>
      <p:bldP spid="25672" grpId="0" animBg="1"/>
      <p:bldP spid="25675" grpId="0" animBg="1"/>
      <p:bldP spid="25676" grpId="0" animBg="1"/>
      <p:bldP spid="25677" grpId="0" animBg="1"/>
      <p:bldP spid="25678" grpId="0" animBg="1"/>
      <p:bldP spid="25679" grpId="0" animBg="1"/>
      <p:bldP spid="25680" grpId="0" animBg="1"/>
      <p:bldP spid="25681" grpId="0" animBg="1"/>
      <p:bldP spid="25685" grpId="0"/>
      <p:bldP spid="25686" grpId="0"/>
      <p:bldP spid="25690" grpId="0"/>
      <p:bldP spid="25691" grpId="0"/>
      <p:bldP spid="25692" grpId="0"/>
      <p:bldP spid="25693" grpId="0"/>
      <p:bldP spid="25694" grpId="0"/>
      <p:bldP spid="25695" grpId="0"/>
      <p:bldP spid="25696" grpId="0"/>
      <p:bldP spid="25697" grpId="0"/>
      <p:bldP spid="25698" grpId="0"/>
      <p:bldP spid="25720" grpId="0"/>
      <p:bldP spid="25721" grpId="0"/>
      <p:bldP spid="25722" grpId="0"/>
      <p:bldP spid="25723" grpId="0"/>
      <p:bldP spid="25724" grpId="0"/>
      <p:bldP spid="25725" grpId="0"/>
      <p:bldP spid="25726" grpId="0"/>
      <p:bldP spid="25727" grpId="0"/>
      <p:bldP spid="25728" grpId="0"/>
      <p:bldP spid="25729" grpId="0"/>
      <p:bldP spid="25730" grpId="0"/>
      <p:bldP spid="25731" grpId="0"/>
      <p:bldP spid="25732" grpId="0"/>
      <p:bldP spid="25733" grpId="0"/>
      <p:bldP spid="25734" grpId="0"/>
      <p:bldP spid="25735" grpId="0"/>
      <p:bldP spid="25736" grpId="0"/>
      <p:bldP spid="25737" grpId="0"/>
      <p:bldP spid="25738" grpId="0"/>
      <p:bldP spid="25739" grpId="0"/>
      <p:bldP spid="25740" grpId="0"/>
      <p:bldP spid="25741" grpId="0"/>
      <p:bldP spid="25742" grpId="0"/>
      <p:bldP spid="25743" grpId="0"/>
      <p:bldP spid="87" grpId="0" animBg="1"/>
      <p:bldP spid="88" grpId="0" animBg="1"/>
      <p:bldP spid="89" grpId="0" animBg="1"/>
      <p:bldP spid="90" grpId="0" animBg="1"/>
      <p:bldP spid="91" grpId="0"/>
      <p:bldP spid="92" grpId="0"/>
      <p:bldP spid="93" grpId="0"/>
      <p:bldP spid="94" grpId="0"/>
      <p:bldP spid="95" grpId="0" animBg="1"/>
      <p:bldP spid="96" grpId="0"/>
      <p:bldP spid="98" grpId="0" animBg="1"/>
      <p:bldP spid="99" grpId="0" animBg="1"/>
      <p:bldP spid="100" grpId="0" animBg="1"/>
      <p:bldP spid="101" grpId="0" animBg="1"/>
      <p:bldP spid="102" grpId="0" animBg="1"/>
      <p:bldP spid="103" grpId="0"/>
      <p:bldP spid="104" grpId="0"/>
      <p:bldP spid="105" grpId="0"/>
      <p:bldP spid="106" grpId="0"/>
      <p:bldP spid="107" grpId="0"/>
      <p:bldP spid="108" grpId="0" animBg="1"/>
      <p:bldP spid="109" grpId="0" animBg="1"/>
      <p:bldP spid="110" grpId="0" animBg="1"/>
      <p:bldP spid="111" grpId="0" animBg="1"/>
      <p:bldP spid="112" grpId="0"/>
      <p:bldP spid="113" grpId="0"/>
      <p:bldP spid="114" grpId="0"/>
      <p:bldP spid="115" grpId="0"/>
      <p:bldP spid="116" grpId="0" animBg="1"/>
      <p:bldP spid="117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331913" y="1989138"/>
            <a:ext cx="6780212" cy="1368425"/>
          </a:xfrm>
          <a:prstGeom prst="rect">
            <a:avLst/>
          </a:prstGeom>
          <a:noFill/>
          <a:ln w="57150" cmpd="thickThin">
            <a:solidFill>
              <a:srgbClr val="008000"/>
            </a:solidFill>
            <a:miter lim="800000"/>
            <a:headEnd/>
            <a:tailEnd/>
          </a:ln>
        </p:spPr>
        <p:txBody>
          <a:bodyPr vert="horz" lIns="91440" tIns="45720" rIns="91440" bIns="45720" rtlCol="0" anchor="ctr">
            <a:normAutofit/>
          </a:bodyPr>
          <a:lstStyle/>
          <a:p>
            <a:pPr algn="ctr">
              <a:buFontTx/>
              <a:buNone/>
            </a:pPr>
            <a:r>
              <a:rPr lang="ru-RU" sz="2100" b="1" dirty="0" smtClean="0">
                <a:ln w="1905">
                  <a:solidFill>
                    <a:schemeClr val="tx2">
                      <a:lumMod val="90000"/>
                    </a:schemeClr>
                  </a:solidFill>
                </a:ln>
                <a:solidFill>
                  <a:srgbClr val="00B050"/>
                </a:solidFill>
                <a:effectLst>
                  <a:glow rad="88900">
                    <a:schemeClr val="tx1">
                      <a:alpha val="7000"/>
                    </a:schemeClr>
                  </a:glow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j-ea"/>
                <a:cs typeface="+mj-cs"/>
              </a:rPr>
              <a:t>Когда экспедиция Роберта Скотта достигла Южного полюса?</a:t>
            </a:r>
            <a:endParaRPr lang="ru-RU" sz="2100" b="1" dirty="0">
              <a:ln w="1905">
                <a:solidFill>
                  <a:schemeClr val="tx2">
                    <a:lumMod val="90000"/>
                  </a:schemeClr>
                </a:solidFill>
              </a:ln>
              <a:solidFill>
                <a:srgbClr val="00B050"/>
              </a:solidFill>
              <a:effectLst>
                <a:glow rad="88900">
                  <a:schemeClr val="tx1">
                    <a:alpha val="7000"/>
                  </a:schemeClr>
                </a:glow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  <a:latin typeface="+mj-lt"/>
              <a:ea typeface="+mj-ea"/>
              <a:cs typeface="+mj-cs"/>
            </a:endParaRPr>
          </a:p>
        </p:txBody>
      </p:sp>
      <p:sp useBgFill="1">
        <p:nvSpPr>
          <p:cNvPr id="37900" name="Rectangle 12"/>
          <p:cNvSpPr>
            <a:spLocks noChangeArrowheads="1"/>
          </p:cNvSpPr>
          <p:nvPr/>
        </p:nvSpPr>
        <p:spPr bwMode="auto">
          <a:xfrm>
            <a:off x="4572000" y="3716338"/>
            <a:ext cx="4321175" cy="574675"/>
          </a:xfrm>
          <a:prstGeom prst="rect">
            <a:avLst/>
          </a:prstGeom>
          <a:ln w="76200" cmpd="thickThin" algn="ctr">
            <a:solidFill>
              <a:srgbClr val="CC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ru-RU" sz="2800" b="1" i="1" dirty="0">
                <a:ln>
                  <a:solidFill>
                    <a:schemeClr val="tx1"/>
                  </a:solidFill>
                </a:ln>
                <a:solidFill>
                  <a:srgbClr val="0070C0"/>
                </a:solidFill>
                <a:effectLst>
                  <a:glow rad="101600">
                    <a:schemeClr val="bg1">
                      <a:alpha val="40000"/>
                    </a:schemeClr>
                  </a:glow>
                </a:effectLst>
              </a:rPr>
              <a:t>Правильный ответ</a:t>
            </a:r>
          </a:p>
        </p:txBody>
      </p:sp>
      <p:sp useBgFill="1">
        <p:nvSpPr>
          <p:cNvPr id="37901" name="AutoShape 13"/>
          <p:cNvSpPr>
            <a:spLocks noChangeArrowheads="1"/>
          </p:cNvSpPr>
          <p:nvPr/>
        </p:nvSpPr>
        <p:spPr bwMode="auto">
          <a:xfrm rot="10800000">
            <a:off x="5148263" y="4797425"/>
            <a:ext cx="3311525" cy="1295400"/>
          </a:xfrm>
          <a:prstGeom prst="wedgeRectCallout">
            <a:avLst>
              <a:gd name="adj1" fmla="val -5278"/>
              <a:gd name="adj2" fmla="val 85417"/>
            </a:avLst>
          </a:prstGeom>
          <a:ln w="76200" cmpd="thickThin" algn="ctr">
            <a:solidFill>
              <a:srgbClr val="660033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10800000" anchor="ctr"/>
          <a:lstStyle/>
          <a:p>
            <a:pPr algn="ctr">
              <a:lnSpc>
                <a:spcPct val="80000"/>
              </a:lnSpc>
            </a:pPr>
            <a:r>
              <a:rPr lang="ru-RU" sz="2000" b="1" i="1" dirty="0" smtClean="0">
                <a:ln>
                  <a:solidFill>
                    <a:schemeClr val="accent1">
                      <a:lumMod val="90000"/>
                    </a:schemeClr>
                  </a:solidFill>
                </a:ln>
                <a:solidFill>
                  <a:srgbClr val="00CC00"/>
                </a:solidFill>
                <a:effectLst>
                  <a:glow rad="101600">
                    <a:schemeClr val="bg1">
                      <a:alpha val="40000"/>
                    </a:schemeClr>
                  </a:glow>
                </a:effectLst>
              </a:rPr>
              <a:t>18 января 1912 г.</a:t>
            </a:r>
            <a:endParaRPr lang="ru-RU" sz="2000" b="1" i="1" dirty="0">
              <a:ln>
                <a:solidFill>
                  <a:schemeClr val="accent1">
                    <a:lumMod val="90000"/>
                  </a:schemeClr>
                </a:solidFill>
              </a:ln>
              <a:solidFill>
                <a:srgbClr val="00CC00"/>
              </a:solidFill>
              <a:effectLst>
                <a:glow rad="101600">
                  <a:schemeClr val="bg1">
                    <a:alpha val="40000"/>
                  </a:schemeClr>
                </a:glow>
              </a:effectLst>
            </a:endParaRPr>
          </a:p>
        </p:txBody>
      </p:sp>
      <p:sp>
        <p:nvSpPr>
          <p:cNvPr id="20" name="Rectangle 2"/>
          <p:cNvSpPr>
            <a:spLocks noGrp="1" noChangeArrowheads="1"/>
          </p:cNvSpPr>
          <p:nvPr>
            <p:ph type="title"/>
          </p:nvPr>
        </p:nvSpPr>
        <p:spPr>
          <a:xfrm>
            <a:off x="2051608" y="274638"/>
            <a:ext cx="5040783" cy="1498600"/>
          </a:xfrm>
        </p:spPr>
        <p:txBody>
          <a:bodyPr>
            <a:noAutofit/>
          </a:bodyPr>
          <a:lstStyle/>
          <a:p>
            <a:r>
              <a:rPr lang="ru-RU" sz="4400" b="1" cap="none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n-lt"/>
                <a:ea typeface="+mn-ea"/>
                <a:cs typeface="+mn-cs"/>
              </a:rPr>
              <a:t>ВНИМАНИЕ !  ВОПРОС</a:t>
            </a:r>
          </a:p>
        </p:txBody>
      </p:sp>
      <p:sp>
        <p:nvSpPr>
          <p:cNvPr id="21" name="AutoShape 9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360363" y="5948705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00CC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2" name="AutoShape 10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1223963" y="5948705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00CC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3" name="AutoShape 11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087563" y="5948705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00CC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4" name="AutoShape 12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952750" y="5948705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00CC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5" name="AutoShape 13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3816350" y="5948705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00CC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6" name="Rectangle 22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5004048" y="6465662"/>
            <a:ext cx="1655762" cy="288925"/>
          </a:xfrm>
          <a:prstGeom prst="rect">
            <a:avLst/>
          </a:prstGeom>
          <a:gradFill rotWithShape="0">
            <a:gsLst>
              <a:gs pos="0">
                <a:srgbClr val="8488C4">
                  <a:gamma/>
                  <a:shade val="46275"/>
                  <a:invGamma/>
                </a:srgbClr>
              </a:gs>
              <a:gs pos="50000">
                <a:srgbClr val="8488C4">
                  <a:alpha val="63000"/>
                </a:srgbClr>
              </a:gs>
              <a:gs pos="100000">
                <a:srgbClr val="8488C4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12700" algn="ctr">
                <a:solidFill>
                  <a:srgbClr val="000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ru-RU" sz="1400" b="1" spc="50" dirty="0">
                <a:ln w="12700" cmpd="sng">
                  <a:noFill/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Правила</a:t>
            </a:r>
            <a:r>
              <a:rPr lang="ru-RU" sz="1400" dirty="0"/>
              <a:t> </a:t>
            </a:r>
            <a:r>
              <a:rPr lang="ru-RU" sz="1400" b="1" spc="50" dirty="0">
                <a:ln w="12700" cmpd="sng">
                  <a:noFill/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игры</a:t>
            </a:r>
          </a:p>
        </p:txBody>
      </p:sp>
      <p:sp>
        <p:nvSpPr>
          <p:cNvPr id="27" name="Rectangle 23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6876256" y="6465662"/>
            <a:ext cx="1944216" cy="288925"/>
          </a:xfrm>
          <a:prstGeom prst="rect">
            <a:avLst/>
          </a:prstGeom>
          <a:gradFill rotWithShape="0">
            <a:gsLst>
              <a:gs pos="0">
                <a:srgbClr val="8488C4">
                  <a:gamma/>
                  <a:shade val="46275"/>
                  <a:invGamma/>
                </a:srgbClr>
              </a:gs>
              <a:gs pos="50000">
                <a:srgbClr val="8488C4">
                  <a:alpha val="63000"/>
                </a:srgbClr>
              </a:gs>
              <a:gs pos="100000">
                <a:srgbClr val="8488C4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12700" algn="ctr">
                <a:solidFill>
                  <a:srgbClr val="000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ru-RU" sz="1400" b="1" spc="50" dirty="0">
                <a:ln w="12700" cmpd="sng">
                  <a:noFill/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Продолжить</a:t>
            </a:r>
            <a:r>
              <a:rPr lang="ru-RU" sz="1400" b="1" dirty="0">
                <a:solidFill>
                  <a:srgbClr val="FF0000"/>
                </a:solidFill>
              </a:rPr>
              <a:t> </a:t>
            </a:r>
            <a:r>
              <a:rPr lang="ru-RU" sz="1400" b="1" spc="50" dirty="0">
                <a:ln w="12700" cmpd="sng">
                  <a:noFill/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игру</a:t>
            </a:r>
          </a:p>
        </p:txBody>
      </p:sp>
      <p:pic>
        <p:nvPicPr>
          <p:cNvPr id="16" name="Picture 4" descr="J0189255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5288" y="404813"/>
            <a:ext cx="1368425" cy="1368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AutoShape 5">
            <a:hlinkClick r:id="rId6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539750" y="549275"/>
            <a:ext cx="1042988" cy="1042988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00CC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8" name="WordArt 6" descr="Орех"/>
          <p:cNvSpPr>
            <a:spLocks noChangeArrowheads="1" noChangeShapeType="1" noTextEdit="1"/>
          </p:cNvSpPr>
          <p:nvPr/>
        </p:nvSpPr>
        <p:spPr bwMode="auto">
          <a:xfrm>
            <a:off x="900113" y="765175"/>
            <a:ext cx="287337" cy="576263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 xmlns="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2400" kern="1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ook Antiqua"/>
              </a:rPr>
              <a:t>6</a:t>
            </a:r>
            <a:endParaRPr lang="ru-RU" sz="2400" kern="1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Book Antiqua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773405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3" presetClass="emph" presetSubtype="2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33CC33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2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4" dur="500"/>
                                        <p:tgtEl>
                                          <p:spTgt spid="37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7" dur="500"/>
                                        <p:tgtEl>
                                          <p:spTgt spid="3789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379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000"/>
                            </p:stCondLst>
                            <p:childTnLst>
                              <p:par>
                                <p:cTn id="3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379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91" grpId="0" build="p" animBg="1"/>
      <p:bldP spid="37900" grpId="0" animBg="1"/>
      <p:bldP spid="37901" grpId="0" animBg="1"/>
      <p:bldP spid="20" grpId="0"/>
      <p:bldP spid="20" grpId="1"/>
      <p:bldP spid="21" grpId="0" animBg="1"/>
      <p:bldP spid="22" grpId="0" animBg="1"/>
      <p:bldP spid="23" grpId="0" animBg="1"/>
      <p:bldP spid="24" grpId="0" animBg="1"/>
      <p:bldP spid="25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331913" y="1989138"/>
            <a:ext cx="6780212" cy="1368425"/>
          </a:xfrm>
          <a:prstGeom prst="rect">
            <a:avLst/>
          </a:prstGeom>
          <a:noFill/>
          <a:ln w="57150" cmpd="thickThin">
            <a:solidFill>
              <a:srgbClr val="008000"/>
            </a:solidFill>
            <a:miter lim="800000"/>
            <a:headEnd/>
            <a:tailEnd/>
          </a:ln>
        </p:spPr>
        <p:txBody>
          <a:bodyPr vert="horz" lIns="91440" tIns="45720" rIns="91440" bIns="45720" rtlCol="0" anchor="ctr">
            <a:normAutofit/>
          </a:bodyPr>
          <a:lstStyle/>
          <a:p>
            <a:pPr algn="ctr">
              <a:buFontTx/>
              <a:buNone/>
            </a:pPr>
            <a:r>
              <a:rPr lang="ru-RU" sz="2100" b="1" dirty="0" smtClean="0">
                <a:ln w="1905">
                  <a:solidFill>
                    <a:schemeClr val="tx2">
                      <a:lumMod val="90000"/>
                    </a:schemeClr>
                  </a:solidFill>
                </a:ln>
                <a:solidFill>
                  <a:srgbClr val="00B050"/>
                </a:solidFill>
                <a:effectLst>
                  <a:glow rad="88900">
                    <a:schemeClr val="tx1">
                      <a:alpha val="7000"/>
                    </a:schemeClr>
                  </a:glow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j-ea"/>
                <a:cs typeface="+mj-cs"/>
              </a:rPr>
              <a:t>Какова максимальная толщина ледникового покрова Антарктиды?</a:t>
            </a:r>
            <a:endParaRPr lang="ru-RU" sz="2100" b="1" dirty="0">
              <a:ln w="1905">
                <a:solidFill>
                  <a:schemeClr val="tx2">
                    <a:lumMod val="90000"/>
                  </a:schemeClr>
                </a:solidFill>
              </a:ln>
              <a:solidFill>
                <a:srgbClr val="00B050"/>
              </a:solidFill>
              <a:effectLst>
                <a:glow rad="88900">
                  <a:schemeClr val="tx1">
                    <a:alpha val="7000"/>
                  </a:schemeClr>
                </a:glow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  <a:latin typeface="+mj-lt"/>
              <a:ea typeface="+mj-ea"/>
              <a:cs typeface="+mj-cs"/>
            </a:endParaRPr>
          </a:p>
        </p:txBody>
      </p:sp>
      <p:sp useBgFill="1">
        <p:nvSpPr>
          <p:cNvPr id="37900" name="Rectangle 12"/>
          <p:cNvSpPr>
            <a:spLocks noChangeArrowheads="1"/>
          </p:cNvSpPr>
          <p:nvPr/>
        </p:nvSpPr>
        <p:spPr bwMode="auto">
          <a:xfrm>
            <a:off x="4572000" y="3716338"/>
            <a:ext cx="4321175" cy="574675"/>
          </a:xfrm>
          <a:prstGeom prst="rect">
            <a:avLst/>
          </a:prstGeom>
          <a:ln w="76200" cmpd="thickThin" algn="ctr">
            <a:solidFill>
              <a:srgbClr val="CC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ru-RU" sz="2800" b="1" i="1" dirty="0">
                <a:ln>
                  <a:solidFill>
                    <a:schemeClr val="tx1"/>
                  </a:solidFill>
                </a:ln>
                <a:solidFill>
                  <a:srgbClr val="0070C0"/>
                </a:solidFill>
                <a:effectLst>
                  <a:glow rad="101600">
                    <a:schemeClr val="bg1">
                      <a:alpha val="40000"/>
                    </a:schemeClr>
                  </a:glow>
                </a:effectLst>
              </a:rPr>
              <a:t>Правильный ответ</a:t>
            </a:r>
          </a:p>
        </p:txBody>
      </p:sp>
      <p:sp useBgFill="1">
        <p:nvSpPr>
          <p:cNvPr id="37901" name="AutoShape 13"/>
          <p:cNvSpPr>
            <a:spLocks noChangeArrowheads="1"/>
          </p:cNvSpPr>
          <p:nvPr/>
        </p:nvSpPr>
        <p:spPr bwMode="auto">
          <a:xfrm rot="10800000">
            <a:off x="5148263" y="4797425"/>
            <a:ext cx="3311525" cy="1295400"/>
          </a:xfrm>
          <a:prstGeom prst="wedgeRectCallout">
            <a:avLst>
              <a:gd name="adj1" fmla="val -5278"/>
              <a:gd name="adj2" fmla="val 85417"/>
            </a:avLst>
          </a:prstGeom>
          <a:ln w="76200" cmpd="thickThin" algn="ctr">
            <a:solidFill>
              <a:srgbClr val="660033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10800000" anchor="ctr"/>
          <a:lstStyle/>
          <a:p>
            <a:pPr algn="ctr">
              <a:lnSpc>
                <a:spcPct val="80000"/>
              </a:lnSpc>
            </a:pPr>
            <a:r>
              <a:rPr lang="ru-RU" sz="2000" b="1" i="1" dirty="0" smtClean="0">
                <a:ln>
                  <a:solidFill>
                    <a:schemeClr val="accent1">
                      <a:lumMod val="90000"/>
                    </a:schemeClr>
                  </a:solidFill>
                </a:ln>
                <a:solidFill>
                  <a:srgbClr val="00CC00"/>
                </a:solidFill>
                <a:effectLst>
                  <a:glow rad="101600">
                    <a:schemeClr val="bg1">
                      <a:alpha val="40000"/>
                    </a:schemeClr>
                  </a:glow>
                </a:effectLst>
              </a:rPr>
              <a:t>4744 м.</a:t>
            </a:r>
            <a:endParaRPr lang="ru-RU" sz="2000" b="1" i="1" dirty="0">
              <a:ln>
                <a:solidFill>
                  <a:schemeClr val="accent1">
                    <a:lumMod val="90000"/>
                  </a:schemeClr>
                </a:solidFill>
              </a:ln>
              <a:solidFill>
                <a:srgbClr val="00CC00"/>
              </a:solidFill>
              <a:effectLst>
                <a:glow rad="101600">
                  <a:schemeClr val="bg1">
                    <a:alpha val="40000"/>
                  </a:schemeClr>
                </a:glow>
              </a:effectLst>
            </a:endParaRPr>
          </a:p>
        </p:txBody>
      </p:sp>
      <p:sp>
        <p:nvSpPr>
          <p:cNvPr id="20" name="Rectangle 2"/>
          <p:cNvSpPr>
            <a:spLocks noGrp="1" noChangeArrowheads="1"/>
          </p:cNvSpPr>
          <p:nvPr>
            <p:ph type="title"/>
          </p:nvPr>
        </p:nvSpPr>
        <p:spPr>
          <a:xfrm>
            <a:off x="2051608" y="274638"/>
            <a:ext cx="5040783" cy="1498600"/>
          </a:xfrm>
        </p:spPr>
        <p:txBody>
          <a:bodyPr>
            <a:noAutofit/>
          </a:bodyPr>
          <a:lstStyle/>
          <a:p>
            <a:r>
              <a:rPr lang="ru-RU" sz="4400" b="1" cap="none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n-lt"/>
                <a:ea typeface="+mn-ea"/>
                <a:cs typeface="+mn-cs"/>
              </a:rPr>
              <a:t>ВНИМАНИЕ !  ВОПРОС</a:t>
            </a:r>
          </a:p>
        </p:txBody>
      </p:sp>
      <p:sp>
        <p:nvSpPr>
          <p:cNvPr id="21" name="AutoShape 9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360363" y="5948705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00CC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2" name="AutoShape 10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1223963" y="5948705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00CC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3" name="AutoShape 11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087563" y="5948705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00CC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4" name="AutoShape 12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952750" y="5948705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00CC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5" name="AutoShape 13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3816350" y="5948705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00CC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6" name="Rectangle 22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5004048" y="6465662"/>
            <a:ext cx="1655762" cy="288925"/>
          </a:xfrm>
          <a:prstGeom prst="rect">
            <a:avLst/>
          </a:prstGeom>
          <a:gradFill rotWithShape="0">
            <a:gsLst>
              <a:gs pos="0">
                <a:srgbClr val="8488C4">
                  <a:gamma/>
                  <a:shade val="46275"/>
                  <a:invGamma/>
                </a:srgbClr>
              </a:gs>
              <a:gs pos="50000">
                <a:srgbClr val="8488C4">
                  <a:alpha val="63000"/>
                </a:srgbClr>
              </a:gs>
              <a:gs pos="100000">
                <a:srgbClr val="8488C4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12700" algn="ctr">
                <a:solidFill>
                  <a:srgbClr val="000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ru-RU" sz="1400" b="1" spc="50" dirty="0">
                <a:ln w="12700" cmpd="sng">
                  <a:noFill/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Правила</a:t>
            </a:r>
            <a:r>
              <a:rPr lang="ru-RU" sz="1400" dirty="0"/>
              <a:t> </a:t>
            </a:r>
            <a:r>
              <a:rPr lang="ru-RU" sz="1400" b="1" spc="50" dirty="0">
                <a:ln w="12700" cmpd="sng">
                  <a:noFill/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игры</a:t>
            </a:r>
          </a:p>
        </p:txBody>
      </p:sp>
      <p:sp>
        <p:nvSpPr>
          <p:cNvPr id="27" name="Rectangle 23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6876256" y="6465662"/>
            <a:ext cx="1944216" cy="288925"/>
          </a:xfrm>
          <a:prstGeom prst="rect">
            <a:avLst/>
          </a:prstGeom>
          <a:gradFill rotWithShape="0">
            <a:gsLst>
              <a:gs pos="0">
                <a:srgbClr val="8488C4">
                  <a:gamma/>
                  <a:shade val="46275"/>
                  <a:invGamma/>
                </a:srgbClr>
              </a:gs>
              <a:gs pos="50000">
                <a:srgbClr val="8488C4">
                  <a:alpha val="63000"/>
                </a:srgbClr>
              </a:gs>
              <a:gs pos="100000">
                <a:srgbClr val="8488C4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12700" algn="ctr">
                <a:solidFill>
                  <a:srgbClr val="000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ru-RU" sz="1400" b="1" spc="50" dirty="0">
                <a:ln w="12700" cmpd="sng">
                  <a:noFill/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Продолжить</a:t>
            </a:r>
            <a:r>
              <a:rPr lang="ru-RU" sz="1400" b="1" dirty="0">
                <a:solidFill>
                  <a:srgbClr val="FF0000"/>
                </a:solidFill>
              </a:rPr>
              <a:t> </a:t>
            </a:r>
            <a:r>
              <a:rPr lang="ru-RU" sz="1400" b="1" spc="50" dirty="0">
                <a:ln w="12700" cmpd="sng">
                  <a:noFill/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игру</a:t>
            </a:r>
          </a:p>
        </p:txBody>
      </p:sp>
      <p:pic>
        <p:nvPicPr>
          <p:cNvPr id="16" name="Picture 4" descr="J0189255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5288" y="404813"/>
            <a:ext cx="1368425" cy="1368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AutoShape 5">
            <a:hlinkClick r:id="rId6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539750" y="549275"/>
            <a:ext cx="1042988" cy="1042988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00CC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8" name="WordArt 6" descr="Орех"/>
          <p:cNvSpPr>
            <a:spLocks noChangeArrowheads="1" noChangeShapeType="1" noTextEdit="1"/>
          </p:cNvSpPr>
          <p:nvPr/>
        </p:nvSpPr>
        <p:spPr bwMode="auto">
          <a:xfrm>
            <a:off x="755923" y="765175"/>
            <a:ext cx="575718" cy="576263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 xmlns="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2400" kern="1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ook Antiqua"/>
              </a:rPr>
              <a:t>10</a:t>
            </a:r>
            <a:endParaRPr lang="ru-RU" sz="2400" kern="1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Book Antiqua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880986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3" presetClass="emph" presetSubtype="2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33CC33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2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4" dur="500"/>
                                        <p:tgtEl>
                                          <p:spTgt spid="37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7" dur="500"/>
                                        <p:tgtEl>
                                          <p:spTgt spid="3789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379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000"/>
                            </p:stCondLst>
                            <p:childTnLst>
                              <p:par>
                                <p:cTn id="3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379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91" grpId="0" build="p" animBg="1"/>
      <p:bldP spid="37900" grpId="0" animBg="1"/>
      <p:bldP spid="37901" grpId="0" animBg="1"/>
      <p:bldP spid="20" grpId="0"/>
      <p:bldP spid="20" grpId="1"/>
      <p:bldP spid="21" grpId="0" animBg="1"/>
      <p:bldP spid="22" grpId="0" animBg="1"/>
      <p:bldP spid="23" grpId="0" animBg="1"/>
      <p:bldP spid="24" grpId="0" animBg="1"/>
      <p:bldP spid="25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331913" y="1989138"/>
            <a:ext cx="6780212" cy="1368425"/>
          </a:xfrm>
          <a:prstGeom prst="rect">
            <a:avLst/>
          </a:prstGeom>
          <a:noFill/>
          <a:ln w="57150" cmpd="thickThin">
            <a:solidFill>
              <a:srgbClr val="008000"/>
            </a:solidFill>
            <a:miter lim="800000"/>
            <a:headEnd/>
            <a:tailEnd/>
          </a:ln>
        </p:spPr>
        <p:txBody>
          <a:bodyPr vert="horz" lIns="91440" tIns="45720" rIns="91440" bIns="45720" rtlCol="0" anchor="ctr">
            <a:normAutofit/>
          </a:bodyPr>
          <a:lstStyle/>
          <a:p>
            <a:pPr algn="ctr">
              <a:buFontTx/>
              <a:buNone/>
            </a:pPr>
            <a:r>
              <a:rPr lang="ru-RU" sz="2100" b="1" dirty="0" smtClean="0">
                <a:ln w="1905">
                  <a:solidFill>
                    <a:schemeClr val="tx2">
                      <a:lumMod val="90000"/>
                    </a:schemeClr>
                  </a:solidFill>
                </a:ln>
                <a:solidFill>
                  <a:srgbClr val="00B050"/>
                </a:solidFill>
                <a:effectLst>
                  <a:glow rad="88900">
                    <a:schemeClr val="tx1">
                      <a:alpha val="7000"/>
                    </a:schemeClr>
                  </a:glow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j-ea"/>
                <a:cs typeface="+mj-cs"/>
              </a:rPr>
              <a:t>Какова причина появления подледниковых озёр Антарктиды?</a:t>
            </a:r>
            <a:endParaRPr lang="ru-RU" sz="2100" b="1" dirty="0">
              <a:ln w="1905">
                <a:solidFill>
                  <a:schemeClr val="tx2">
                    <a:lumMod val="90000"/>
                  </a:schemeClr>
                </a:solidFill>
              </a:ln>
              <a:solidFill>
                <a:srgbClr val="00B050"/>
              </a:solidFill>
              <a:effectLst>
                <a:glow rad="88900">
                  <a:schemeClr val="tx1">
                    <a:alpha val="7000"/>
                  </a:schemeClr>
                </a:glow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  <a:latin typeface="+mj-lt"/>
              <a:ea typeface="+mj-ea"/>
              <a:cs typeface="+mj-cs"/>
            </a:endParaRPr>
          </a:p>
        </p:txBody>
      </p:sp>
      <p:sp useBgFill="1">
        <p:nvSpPr>
          <p:cNvPr id="37900" name="Rectangle 12"/>
          <p:cNvSpPr>
            <a:spLocks noChangeArrowheads="1"/>
          </p:cNvSpPr>
          <p:nvPr/>
        </p:nvSpPr>
        <p:spPr bwMode="auto">
          <a:xfrm>
            <a:off x="4572000" y="3716338"/>
            <a:ext cx="4321175" cy="574675"/>
          </a:xfrm>
          <a:prstGeom prst="rect">
            <a:avLst/>
          </a:prstGeom>
          <a:ln w="76200" cmpd="thickThin" algn="ctr">
            <a:solidFill>
              <a:srgbClr val="CC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ru-RU" sz="2800" b="1" i="1" dirty="0">
                <a:ln>
                  <a:solidFill>
                    <a:schemeClr val="tx1"/>
                  </a:solidFill>
                </a:ln>
                <a:solidFill>
                  <a:srgbClr val="0070C0"/>
                </a:solidFill>
                <a:effectLst>
                  <a:glow rad="101600">
                    <a:schemeClr val="bg1">
                      <a:alpha val="40000"/>
                    </a:schemeClr>
                  </a:glow>
                </a:effectLst>
              </a:rPr>
              <a:t>Правильный ответ</a:t>
            </a:r>
          </a:p>
        </p:txBody>
      </p:sp>
      <p:sp useBgFill="1">
        <p:nvSpPr>
          <p:cNvPr id="37901" name="AutoShape 13"/>
          <p:cNvSpPr>
            <a:spLocks noChangeArrowheads="1"/>
          </p:cNvSpPr>
          <p:nvPr/>
        </p:nvSpPr>
        <p:spPr bwMode="auto">
          <a:xfrm rot="10800000">
            <a:off x="5148263" y="4797425"/>
            <a:ext cx="3311525" cy="1295400"/>
          </a:xfrm>
          <a:prstGeom prst="wedgeRectCallout">
            <a:avLst>
              <a:gd name="adj1" fmla="val -5278"/>
              <a:gd name="adj2" fmla="val 85417"/>
            </a:avLst>
          </a:prstGeom>
          <a:ln w="76200" cmpd="thickThin" algn="ctr">
            <a:solidFill>
              <a:srgbClr val="660033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10800000" anchor="ctr"/>
          <a:lstStyle/>
          <a:p>
            <a:pPr algn="ctr">
              <a:lnSpc>
                <a:spcPct val="80000"/>
              </a:lnSpc>
            </a:pPr>
            <a:r>
              <a:rPr lang="ru-RU" sz="2000" b="1" i="1" dirty="0" smtClean="0">
                <a:ln>
                  <a:solidFill>
                    <a:schemeClr val="accent1">
                      <a:lumMod val="90000"/>
                    </a:schemeClr>
                  </a:solidFill>
                </a:ln>
                <a:solidFill>
                  <a:srgbClr val="00CC00"/>
                </a:solidFill>
                <a:effectLst>
                  <a:glow rad="101600">
                    <a:schemeClr val="bg1">
                      <a:alpha val="40000"/>
                    </a:schemeClr>
                  </a:glow>
                </a:effectLst>
              </a:rPr>
              <a:t>Гипотеза: таянье ледника снизу </a:t>
            </a:r>
            <a:endParaRPr lang="ru-RU" sz="2000" b="1" i="1" dirty="0">
              <a:ln>
                <a:solidFill>
                  <a:schemeClr val="accent1">
                    <a:lumMod val="90000"/>
                  </a:schemeClr>
                </a:solidFill>
              </a:ln>
              <a:solidFill>
                <a:srgbClr val="00CC00"/>
              </a:solidFill>
              <a:effectLst>
                <a:glow rad="101600">
                  <a:schemeClr val="bg1">
                    <a:alpha val="40000"/>
                  </a:schemeClr>
                </a:glow>
              </a:effectLst>
            </a:endParaRPr>
          </a:p>
        </p:txBody>
      </p:sp>
      <p:sp>
        <p:nvSpPr>
          <p:cNvPr id="20" name="Rectangle 2"/>
          <p:cNvSpPr>
            <a:spLocks noGrp="1" noChangeArrowheads="1"/>
          </p:cNvSpPr>
          <p:nvPr>
            <p:ph type="title"/>
          </p:nvPr>
        </p:nvSpPr>
        <p:spPr>
          <a:xfrm>
            <a:off x="2051608" y="274638"/>
            <a:ext cx="5040783" cy="1498600"/>
          </a:xfrm>
        </p:spPr>
        <p:txBody>
          <a:bodyPr>
            <a:noAutofit/>
          </a:bodyPr>
          <a:lstStyle/>
          <a:p>
            <a:r>
              <a:rPr lang="ru-RU" sz="4400" b="1" cap="none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n-lt"/>
                <a:ea typeface="+mn-ea"/>
                <a:cs typeface="+mn-cs"/>
              </a:rPr>
              <a:t>ВНИМАНИЕ !  ВОПРОС</a:t>
            </a:r>
          </a:p>
        </p:txBody>
      </p:sp>
      <p:sp>
        <p:nvSpPr>
          <p:cNvPr id="21" name="AutoShape 9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360363" y="5948705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00CC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2" name="AutoShape 10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1223963" y="5948705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00CC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3" name="AutoShape 11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087563" y="5948705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00CC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4" name="AutoShape 12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952750" y="5948705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00CC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5" name="AutoShape 13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3816350" y="5948705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00CC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6" name="Rectangle 22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5004048" y="6465662"/>
            <a:ext cx="1655762" cy="288925"/>
          </a:xfrm>
          <a:prstGeom prst="rect">
            <a:avLst/>
          </a:prstGeom>
          <a:gradFill rotWithShape="0">
            <a:gsLst>
              <a:gs pos="0">
                <a:srgbClr val="8488C4">
                  <a:gamma/>
                  <a:shade val="46275"/>
                  <a:invGamma/>
                </a:srgbClr>
              </a:gs>
              <a:gs pos="50000">
                <a:srgbClr val="8488C4">
                  <a:alpha val="63000"/>
                </a:srgbClr>
              </a:gs>
              <a:gs pos="100000">
                <a:srgbClr val="8488C4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12700" algn="ctr">
                <a:solidFill>
                  <a:srgbClr val="000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ru-RU" sz="1400" b="1" spc="50" dirty="0">
                <a:ln w="12700" cmpd="sng">
                  <a:noFill/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Правила</a:t>
            </a:r>
            <a:r>
              <a:rPr lang="ru-RU" sz="1400" dirty="0"/>
              <a:t> </a:t>
            </a:r>
            <a:r>
              <a:rPr lang="ru-RU" sz="1400" b="1" spc="50" dirty="0">
                <a:ln w="12700" cmpd="sng">
                  <a:noFill/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игры</a:t>
            </a:r>
          </a:p>
        </p:txBody>
      </p:sp>
      <p:sp>
        <p:nvSpPr>
          <p:cNvPr id="27" name="Rectangle 23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6876256" y="6465662"/>
            <a:ext cx="1944216" cy="288925"/>
          </a:xfrm>
          <a:prstGeom prst="rect">
            <a:avLst/>
          </a:prstGeom>
          <a:gradFill rotWithShape="0">
            <a:gsLst>
              <a:gs pos="0">
                <a:srgbClr val="8488C4">
                  <a:gamma/>
                  <a:shade val="46275"/>
                  <a:invGamma/>
                </a:srgbClr>
              </a:gs>
              <a:gs pos="50000">
                <a:srgbClr val="8488C4">
                  <a:alpha val="63000"/>
                </a:srgbClr>
              </a:gs>
              <a:gs pos="100000">
                <a:srgbClr val="8488C4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12700" algn="ctr">
                <a:solidFill>
                  <a:srgbClr val="000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ru-RU" sz="1400" b="1" spc="50" dirty="0">
                <a:ln w="12700" cmpd="sng">
                  <a:noFill/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Продолжить</a:t>
            </a:r>
            <a:r>
              <a:rPr lang="ru-RU" sz="1400" b="1" dirty="0">
                <a:solidFill>
                  <a:srgbClr val="FF0000"/>
                </a:solidFill>
              </a:rPr>
              <a:t> </a:t>
            </a:r>
            <a:r>
              <a:rPr lang="ru-RU" sz="1400" b="1" spc="50" dirty="0">
                <a:ln w="12700" cmpd="sng">
                  <a:noFill/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игру</a:t>
            </a:r>
          </a:p>
        </p:txBody>
      </p:sp>
      <p:pic>
        <p:nvPicPr>
          <p:cNvPr id="16" name="Picture 4" descr="J0189255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5288" y="404813"/>
            <a:ext cx="1368425" cy="1368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AutoShape 5">
            <a:hlinkClick r:id="rId6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539750" y="549275"/>
            <a:ext cx="1042988" cy="1042988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00CC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8" name="WordArt 6" descr="Орех"/>
          <p:cNvSpPr>
            <a:spLocks noChangeArrowheads="1" noChangeShapeType="1" noTextEdit="1"/>
          </p:cNvSpPr>
          <p:nvPr/>
        </p:nvSpPr>
        <p:spPr bwMode="auto">
          <a:xfrm>
            <a:off x="755923" y="765175"/>
            <a:ext cx="575718" cy="576263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 xmlns="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2400" kern="1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ook Antiqua"/>
              </a:rPr>
              <a:t>14</a:t>
            </a:r>
            <a:endParaRPr lang="ru-RU" sz="2400" kern="1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Book Antiqua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534785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3" presetClass="emph" presetSubtype="2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33CC33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2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4" dur="500"/>
                                        <p:tgtEl>
                                          <p:spTgt spid="37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7" dur="500"/>
                                        <p:tgtEl>
                                          <p:spTgt spid="3789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379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000"/>
                            </p:stCondLst>
                            <p:childTnLst>
                              <p:par>
                                <p:cTn id="3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379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91" grpId="0" build="p" animBg="1"/>
      <p:bldP spid="37900" grpId="0" animBg="1"/>
      <p:bldP spid="37901" grpId="0" animBg="1"/>
      <p:bldP spid="20" grpId="0"/>
      <p:bldP spid="20" grpId="1"/>
      <p:bldP spid="21" grpId="0" animBg="1"/>
      <p:bldP spid="22" grpId="0" animBg="1"/>
      <p:bldP spid="23" grpId="0" animBg="1"/>
      <p:bldP spid="24" grpId="0" animBg="1"/>
      <p:bldP spid="25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331913" y="1989138"/>
            <a:ext cx="6780212" cy="1368425"/>
          </a:xfrm>
          <a:prstGeom prst="rect">
            <a:avLst/>
          </a:prstGeom>
          <a:noFill/>
          <a:ln w="57150" cmpd="thickThin">
            <a:solidFill>
              <a:srgbClr val="008000"/>
            </a:solidFill>
            <a:miter lim="800000"/>
            <a:headEnd/>
            <a:tailEnd/>
          </a:ln>
        </p:spPr>
        <p:txBody>
          <a:bodyPr vert="horz" lIns="91440" tIns="45720" rIns="91440" bIns="45720" rtlCol="0" anchor="ctr">
            <a:normAutofit/>
          </a:bodyPr>
          <a:lstStyle/>
          <a:p>
            <a:pPr algn="ctr">
              <a:buFontTx/>
              <a:buNone/>
            </a:pPr>
            <a:r>
              <a:rPr lang="ru-RU" sz="2100" b="1" dirty="0" smtClean="0">
                <a:ln w="1905">
                  <a:solidFill>
                    <a:schemeClr val="tx2">
                      <a:lumMod val="90000"/>
                    </a:schemeClr>
                  </a:solidFill>
                </a:ln>
                <a:solidFill>
                  <a:srgbClr val="00B050"/>
                </a:solidFill>
                <a:effectLst>
                  <a:glow rad="88900">
                    <a:schemeClr val="tx1">
                      <a:alpha val="7000"/>
                    </a:schemeClr>
                  </a:glow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j-ea"/>
                <a:cs typeface="+mj-cs"/>
              </a:rPr>
              <a:t>Как называются ледники, которые расположены в пределах материковых отмелей морей?</a:t>
            </a:r>
            <a:endParaRPr lang="ru-RU" sz="2100" b="1" dirty="0">
              <a:ln w="1905">
                <a:solidFill>
                  <a:schemeClr val="tx2">
                    <a:lumMod val="90000"/>
                  </a:schemeClr>
                </a:solidFill>
              </a:ln>
              <a:solidFill>
                <a:srgbClr val="00B050"/>
              </a:solidFill>
              <a:effectLst>
                <a:glow rad="88900">
                  <a:schemeClr val="tx1">
                    <a:alpha val="7000"/>
                  </a:schemeClr>
                </a:glow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  <a:latin typeface="+mj-lt"/>
              <a:ea typeface="+mj-ea"/>
              <a:cs typeface="+mj-cs"/>
            </a:endParaRPr>
          </a:p>
        </p:txBody>
      </p:sp>
      <p:sp useBgFill="1">
        <p:nvSpPr>
          <p:cNvPr id="37900" name="Rectangle 12"/>
          <p:cNvSpPr>
            <a:spLocks noChangeArrowheads="1"/>
          </p:cNvSpPr>
          <p:nvPr/>
        </p:nvSpPr>
        <p:spPr bwMode="auto">
          <a:xfrm>
            <a:off x="4572000" y="3716338"/>
            <a:ext cx="4321175" cy="574675"/>
          </a:xfrm>
          <a:prstGeom prst="rect">
            <a:avLst/>
          </a:prstGeom>
          <a:ln w="76200" cmpd="thickThin" algn="ctr">
            <a:solidFill>
              <a:srgbClr val="CC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ru-RU" sz="2800" b="1" i="1" dirty="0">
                <a:ln>
                  <a:solidFill>
                    <a:schemeClr val="tx1"/>
                  </a:solidFill>
                </a:ln>
                <a:solidFill>
                  <a:srgbClr val="0070C0"/>
                </a:solidFill>
                <a:effectLst>
                  <a:glow rad="101600">
                    <a:schemeClr val="bg1">
                      <a:alpha val="40000"/>
                    </a:schemeClr>
                  </a:glow>
                </a:effectLst>
              </a:rPr>
              <a:t>Правильный ответ</a:t>
            </a:r>
          </a:p>
        </p:txBody>
      </p:sp>
      <p:sp useBgFill="1">
        <p:nvSpPr>
          <p:cNvPr id="37901" name="AutoShape 13"/>
          <p:cNvSpPr>
            <a:spLocks noChangeArrowheads="1"/>
          </p:cNvSpPr>
          <p:nvPr/>
        </p:nvSpPr>
        <p:spPr bwMode="auto">
          <a:xfrm rot="10800000">
            <a:off x="5148263" y="4797425"/>
            <a:ext cx="3311525" cy="1295400"/>
          </a:xfrm>
          <a:prstGeom prst="wedgeRectCallout">
            <a:avLst>
              <a:gd name="adj1" fmla="val -5278"/>
              <a:gd name="adj2" fmla="val 85417"/>
            </a:avLst>
          </a:prstGeom>
          <a:ln w="76200" cmpd="thickThin" algn="ctr">
            <a:solidFill>
              <a:srgbClr val="660033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10800000" anchor="ctr"/>
          <a:lstStyle/>
          <a:p>
            <a:pPr algn="ctr">
              <a:lnSpc>
                <a:spcPct val="80000"/>
              </a:lnSpc>
            </a:pPr>
            <a:r>
              <a:rPr lang="ru-RU" sz="2000" b="1" i="1" dirty="0" smtClean="0">
                <a:ln>
                  <a:solidFill>
                    <a:schemeClr val="accent1">
                      <a:lumMod val="90000"/>
                    </a:schemeClr>
                  </a:solidFill>
                </a:ln>
                <a:solidFill>
                  <a:srgbClr val="00CC00"/>
                </a:solidFill>
                <a:effectLst>
                  <a:glow rad="101600">
                    <a:schemeClr val="bg1">
                      <a:alpha val="40000"/>
                    </a:schemeClr>
                  </a:glow>
                </a:effectLst>
              </a:rPr>
              <a:t>Шельфовые</a:t>
            </a:r>
            <a:endParaRPr lang="ru-RU" sz="2000" b="1" i="1" dirty="0">
              <a:ln>
                <a:solidFill>
                  <a:schemeClr val="accent1">
                    <a:lumMod val="90000"/>
                  </a:schemeClr>
                </a:solidFill>
              </a:ln>
              <a:solidFill>
                <a:srgbClr val="00CC00"/>
              </a:solidFill>
              <a:effectLst>
                <a:glow rad="101600">
                  <a:schemeClr val="bg1">
                    <a:alpha val="40000"/>
                  </a:schemeClr>
                </a:glow>
              </a:effectLst>
            </a:endParaRPr>
          </a:p>
        </p:txBody>
      </p:sp>
      <p:sp>
        <p:nvSpPr>
          <p:cNvPr id="20" name="Rectangle 2"/>
          <p:cNvSpPr>
            <a:spLocks noGrp="1" noChangeArrowheads="1"/>
          </p:cNvSpPr>
          <p:nvPr>
            <p:ph type="title"/>
          </p:nvPr>
        </p:nvSpPr>
        <p:spPr>
          <a:xfrm>
            <a:off x="2051608" y="274638"/>
            <a:ext cx="5040783" cy="1498600"/>
          </a:xfrm>
        </p:spPr>
        <p:txBody>
          <a:bodyPr>
            <a:noAutofit/>
          </a:bodyPr>
          <a:lstStyle/>
          <a:p>
            <a:r>
              <a:rPr lang="ru-RU" sz="4400" b="1" cap="none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n-lt"/>
                <a:ea typeface="+mn-ea"/>
                <a:cs typeface="+mn-cs"/>
              </a:rPr>
              <a:t>ВНИМАНИЕ !  ВОПРОС</a:t>
            </a:r>
          </a:p>
        </p:txBody>
      </p:sp>
      <p:sp>
        <p:nvSpPr>
          <p:cNvPr id="21" name="AutoShape 9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360363" y="5948705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00CC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2" name="AutoShape 10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1223963" y="5948705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00CC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3" name="AutoShape 11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087563" y="5948705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00CC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4" name="AutoShape 12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952750" y="5948705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00CC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5" name="AutoShape 13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3816350" y="5948705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00CC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6" name="Rectangle 22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5004048" y="6465662"/>
            <a:ext cx="1655762" cy="288925"/>
          </a:xfrm>
          <a:prstGeom prst="rect">
            <a:avLst/>
          </a:prstGeom>
          <a:gradFill rotWithShape="0">
            <a:gsLst>
              <a:gs pos="0">
                <a:srgbClr val="8488C4">
                  <a:gamma/>
                  <a:shade val="46275"/>
                  <a:invGamma/>
                </a:srgbClr>
              </a:gs>
              <a:gs pos="50000">
                <a:srgbClr val="8488C4">
                  <a:alpha val="63000"/>
                </a:srgbClr>
              </a:gs>
              <a:gs pos="100000">
                <a:srgbClr val="8488C4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12700" algn="ctr">
                <a:solidFill>
                  <a:srgbClr val="000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ru-RU" sz="1400" b="1" spc="50" dirty="0">
                <a:ln w="12700" cmpd="sng">
                  <a:noFill/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Правила</a:t>
            </a:r>
            <a:r>
              <a:rPr lang="ru-RU" sz="1400" dirty="0"/>
              <a:t> </a:t>
            </a:r>
            <a:r>
              <a:rPr lang="ru-RU" sz="1400" b="1" spc="50" dirty="0">
                <a:ln w="12700" cmpd="sng">
                  <a:noFill/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игры</a:t>
            </a:r>
          </a:p>
        </p:txBody>
      </p:sp>
      <p:sp>
        <p:nvSpPr>
          <p:cNvPr id="27" name="Rectangle 23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6876256" y="6465662"/>
            <a:ext cx="1944216" cy="288925"/>
          </a:xfrm>
          <a:prstGeom prst="rect">
            <a:avLst/>
          </a:prstGeom>
          <a:gradFill rotWithShape="0">
            <a:gsLst>
              <a:gs pos="0">
                <a:srgbClr val="8488C4">
                  <a:gamma/>
                  <a:shade val="46275"/>
                  <a:invGamma/>
                </a:srgbClr>
              </a:gs>
              <a:gs pos="50000">
                <a:srgbClr val="8488C4">
                  <a:alpha val="63000"/>
                </a:srgbClr>
              </a:gs>
              <a:gs pos="100000">
                <a:srgbClr val="8488C4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12700" algn="ctr">
                <a:solidFill>
                  <a:srgbClr val="000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ru-RU" sz="1400" b="1" spc="50" dirty="0">
                <a:ln w="12700" cmpd="sng">
                  <a:noFill/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Продолжить</a:t>
            </a:r>
            <a:r>
              <a:rPr lang="ru-RU" sz="1400" b="1" dirty="0">
                <a:solidFill>
                  <a:srgbClr val="FF0000"/>
                </a:solidFill>
              </a:rPr>
              <a:t> </a:t>
            </a:r>
            <a:r>
              <a:rPr lang="ru-RU" sz="1400" b="1" spc="50" dirty="0">
                <a:ln w="12700" cmpd="sng">
                  <a:noFill/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игру</a:t>
            </a:r>
          </a:p>
        </p:txBody>
      </p:sp>
      <p:pic>
        <p:nvPicPr>
          <p:cNvPr id="16" name="Picture 4" descr="J0189255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5288" y="404813"/>
            <a:ext cx="1368425" cy="1368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AutoShape 5">
            <a:hlinkClick r:id="rId6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539750" y="549275"/>
            <a:ext cx="1042988" cy="1042988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00CC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8" name="WordArt 6" descr="Орех"/>
          <p:cNvSpPr>
            <a:spLocks noChangeArrowheads="1" noChangeShapeType="1" noTextEdit="1"/>
          </p:cNvSpPr>
          <p:nvPr/>
        </p:nvSpPr>
        <p:spPr bwMode="auto">
          <a:xfrm>
            <a:off x="755923" y="765175"/>
            <a:ext cx="575718" cy="576263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 xmlns="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2400" kern="1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ook Antiqua"/>
              </a:rPr>
              <a:t>18</a:t>
            </a:r>
            <a:endParaRPr lang="ru-RU" sz="2400" kern="1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Book Antiqua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233738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3" presetClass="emph" presetSubtype="2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33CC33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2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4" dur="500"/>
                                        <p:tgtEl>
                                          <p:spTgt spid="37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7" dur="500"/>
                                        <p:tgtEl>
                                          <p:spTgt spid="3789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379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000"/>
                            </p:stCondLst>
                            <p:childTnLst>
                              <p:par>
                                <p:cTn id="3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379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91" grpId="0" build="p" animBg="1"/>
      <p:bldP spid="37900" grpId="0" animBg="1"/>
      <p:bldP spid="37901" grpId="0" animBg="1"/>
      <p:bldP spid="20" grpId="0"/>
      <p:bldP spid="20" grpId="1"/>
      <p:bldP spid="21" grpId="0" animBg="1"/>
      <p:bldP spid="22" grpId="0" animBg="1"/>
      <p:bldP spid="23" grpId="0" animBg="1"/>
      <p:bldP spid="24" grpId="0" animBg="1"/>
      <p:bldP spid="25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331913" y="1989138"/>
            <a:ext cx="6780212" cy="1368425"/>
          </a:xfrm>
          <a:prstGeom prst="rect">
            <a:avLst/>
          </a:prstGeom>
          <a:noFill/>
          <a:ln w="57150" cmpd="thickThin">
            <a:solidFill>
              <a:srgbClr val="008000"/>
            </a:solidFill>
            <a:miter lim="800000"/>
            <a:headEnd/>
            <a:tailEnd/>
          </a:ln>
        </p:spPr>
        <p:txBody>
          <a:bodyPr vert="horz" lIns="91440" tIns="45720" rIns="91440" bIns="45720" rtlCol="0" anchor="ctr">
            <a:normAutofit/>
          </a:bodyPr>
          <a:lstStyle/>
          <a:p>
            <a:pPr algn="ctr">
              <a:buFontTx/>
              <a:buNone/>
            </a:pPr>
            <a:r>
              <a:rPr lang="ru-RU" sz="2100" b="1" dirty="0" smtClean="0">
                <a:ln w="1905">
                  <a:solidFill>
                    <a:schemeClr val="tx2">
                      <a:lumMod val="90000"/>
                    </a:schemeClr>
                  </a:solidFill>
                </a:ln>
                <a:solidFill>
                  <a:srgbClr val="00B050"/>
                </a:solidFill>
                <a:effectLst>
                  <a:glow rad="88900">
                    <a:schemeClr val="tx1">
                      <a:alpha val="7000"/>
                    </a:schemeClr>
                  </a:glow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j-ea"/>
                <a:cs typeface="+mj-cs"/>
              </a:rPr>
              <a:t>Какова средняя высота материка с учётом материкового покрова?</a:t>
            </a:r>
            <a:endParaRPr lang="ru-RU" sz="2100" b="1" dirty="0">
              <a:ln w="1905">
                <a:solidFill>
                  <a:schemeClr val="tx2">
                    <a:lumMod val="90000"/>
                  </a:schemeClr>
                </a:solidFill>
              </a:ln>
              <a:solidFill>
                <a:srgbClr val="00B050"/>
              </a:solidFill>
              <a:effectLst>
                <a:glow rad="88900">
                  <a:schemeClr val="tx1">
                    <a:alpha val="7000"/>
                  </a:schemeClr>
                </a:glow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  <a:latin typeface="+mj-lt"/>
              <a:ea typeface="+mj-ea"/>
              <a:cs typeface="+mj-cs"/>
            </a:endParaRPr>
          </a:p>
        </p:txBody>
      </p:sp>
      <p:sp useBgFill="1">
        <p:nvSpPr>
          <p:cNvPr id="37900" name="Rectangle 12"/>
          <p:cNvSpPr>
            <a:spLocks noChangeArrowheads="1"/>
          </p:cNvSpPr>
          <p:nvPr/>
        </p:nvSpPr>
        <p:spPr bwMode="auto">
          <a:xfrm>
            <a:off x="4572000" y="3716338"/>
            <a:ext cx="4321175" cy="574675"/>
          </a:xfrm>
          <a:prstGeom prst="rect">
            <a:avLst/>
          </a:prstGeom>
          <a:ln w="76200" cmpd="thickThin" algn="ctr">
            <a:solidFill>
              <a:srgbClr val="CC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ru-RU" sz="2800" b="1" i="1" dirty="0">
                <a:ln>
                  <a:solidFill>
                    <a:schemeClr val="tx1"/>
                  </a:solidFill>
                </a:ln>
                <a:solidFill>
                  <a:srgbClr val="0070C0"/>
                </a:solidFill>
                <a:effectLst>
                  <a:glow rad="101600">
                    <a:schemeClr val="bg1">
                      <a:alpha val="40000"/>
                    </a:schemeClr>
                  </a:glow>
                </a:effectLst>
              </a:rPr>
              <a:t>Правильный ответ</a:t>
            </a:r>
          </a:p>
        </p:txBody>
      </p:sp>
      <p:sp useBgFill="1">
        <p:nvSpPr>
          <p:cNvPr id="37901" name="AutoShape 13"/>
          <p:cNvSpPr>
            <a:spLocks noChangeArrowheads="1"/>
          </p:cNvSpPr>
          <p:nvPr/>
        </p:nvSpPr>
        <p:spPr bwMode="auto">
          <a:xfrm rot="10800000">
            <a:off x="5148263" y="4797425"/>
            <a:ext cx="3311525" cy="1295400"/>
          </a:xfrm>
          <a:prstGeom prst="wedgeRectCallout">
            <a:avLst>
              <a:gd name="adj1" fmla="val -5278"/>
              <a:gd name="adj2" fmla="val 85417"/>
            </a:avLst>
          </a:prstGeom>
          <a:ln w="76200" cmpd="thickThin" algn="ctr">
            <a:solidFill>
              <a:srgbClr val="660033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10800000" anchor="ctr"/>
          <a:lstStyle/>
          <a:p>
            <a:pPr algn="ctr">
              <a:lnSpc>
                <a:spcPct val="80000"/>
              </a:lnSpc>
            </a:pPr>
            <a:r>
              <a:rPr lang="ru-RU" sz="2000" b="1" i="1" dirty="0" smtClean="0">
                <a:ln>
                  <a:solidFill>
                    <a:schemeClr val="accent1">
                      <a:lumMod val="90000"/>
                    </a:schemeClr>
                  </a:solidFill>
                </a:ln>
                <a:solidFill>
                  <a:srgbClr val="00CC00"/>
                </a:solidFill>
                <a:effectLst>
                  <a:glow rad="101600">
                    <a:schemeClr val="bg1">
                      <a:alpha val="40000"/>
                    </a:schemeClr>
                  </a:glow>
                </a:effectLst>
              </a:rPr>
              <a:t>2040 м.</a:t>
            </a:r>
            <a:endParaRPr lang="ru-RU" sz="2000" b="1" i="1" dirty="0">
              <a:ln>
                <a:solidFill>
                  <a:schemeClr val="accent1">
                    <a:lumMod val="90000"/>
                  </a:schemeClr>
                </a:solidFill>
              </a:ln>
              <a:solidFill>
                <a:srgbClr val="00CC00"/>
              </a:solidFill>
              <a:effectLst>
                <a:glow rad="101600">
                  <a:schemeClr val="bg1">
                    <a:alpha val="40000"/>
                  </a:schemeClr>
                </a:glow>
              </a:effectLst>
            </a:endParaRPr>
          </a:p>
        </p:txBody>
      </p:sp>
      <p:sp>
        <p:nvSpPr>
          <p:cNvPr id="20" name="Rectangle 2"/>
          <p:cNvSpPr>
            <a:spLocks noGrp="1" noChangeArrowheads="1"/>
          </p:cNvSpPr>
          <p:nvPr>
            <p:ph type="title"/>
          </p:nvPr>
        </p:nvSpPr>
        <p:spPr>
          <a:xfrm>
            <a:off x="2051608" y="274638"/>
            <a:ext cx="5040783" cy="1498600"/>
          </a:xfrm>
        </p:spPr>
        <p:txBody>
          <a:bodyPr>
            <a:noAutofit/>
          </a:bodyPr>
          <a:lstStyle/>
          <a:p>
            <a:r>
              <a:rPr lang="ru-RU" sz="4400" b="1" cap="none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n-lt"/>
                <a:ea typeface="+mn-ea"/>
                <a:cs typeface="+mn-cs"/>
              </a:rPr>
              <a:t>ВНИМАНИЕ !  ВОПРОС</a:t>
            </a:r>
          </a:p>
        </p:txBody>
      </p:sp>
      <p:sp>
        <p:nvSpPr>
          <p:cNvPr id="21" name="AutoShape 9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360363" y="5948705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00CC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2" name="AutoShape 10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1223963" y="5948705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00CC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3" name="AutoShape 11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087563" y="5948705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00CC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4" name="AutoShape 12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952750" y="5948705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00CC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5" name="AutoShape 13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3816350" y="5948705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00CC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6" name="Rectangle 22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5004048" y="6465662"/>
            <a:ext cx="1655762" cy="288925"/>
          </a:xfrm>
          <a:prstGeom prst="rect">
            <a:avLst/>
          </a:prstGeom>
          <a:gradFill rotWithShape="0">
            <a:gsLst>
              <a:gs pos="0">
                <a:srgbClr val="8488C4">
                  <a:gamma/>
                  <a:shade val="46275"/>
                  <a:invGamma/>
                </a:srgbClr>
              </a:gs>
              <a:gs pos="50000">
                <a:srgbClr val="8488C4">
                  <a:alpha val="63000"/>
                </a:srgbClr>
              </a:gs>
              <a:gs pos="100000">
                <a:srgbClr val="8488C4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12700" algn="ctr">
                <a:solidFill>
                  <a:srgbClr val="000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ru-RU" sz="1400" b="1" spc="50" dirty="0">
                <a:ln w="12700" cmpd="sng">
                  <a:noFill/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Правила</a:t>
            </a:r>
            <a:r>
              <a:rPr lang="ru-RU" sz="1400" dirty="0"/>
              <a:t> </a:t>
            </a:r>
            <a:r>
              <a:rPr lang="ru-RU" sz="1400" b="1" spc="50" dirty="0">
                <a:ln w="12700" cmpd="sng">
                  <a:noFill/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игры</a:t>
            </a:r>
          </a:p>
        </p:txBody>
      </p:sp>
      <p:sp>
        <p:nvSpPr>
          <p:cNvPr id="27" name="Rectangle 23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6876256" y="6465662"/>
            <a:ext cx="1944216" cy="288925"/>
          </a:xfrm>
          <a:prstGeom prst="rect">
            <a:avLst/>
          </a:prstGeom>
          <a:gradFill rotWithShape="0">
            <a:gsLst>
              <a:gs pos="0">
                <a:srgbClr val="8488C4">
                  <a:gamma/>
                  <a:shade val="46275"/>
                  <a:invGamma/>
                </a:srgbClr>
              </a:gs>
              <a:gs pos="50000">
                <a:srgbClr val="8488C4">
                  <a:alpha val="63000"/>
                </a:srgbClr>
              </a:gs>
              <a:gs pos="100000">
                <a:srgbClr val="8488C4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12700" algn="ctr">
                <a:solidFill>
                  <a:srgbClr val="000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ru-RU" sz="1400" b="1" spc="50" dirty="0">
                <a:ln w="12700" cmpd="sng">
                  <a:noFill/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Продолжить</a:t>
            </a:r>
            <a:r>
              <a:rPr lang="ru-RU" sz="1400" b="1" dirty="0">
                <a:solidFill>
                  <a:srgbClr val="FF0000"/>
                </a:solidFill>
              </a:rPr>
              <a:t> </a:t>
            </a:r>
            <a:r>
              <a:rPr lang="ru-RU" sz="1400" b="1" spc="50" dirty="0">
                <a:ln w="12700" cmpd="sng">
                  <a:noFill/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игру</a:t>
            </a:r>
          </a:p>
        </p:txBody>
      </p:sp>
      <p:pic>
        <p:nvPicPr>
          <p:cNvPr id="16" name="Picture 4" descr="J0189255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5288" y="404813"/>
            <a:ext cx="1368425" cy="1368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AutoShape 5">
            <a:hlinkClick r:id="rId6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539750" y="549275"/>
            <a:ext cx="1042988" cy="1042988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00CC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8" name="WordArt 6" descr="Орех"/>
          <p:cNvSpPr>
            <a:spLocks noChangeArrowheads="1" noChangeShapeType="1" noTextEdit="1"/>
          </p:cNvSpPr>
          <p:nvPr/>
        </p:nvSpPr>
        <p:spPr bwMode="auto">
          <a:xfrm>
            <a:off x="755923" y="765175"/>
            <a:ext cx="575718" cy="576263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 xmlns="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2400" kern="1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ook Antiqua"/>
              </a:rPr>
              <a:t>22</a:t>
            </a:r>
            <a:endParaRPr lang="ru-RU" sz="2400" kern="1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Book Antiqua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896839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3" presetClass="emph" presetSubtype="2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33CC33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2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4" dur="500"/>
                                        <p:tgtEl>
                                          <p:spTgt spid="37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7" dur="500"/>
                                        <p:tgtEl>
                                          <p:spTgt spid="3789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379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000"/>
                            </p:stCondLst>
                            <p:childTnLst>
                              <p:par>
                                <p:cTn id="3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379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91" grpId="0" build="p" animBg="1"/>
      <p:bldP spid="37900" grpId="0" animBg="1"/>
      <p:bldP spid="37901" grpId="0" animBg="1"/>
      <p:bldP spid="20" grpId="0"/>
      <p:bldP spid="20" grpId="1"/>
      <p:bldP spid="21" grpId="0" animBg="1"/>
      <p:bldP spid="22" grpId="0" animBg="1"/>
      <p:bldP spid="23" grpId="0" animBg="1"/>
      <p:bldP spid="24" grpId="0" animBg="1"/>
      <p:bldP spid="25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331913" y="1989138"/>
            <a:ext cx="6780212" cy="1368425"/>
          </a:xfrm>
          <a:prstGeom prst="rect">
            <a:avLst/>
          </a:prstGeom>
          <a:noFill/>
          <a:ln w="57150" cmpd="thickThin">
            <a:solidFill>
              <a:srgbClr val="008000"/>
            </a:solidFill>
            <a:miter lim="800000"/>
            <a:headEnd/>
            <a:tailEnd/>
          </a:ln>
        </p:spPr>
        <p:txBody>
          <a:bodyPr vert="horz" lIns="91440" tIns="45720" rIns="91440" bIns="45720" rtlCol="0" anchor="ctr">
            <a:normAutofit/>
          </a:bodyPr>
          <a:lstStyle/>
          <a:p>
            <a:pPr algn="ctr">
              <a:buFontTx/>
              <a:buNone/>
            </a:pPr>
            <a:r>
              <a:rPr lang="ru-RU" sz="2100" b="1" dirty="0" smtClean="0">
                <a:ln w="1905">
                  <a:solidFill>
                    <a:schemeClr val="tx2">
                      <a:lumMod val="90000"/>
                    </a:schemeClr>
                  </a:solidFill>
                </a:ln>
                <a:solidFill>
                  <a:srgbClr val="00B050"/>
                </a:solidFill>
                <a:effectLst>
                  <a:glow rad="88900">
                    <a:schemeClr val="tx1">
                      <a:alpha val="7000"/>
                    </a:schemeClr>
                  </a:glow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j-ea"/>
                <a:cs typeface="+mj-cs"/>
              </a:rPr>
              <a:t>Какова высота самого высокого горного массива материка?</a:t>
            </a:r>
            <a:endParaRPr lang="ru-RU" sz="2100" b="1" dirty="0">
              <a:ln w="1905">
                <a:solidFill>
                  <a:schemeClr val="tx2">
                    <a:lumMod val="90000"/>
                  </a:schemeClr>
                </a:solidFill>
              </a:ln>
              <a:solidFill>
                <a:srgbClr val="00B050"/>
              </a:solidFill>
              <a:effectLst>
                <a:glow rad="88900">
                  <a:schemeClr val="tx1">
                    <a:alpha val="7000"/>
                  </a:schemeClr>
                </a:glow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  <a:latin typeface="+mj-lt"/>
              <a:ea typeface="+mj-ea"/>
              <a:cs typeface="+mj-cs"/>
            </a:endParaRPr>
          </a:p>
        </p:txBody>
      </p:sp>
      <p:sp useBgFill="1">
        <p:nvSpPr>
          <p:cNvPr id="37900" name="Rectangle 12"/>
          <p:cNvSpPr>
            <a:spLocks noChangeArrowheads="1"/>
          </p:cNvSpPr>
          <p:nvPr/>
        </p:nvSpPr>
        <p:spPr bwMode="auto">
          <a:xfrm>
            <a:off x="4572000" y="3716338"/>
            <a:ext cx="4321175" cy="574675"/>
          </a:xfrm>
          <a:prstGeom prst="rect">
            <a:avLst/>
          </a:prstGeom>
          <a:ln w="76200" cmpd="thickThin" algn="ctr">
            <a:solidFill>
              <a:srgbClr val="CC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ru-RU" sz="2800" b="1" i="1" dirty="0">
                <a:ln>
                  <a:solidFill>
                    <a:schemeClr val="tx1"/>
                  </a:solidFill>
                </a:ln>
                <a:solidFill>
                  <a:srgbClr val="0070C0"/>
                </a:solidFill>
                <a:effectLst>
                  <a:glow rad="101600">
                    <a:schemeClr val="bg1">
                      <a:alpha val="40000"/>
                    </a:schemeClr>
                  </a:glow>
                </a:effectLst>
              </a:rPr>
              <a:t>Правильный ответ</a:t>
            </a:r>
          </a:p>
        </p:txBody>
      </p:sp>
      <p:sp useBgFill="1">
        <p:nvSpPr>
          <p:cNvPr id="37901" name="AutoShape 13"/>
          <p:cNvSpPr>
            <a:spLocks noChangeArrowheads="1"/>
          </p:cNvSpPr>
          <p:nvPr/>
        </p:nvSpPr>
        <p:spPr bwMode="auto">
          <a:xfrm rot="10800000">
            <a:off x="5148263" y="4797425"/>
            <a:ext cx="3311525" cy="1295400"/>
          </a:xfrm>
          <a:prstGeom prst="wedgeRectCallout">
            <a:avLst>
              <a:gd name="adj1" fmla="val -5278"/>
              <a:gd name="adj2" fmla="val 85417"/>
            </a:avLst>
          </a:prstGeom>
          <a:ln w="76200" cmpd="thickThin" algn="ctr">
            <a:solidFill>
              <a:srgbClr val="660033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10800000" anchor="ctr"/>
          <a:lstStyle/>
          <a:p>
            <a:pPr algn="ctr">
              <a:lnSpc>
                <a:spcPct val="80000"/>
              </a:lnSpc>
            </a:pPr>
            <a:r>
              <a:rPr lang="ru-RU" sz="2000" b="1" i="1" dirty="0" smtClean="0">
                <a:ln>
                  <a:solidFill>
                    <a:schemeClr val="accent1">
                      <a:lumMod val="90000"/>
                    </a:schemeClr>
                  </a:solidFill>
                </a:ln>
                <a:solidFill>
                  <a:srgbClr val="00CC00"/>
                </a:solidFill>
                <a:effectLst>
                  <a:glow rad="101600">
                    <a:schemeClr val="bg1">
                      <a:alpha val="40000"/>
                    </a:schemeClr>
                  </a:glow>
                </a:effectLst>
              </a:rPr>
              <a:t>Массив </a:t>
            </a:r>
            <a:r>
              <a:rPr lang="ru-RU" sz="2000" b="1" i="1" dirty="0" err="1" smtClean="0">
                <a:ln>
                  <a:solidFill>
                    <a:schemeClr val="accent1">
                      <a:lumMod val="90000"/>
                    </a:schemeClr>
                  </a:solidFill>
                </a:ln>
                <a:solidFill>
                  <a:srgbClr val="00CC00"/>
                </a:solidFill>
                <a:effectLst>
                  <a:glow rad="101600">
                    <a:schemeClr val="bg1">
                      <a:alpha val="40000"/>
                    </a:schemeClr>
                  </a:glow>
                </a:effectLst>
              </a:rPr>
              <a:t>Винсон</a:t>
            </a:r>
            <a:r>
              <a:rPr lang="ru-RU" sz="2000" b="1" i="1" dirty="0" smtClean="0">
                <a:ln>
                  <a:solidFill>
                    <a:schemeClr val="accent1">
                      <a:lumMod val="90000"/>
                    </a:schemeClr>
                  </a:solidFill>
                </a:ln>
                <a:solidFill>
                  <a:srgbClr val="00CC00"/>
                </a:solidFill>
                <a:effectLst>
                  <a:glow rad="101600">
                    <a:schemeClr val="bg1">
                      <a:alpha val="40000"/>
                    </a:schemeClr>
                  </a:glow>
                </a:effectLst>
              </a:rPr>
              <a:t> – 5140м.</a:t>
            </a:r>
            <a:endParaRPr lang="ru-RU" sz="2000" b="1" i="1" dirty="0">
              <a:ln>
                <a:solidFill>
                  <a:schemeClr val="accent1">
                    <a:lumMod val="90000"/>
                  </a:schemeClr>
                </a:solidFill>
              </a:ln>
              <a:solidFill>
                <a:srgbClr val="00CC00"/>
              </a:solidFill>
              <a:effectLst>
                <a:glow rad="101600">
                  <a:schemeClr val="bg1">
                    <a:alpha val="40000"/>
                  </a:schemeClr>
                </a:glow>
              </a:effectLst>
            </a:endParaRPr>
          </a:p>
        </p:txBody>
      </p:sp>
      <p:sp>
        <p:nvSpPr>
          <p:cNvPr id="20" name="Rectangle 2"/>
          <p:cNvSpPr>
            <a:spLocks noGrp="1" noChangeArrowheads="1"/>
          </p:cNvSpPr>
          <p:nvPr>
            <p:ph type="title"/>
          </p:nvPr>
        </p:nvSpPr>
        <p:spPr>
          <a:xfrm>
            <a:off x="2051608" y="274638"/>
            <a:ext cx="5040783" cy="1498600"/>
          </a:xfrm>
        </p:spPr>
        <p:txBody>
          <a:bodyPr>
            <a:noAutofit/>
          </a:bodyPr>
          <a:lstStyle/>
          <a:p>
            <a:r>
              <a:rPr lang="ru-RU" sz="4400" b="1" cap="none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n-lt"/>
                <a:ea typeface="+mn-ea"/>
                <a:cs typeface="+mn-cs"/>
              </a:rPr>
              <a:t>ВНИМАНИЕ !  ВОПРОС</a:t>
            </a:r>
          </a:p>
        </p:txBody>
      </p:sp>
      <p:sp>
        <p:nvSpPr>
          <p:cNvPr id="21" name="AutoShape 9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360363" y="5948705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00CC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2" name="AutoShape 10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1223963" y="5948705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00CC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3" name="AutoShape 11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087563" y="5948705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00CC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4" name="AutoShape 12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952750" y="5948705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00CC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5" name="AutoShape 13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3816350" y="5948705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00CC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6" name="Rectangle 22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5004048" y="6465662"/>
            <a:ext cx="1655762" cy="288925"/>
          </a:xfrm>
          <a:prstGeom prst="rect">
            <a:avLst/>
          </a:prstGeom>
          <a:gradFill rotWithShape="0">
            <a:gsLst>
              <a:gs pos="0">
                <a:srgbClr val="8488C4">
                  <a:gamma/>
                  <a:shade val="46275"/>
                  <a:invGamma/>
                </a:srgbClr>
              </a:gs>
              <a:gs pos="50000">
                <a:srgbClr val="8488C4">
                  <a:alpha val="63000"/>
                </a:srgbClr>
              </a:gs>
              <a:gs pos="100000">
                <a:srgbClr val="8488C4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12700" algn="ctr">
                <a:solidFill>
                  <a:srgbClr val="000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ru-RU" sz="1400" b="1" spc="50" dirty="0">
                <a:ln w="12700" cmpd="sng">
                  <a:noFill/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Правила</a:t>
            </a:r>
            <a:r>
              <a:rPr lang="ru-RU" sz="1400" dirty="0"/>
              <a:t> </a:t>
            </a:r>
            <a:r>
              <a:rPr lang="ru-RU" sz="1400" b="1" spc="50" dirty="0">
                <a:ln w="12700" cmpd="sng">
                  <a:noFill/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игры</a:t>
            </a:r>
          </a:p>
        </p:txBody>
      </p:sp>
      <p:sp>
        <p:nvSpPr>
          <p:cNvPr id="27" name="Rectangle 23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6876256" y="6465662"/>
            <a:ext cx="1944216" cy="288925"/>
          </a:xfrm>
          <a:prstGeom prst="rect">
            <a:avLst/>
          </a:prstGeom>
          <a:gradFill rotWithShape="0">
            <a:gsLst>
              <a:gs pos="0">
                <a:srgbClr val="8488C4">
                  <a:gamma/>
                  <a:shade val="46275"/>
                  <a:invGamma/>
                </a:srgbClr>
              </a:gs>
              <a:gs pos="50000">
                <a:srgbClr val="8488C4">
                  <a:alpha val="63000"/>
                </a:srgbClr>
              </a:gs>
              <a:gs pos="100000">
                <a:srgbClr val="8488C4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12700" algn="ctr">
                <a:solidFill>
                  <a:srgbClr val="000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ru-RU" sz="1400" b="1" spc="50" dirty="0">
                <a:ln w="12700" cmpd="sng">
                  <a:noFill/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Продолжить</a:t>
            </a:r>
            <a:r>
              <a:rPr lang="ru-RU" sz="1400" b="1" dirty="0">
                <a:solidFill>
                  <a:srgbClr val="FF0000"/>
                </a:solidFill>
              </a:rPr>
              <a:t> </a:t>
            </a:r>
            <a:r>
              <a:rPr lang="ru-RU" sz="1400" b="1" spc="50" dirty="0">
                <a:ln w="12700" cmpd="sng">
                  <a:noFill/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игру</a:t>
            </a:r>
          </a:p>
        </p:txBody>
      </p:sp>
      <p:pic>
        <p:nvPicPr>
          <p:cNvPr id="16" name="Picture 4" descr="J0189255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5288" y="404813"/>
            <a:ext cx="1368425" cy="1368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AutoShape 5">
            <a:hlinkClick r:id="rId6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539750" y="549275"/>
            <a:ext cx="1042988" cy="1042988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00CC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8" name="WordArt 6" descr="Орех"/>
          <p:cNvSpPr>
            <a:spLocks noChangeArrowheads="1" noChangeShapeType="1" noTextEdit="1"/>
          </p:cNvSpPr>
          <p:nvPr/>
        </p:nvSpPr>
        <p:spPr bwMode="auto">
          <a:xfrm>
            <a:off x="755923" y="765175"/>
            <a:ext cx="575718" cy="576263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 xmlns="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2400" kern="1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ook Antiqua"/>
              </a:rPr>
              <a:t>26</a:t>
            </a:r>
            <a:endParaRPr lang="ru-RU" sz="2400" kern="1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Book Antiqua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127416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3" presetClass="emph" presetSubtype="2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33CC33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2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4" dur="500"/>
                                        <p:tgtEl>
                                          <p:spTgt spid="37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7" dur="500"/>
                                        <p:tgtEl>
                                          <p:spTgt spid="3789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379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000"/>
                            </p:stCondLst>
                            <p:childTnLst>
                              <p:par>
                                <p:cTn id="3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379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91" grpId="0" build="p" animBg="1"/>
      <p:bldP spid="37900" grpId="0" animBg="1"/>
      <p:bldP spid="37901" grpId="0" animBg="1"/>
      <p:bldP spid="20" grpId="0"/>
      <p:bldP spid="20" grpId="1"/>
      <p:bldP spid="21" grpId="0" animBg="1"/>
      <p:bldP spid="22" grpId="0" animBg="1"/>
      <p:bldP spid="23" grpId="0" animBg="1"/>
      <p:bldP spid="24" grpId="0" animBg="1"/>
      <p:bldP spid="25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331913" y="1989138"/>
            <a:ext cx="6780212" cy="1368425"/>
          </a:xfrm>
          <a:prstGeom prst="rect">
            <a:avLst/>
          </a:prstGeom>
          <a:noFill/>
          <a:ln w="57150" cmpd="thickThin">
            <a:solidFill>
              <a:srgbClr val="008000"/>
            </a:solidFill>
            <a:miter lim="800000"/>
            <a:headEnd/>
            <a:tailEnd/>
          </a:ln>
        </p:spPr>
        <p:txBody>
          <a:bodyPr vert="horz" lIns="91440" tIns="45720" rIns="91440" bIns="45720" rtlCol="0" anchor="ctr">
            <a:normAutofit/>
          </a:bodyPr>
          <a:lstStyle/>
          <a:p>
            <a:pPr algn="ctr">
              <a:buFontTx/>
              <a:buNone/>
            </a:pPr>
            <a:r>
              <a:rPr lang="ru-RU" sz="2100" b="1" dirty="0" smtClean="0">
                <a:ln w="1905">
                  <a:solidFill>
                    <a:schemeClr val="tx2">
                      <a:lumMod val="90000"/>
                    </a:schemeClr>
                  </a:solidFill>
                </a:ln>
                <a:solidFill>
                  <a:srgbClr val="00B050"/>
                </a:solidFill>
                <a:effectLst>
                  <a:glow rad="88900">
                    <a:schemeClr val="tx1">
                      <a:alpha val="7000"/>
                    </a:schemeClr>
                  </a:glow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j-ea"/>
                <a:cs typeface="+mj-cs"/>
              </a:rPr>
              <a:t>В состав какого древнего материка входила Антарктида?</a:t>
            </a:r>
            <a:endParaRPr lang="ru-RU" sz="2100" b="1" dirty="0">
              <a:ln w="1905">
                <a:solidFill>
                  <a:schemeClr val="tx2">
                    <a:lumMod val="90000"/>
                  </a:schemeClr>
                </a:solidFill>
              </a:ln>
              <a:solidFill>
                <a:srgbClr val="00B050"/>
              </a:solidFill>
              <a:effectLst>
                <a:glow rad="88900">
                  <a:schemeClr val="tx1">
                    <a:alpha val="7000"/>
                  </a:schemeClr>
                </a:glow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  <a:latin typeface="+mj-lt"/>
              <a:ea typeface="+mj-ea"/>
              <a:cs typeface="+mj-cs"/>
            </a:endParaRPr>
          </a:p>
        </p:txBody>
      </p:sp>
      <p:sp useBgFill="1">
        <p:nvSpPr>
          <p:cNvPr id="37900" name="Rectangle 12"/>
          <p:cNvSpPr>
            <a:spLocks noChangeArrowheads="1"/>
          </p:cNvSpPr>
          <p:nvPr/>
        </p:nvSpPr>
        <p:spPr bwMode="auto">
          <a:xfrm>
            <a:off x="4572000" y="3716338"/>
            <a:ext cx="4321175" cy="574675"/>
          </a:xfrm>
          <a:prstGeom prst="rect">
            <a:avLst/>
          </a:prstGeom>
          <a:ln w="76200" cmpd="thickThin" algn="ctr">
            <a:solidFill>
              <a:srgbClr val="CC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ru-RU" sz="2800" b="1" i="1" dirty="0">
                <a:ln>
                  <a:solidFill>
                    <a:schemeClr val="tx1"/>
                  </a:solidFill>
                </a:ln>
                <a:solidFill>
                  <a:srgbClr val="0070C0"/>
                </a:solidFill>
                <a:effectLst>
                  <a:glow rad="101600">
                    <a:schemeClr val="bg1">
                      <a:alpha val="40000"/>
                    </a:schemeClr>
                  </a:glow>
                </a:effectLst>
              </a:rPr>
              <a:t>Правильный ответ</a:t>
            </a:r>
          </a:p>
        </p:txBody>
      </p:sp>
      <p:sp useBgFill="1">
        <p:nvSpPr>
          <p:cNvPr id="37901" name="AutoShape 13"/>
          <p:cNvSpPr>
            <a:spLocks noChangeArrowheads="1"/>
          </p:cNvSpPr>
          <p:nvPr/>
        </p:nvSpPr>
        <p:spPr bwMode="auto">
          <a:xfrm rot="10800000">
            <a:off x="5148263" y="4797425"/>
            <a:ext cx="3311525" cy="1295400"/>
          </a:xfrm>
          <a:prstGeom prst="wedgeRectCallout">
            <a:avLst>
              <a:gd name="adj1" fmla="val -5278"/>
              <a:gd name="adj2" fmla="val 85417"/>
            </a:avLst>
          </a:prstGeom>
          <a:ln w="76200" cmpd="thickThin" algn="ctr">
            <a:solidFill>
              <a:srgbClr val="660033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10800000" anchor="ctr"/>
          <a:lstStyle/>
          <a:p>
            <a:pPr algn="ctr">
              <a:lnSpc>
                <a:spcPct val="80000"/>
              </a:lnSpc>
            </a:pPr>
            <a:r>
              <a:rPr lang="ru-RU" sz="2000" b="1" i="1" dirty="0" smtClean="0">
                <a:ln>
                  <a:solidFill>
                    <a:schemeClr val="accent1">
                      <a:lumMod val="90000"/>
                    </a:schemeClr>
                  </a:solidFill>
                </a:ln>
                <a:solidFill>
                  <a:srgbClr val="00CC00"/>
                </a:solidFill>
                <a:effectLst>
                  <a:glow rad="101600">
                    <a:schemeClr val="bg1">
                      <a:alpha val="40000"/>
                    </a:schemeClr>
                  </a:glow>
                </a:effectLst>
              </a:rPr>
              <a:t>Гондвана</a:t>
            </a:r>
            <a:endParaRPr lang="ru-RU" sz="2000" b="1" i="1" dirty="0">
              <a:ln>
                <a:solidFill>
                  <a:schemeClr val="accent1">
                    <a:lumMod val="90000"/>
                  </a:schemeClr>
                </a:solidFill>
              </a:ln>
              <a:solidFill>
                <a:srgbClr val="00CC00"/>
              </a:solidFill>
              <a:effectLst>
                <a:glow rad="101600">
                  <a:schemeClr val="bg1">
                    <a:alpha val="40000"/>
                  </a:schemeClr>
                </a:glow>
              </a:effectLst>
            </a:endParaRPr>
          </a:p>
        </p:txBody>
      </p:sp>
      <p:sp>
        <p:nvSpPr>
          <p:cNvPr id="20" name="Rectangle 2"/>
          <p:cNvSpPr>
            <a:spLocks noGrp="1" noChangeArrowheads="1"/>
          </p:cNvSpPr>
          <p:nvPr>
            <p:ph type="title"/>
          </p:nvPr>
        </p:nvSpPr>
        <p:spPr>
          <a:xfrm>
            <a:off x="2051608" y="274638"/>
            <a:ext cx="5040783" cy="1498600"/>
          </a:xfrm>
        </p:spPr>
        <p:txBody>
          <a:bodyPr>
            <a:noAutofit/>
          </a:bodyPr>
          <a:lstStyle/>
          <a:p>
            <a:r>
              <a:rPr lang="ru-RU" sz="4400" b="1" cap="none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n-lt"/>
                <a:ea typeface="+mn-ea"/>
                <a:cs typeface="+mn-cs"/>
              </a:rPr>
              <a:t>ВНИМАНИЕ !  ВОПРОС</a:t>
            </a:r>
          </a:p>
        </p:txBody>
      </p:sp>
      <p:sp>
        <p:nvSpPr>
          <p:cNvPr id="21" name="AutoShape 9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360363" y="5948705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00CC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2" name="AutoShape 10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1223963" y="5948705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00CC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3" name="AutoShape 11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087563" y="5948705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00CC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4" name="AutoShape 12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952750" y="5948705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00CC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5" name="AutoShape 13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3816350" y="5948705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00CC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6" name="Rectangle 22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5004048" y="6465662"/>
            <a:ext cx="1655762" cy="288925"/>
          </a:xfrm>
          <a:prstGeom prst="rect">
            <a:avLst/>
          </a:prstGeom>
          <a:gradFill rotWithShape="0">
            <a:gsLst>
              <a:gs pos="0">
                <a:srgbClr val="8488C4">
                  <a:gamma/>
                  <a:shade val="46275"/>
                  <a:invGamma/>
                </a:srgbClr>
              </a:gs>
              <a:gs pos="50000">
                <a:srgbClr val="8488C4">
                  <a:alpha val="63000"/>
                </a:srgbClr>
              </a:gs>
              <a:gs pos="100000">
                <a:srgbClr val="8488C4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12700" algn="ctr">
                <a:solidFill>
                  <a:srgbClr val="000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ru-RU" sz="1400" b="1" spc="50" dirty="0">
                <a:ln w="12700" cmpd="sng">
                  <a:noFill/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Правила</a:t>
            </a:r>
            <a:r>
              <a:rPr lang="ru-RU" sz="1400" dirty="0"/>
              <a:t> </a:t>
            </a:r>
            <a:r>
              <a:rPr lang="ru-RU" sz="1400" b="1" spc="50" dirty="0">
                <a:ln w="12700" cmpd="sng">
                  <a:noFill/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игры</a:t>
            </a:r>
          </a:p>
        </p:txBody>
      </p:sp>
      <p:sp>
        <p:nvSpPr>
          <p:cNvPr id="27" name="Rectangle 23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6876256" y="6465662"/>
            <a:ext cx="1944216" cy="288925"/>
          </a:xfrm>
          <a:prstGeom prst="rect">
            <a:avLst/>
          </a:prstGeom>
          <a:gradFill rotWithShape="0">
            <a:gsLst>
              <a:gs pos="0">
                <a:srgbClr val="8488C4">
                  <a:gamma/>
                  <a:shade val="46275"/>
                  <a:invGamma/>
                </a:srgbClr>
              </a:gs>
              <a:gs pos="50000">
                <a:srgbClr val="8488C4">
                  <a:alpha val="63000"/>
                </a:srgbClr>
              </a:gs>
              <a:gs pos="100000">
                <a:srgbClr val="8488C4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12700" algn="ctr">
                <a:solidFill>
                  <a:srgbClr val="000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ru-RU" sz="1400" b="1" spc="50" dirty="0">
                <a:ln w="12700" cmpd="sng">
                  <a:noFill/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Продолжить</a:t>
            </a:r>
            <a:r>
              <a:rPr lang="ru-RU" sz="1400" b="1" dirty="0">
                <a:solidFill>
                  <a:srgbClr val="FF0000"/>
                </a:solidFill>
              </a:rPr>
              <a:t> </a:t>
            </a:r>
            <a:r>
              <a:rPr lang="ru-RU" sz="1400" b="1" spc="50" dirty="0">
                <a:ln w="12700" cmpd="sng">
                  <a:noFill/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игру</a:t>
            </a:r>
          </a:p>
        </p:txBody>
      </p:sp>
      <p:pic>
        <p:nvPicPr>
          <p:cNvPr id="16" name="Picture 4" descr="J0189255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5288" y="404813"/>
            <a:ext cx="1368425" cy="1368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AutoShape 5">
            <a:hlinkClick r:id="rId6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539750" y="549275"/>
            <a:ext cx="1042988" cy="1042988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00CC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8" name="WordArt 6" descr="Орех"/>
          <p:cNvSpPr>
            <a:spLocks noChangeArrowheads="1" noChangeShapeType="1" noTextEdit="1"/>
          </p:cNvSpPr>
          <p:nvPr/>
        </p:nvSpPr>
        <p:spPr bwMode="auto">
          <a:xfrm>
            <a:off x="755923" y="765175"/>
            <a:ext cx="575718" cy="576263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 xmlns="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2400" kern="1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ook Antiqua"/>
              </a:rPr>
              <a:t>30</a:t>
            </a:r>
            <a:endParaRPr lang="ru-RU" sz="2400" kern="1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Book Antiqua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523254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3" presetClass="emph" presetSubtype="2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33CC33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2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4" dur="500"/>
                                        <p:tgtEl>
                                          <p:spTgt spid="37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7" dur="500"/>
                                        <p:tgtEl>
                                          <p:spTgt spid="3789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379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000"/>
                            </p:stCondLst>
                            <p:childTnLst>
                              <p:par>
                                <p:cTn id="3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379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91" grpId="0" build="p" animBg="1"/>
      <p:bldP spid="37900" grpId="0" animBg="1"/>
      <p:bldP spid="37901" grpId="0" animBg="1"/>
      <p:bldP spid="20" grpId="0"/>
      <p:bldP spid="20" grpId="1"/>
      <p:bldP spid="21" grpId="0" animBg="1"/>
      <p:bldP spid="22" grpId="0" animBg="1"/>
      <p:bldP spid="23" grpId="0" animBg="1"/>
      <p:bldP spid="24" grpId="0" animBg="1"/>
      <p:bldP spid="25" grpId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331913" y="1989138"/>
            <a:ext cx="6780212" cy="1368425"/>
          </a:xfrm>
          <a:prstGeom prst="rect">
            <a:avLst/>
          </a:prstGeom>
          <a:noFill/>
          <a:ln w="57150" cmpd="thickThin">
            <a:solidFill>
              <a:srgbClr val="008000"/>
            </a:solidFill>
            <a:miter lim="800000"/>
            <a:headEnd/>
            <a:tailEnd/>
          </a:ln>
        </p:spPr>
        <p:txBody>
          <a:bodyPr vert="horz" lIns="91440" tIns="45720" rIns="91440" bIns="45720" rtlCol="0" anchor="ctr">
            <a:normAutofit/>
          </a:bodyPr>
          <a:lstStyle/>
          <a:p>
            <a:pPr algn="ctr">
              <a:buFontTx/>
              <a:buNone/>
            </a:pPr>
            <a:r>
              <a:rPr lang="ru-RU" sz="2100" b="1" dirty="0" smtClean="0">
                <a:ln w="1905">
                  <a:solidFill>
                    <a:schemeClr val="tx2">
                      <a:lumMod val="90000"/>
                    </a:schemeClr>
                  </a:solidFill>
                </a:ln>
                <a:solidFill>
                  <a:srgbClr val="00B050"/>
                </a:solidFill>
                <a:effectLst>
                  <a:glow rad="88900">
                    <a:schemeClr val="tx1">
                      <a:alpha val="7000"/>
                    </a:schemeClr>
                  </a:glow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j-ea"/>
                <a:cs typeface="+mj-cs"/>
              </a:rPr>
              <a:t>Какая часть Антарктиды лежит ниже уровня океана?</a:t>
            </a:r>
            <a:endParaRPr lang="ru-RU" sz="2100" b="1" dirty="0">
              <a:ln w="1905">
                <a:solidFill>
                  <a:schemeClr val="tx2">
                    <a:lumMod val="90000"/>
                  </a:schemeClr>
                </a:solidFill>
              </a:ln>
              <a:solidFill>
                <a:srgbClr val="00B050"/>
              </a:solidFill>
              <a:effectLst>
                <a:glow rad="88900">
                  <a:schemeClr val="tx1">
                    <a:alpha val="7000"/>
                  </a:schemeClr>
                </a:glow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  <a:latin typeface="+mj-lt"/>
              <a:ea typeface="+mj-ea"/>
              <a:cs typeface="+mj-cs"/>
            </a:endParaRPr>
          </a:p>
        </p:txBody>
      </p:sp>
      <p:sp useBgFill="1">
        <p:nvSpPr>
          <p:cNvPr id="37900" name="Rectangle 12"/>
          <p:cNvSpPr>
            <a:spLocks noChangeArrowheads="1"/>
          </p:cNvSpPr>
          <p:nvPr/>
        </p:nvSpPr>
        <p:spPr bwMode="auto">
          <a:xfrm>
            <a:off x="4572000" y="3716338"/>
            <a:ext cx="4321175" cy="574675"/>
          </a:xfrm>
          <a:prstGeom prst="rect">
            <a:avLst/>
          </a:prstGeom>
          <a:ln w="76200" cmpd="thickThin" algn="ctr">
            <a:solidFill>
              <a:srgbClr val="CC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ru-RU" sz="2800" b="1" i="1" dirty="0">
                <a:ln>
                  <a:solidFill>
                    <a:schemeClr val="tx1"/>
                  </a:solidFill>
                </a:ln>
                <a:solidFill>
                  <a:srgbClr val="0070C0"/>
                </a:solidFill>
                <a:effectLst>
                  <a:glow rad="101600">
                    <a:schemeClr val="bg1">
                      <a:alpha val="40000"/>
                    </a:schemeClr>
                  </a:glow>
                </a:effectLst>
              </a:rPr>
              <a:t>Правильный ответ</a:t>
            </a:r>
          </a:p>
        </p:txBody>
      </p:sp>
      <p:sp useBgFill="1">
        <p:nvSpPr>
          <p:cNvPr id="37901" name="AutoShape 13"/>
          <p:cNvSpPr>
            <a:spLocks noChangeArrowheads="1"/>
          </p:cNvSpPr>
          <p:nvPr/>
        </p:nvSpPr>
        <p:spPr bwMode="auto">
          <a:xfrm rot="10800000">
            <a:off x="5148263" y="4797425"/>
            <a:ext cx="3311525" cy="1295400"/>
          </a:xfrm>
          <a:prstGeom prst="wedgeRectCallout">
            <a:avLst>
              <a:gd name="adj1" fmla="val -5278"/>
              <a:gd name="adj2" fmla="val 85417"/>
            </a:avLst>
          </a:prstGeom>
          <a:ln w="76200" cmpd="thickThin" algn="ctr">
            <a:solidFill>
              <a:srgbClr val="660033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10800000" anchor="ctr"/>
          <a:lstStyle/>
          <a:p>
            <a:pPr algn="ctr">
              <a:lnSpc>
                <a:spcPct val="80000"/>
              </a:lnSpc>
            </a:pPr>
            <a:r>
              <a:rPr lang="ru-RU" sz="2000" b="1" i="1" dirty="0" smtClean="0">
                <a:ln>
                  <a:solidFill>
                    <a:schemeClr val="accent1">
                      <a:lumMod val="90000"/>
                    </a:schemeClr>
                  </a:solidFill>
                </a:ln>
                <a:solidFill>
                  <a:srgbClr val="00CC00"/>
                </a:solidFill>
                <a:effectLst>
                  <a:glow rad="101600">
                    <a:schemeClr val="bg1">
                      <a:alpha val="40000"/>
                    </a:schemeClr>
                  </a:glow>
                </a:effectLst>
              </a:rPr>
              <a:t>1</a:t>
            </a:r>
            <a:r>
              <a:rPr lang="en-US" sz="2000" b="1" i="1" dirty="0" smtClean="0">
                <a:ln>
                  <a:solidFill>
                    <a:schemeClr val="accent1">
                      <a:lumMod val="90000"/>
                    </a:schemeClr>
                  </a:solidFill>
                </a:ln>
                <a:solidFill>
                  <a:srgbClr val="00CC00"/>
                </a:solidFill>
                <a:effectLst>
                  <a:glow rad="101600">
                    <a:schemeClr val="bg1">
                      <a:alpha val="40000"/>
                    </a:schemeClr>
                  </a:glow>
                </a:effectLst>
              </a:rPr>
              <a:t>/3</a:t>
            </a:r>
            <a:endParaRPr lang="ru-RU" sz="2000" b="1" i="1" dirty="0">
              <a:ln>
                <a:solidFill>
                  <a:schemeClr val="accent1">
                    <a:lumMod val="90000"/>
                  </a:schemeClr>
                </a:solidFill>
              </a:ln>
              <a:solidFill>
                <a:srgbClr val="00CC00"/>
              </a:solidFill>
              <a:effectLst>
                <a:glow rad="101600">
                  <a:schemeClr val="bg1">
                    <a:alpha val="40000"/>
                  </a:schemeClr>
                </a:glow>
              </a:effectLst>
            </a:endParaRPr>
          </a:p>
        </p:txBody>
      </p:sp>
      <p:sp>
        <p:nvSpPr>
          <p:cNvPr id="20" name="Rectangle 2"/>
          <p:cNvSpPr>
            <a:spLocks noGrp="1" noChangeArrowheads="1"/>
          </p:cNvSpPr>
          <p:nvPr>
            <p:ph type="title"/>
          </p:nvPr>
        </p:nvSpPr>
        <p:spPr>
          <a:xfrm>
            <a:off x="2051608" y="274638"/>
            <a:ext cx="5040783" cy="1498600"/>
          </a:xfrm>
        </p:spPr>
        <p:txBody>
          <a:bodyPr>
            <a:noAutofit/>
          </a:bodyPr>
          <a:lstStyle/>
          <a:p>
            <a:r>
              <a:rPr lang="ru-RU" sz="4400" b="1" cap="none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n-lt"/>
                <a:ea typeface="+mn-ea"/>
                <a:cs typeface="+mn-cs"/>
              </a:rPr>
              <a:t>ВНИМАНИЕ !  ВОПРОС</a:t>
            </a:r>
          </a:p>
        </p:txBody>
      </p:sp>
      <p:sp>
        <p:nvSpPr>
          <p:cNvPr id="21" name="AutoShape 9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360363" y="5948705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00CC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2" name="AutoShape 10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1223963" y="5948705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00CC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3" name="AutoShape 11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087563" y="5948705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00CC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4" name="AutoShape 12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952750" y="5948705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00CC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5" name="AutoShape 13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3816350" y="5948705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00CC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6" name="Rectangle 22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5004048" y="6465662"/>
            <a:ext cx="1655762" cy="288925"/>
          </a:xfrm>
          <a:prstGeom prst="rect">
            <a:avLst/>
          </a:prstGeom>
          <a:gradFill rotWithShape="0">
            <a:gsLst>
              <a:gs pos="0">
                <a:srgbClr val="8488C4">
                  <a:gamma/>
                  <a:shade val="46275"/>
                  <a:invGamma/>
                </a:srgbClr>
              </a:gs>
              <a:gs pos="50000">
                <a:srgbClr val="8488C4">
                  <a:alpha val="63000"/>
                </a:srgbClr>
              </a:gs>
              <a:gs pos="100000">
                <a:srgbClr val="8488C4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12700" algn="ctr">
                <a:solidFill>
                  <a:srgbClr val="000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ru-RU" sz="1400" b="1" spc="50" dirty="0">
                <a:ln w="12700" cmpd="sng">
                  <a:noFill/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Правила</a:t>
            </a:r>
            <a:r>
              <a:rPr lang="ru-RU" sz="1400" dirty="0"/>
              <a:t> </a:t>
            </a:r>
            <a:r>
              <a:rPr lang="ru-RU" sz="1400" b="1" spc="50" dirty="0">
                <a:ln w="12700" cmpd="sng">
                  <a:noFill/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игры</a:t>
            </a:r>
          </a:p>
        </p:txBody>
      </p:sp>
      <p:sp>
        <p:nvSpPr>
          <p:cNvPr id="27" name="Rectangle 23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6876256" y="6465662"/>
            <a:ext cx="1944216" cy="288925"/>
          </a:xfrm>
          <a:prstGeom prst="rect">
            <a:avLst/>
          </a:prstGeom>
          <a:gradFill rotWithShape="0">
            <a:gsLst>
              <a:gs pos="0">
                <a:srgbClr val="8488C4">
                  <a:gamma/>
                  <a:shade val="46275"/>
                  <a:invGamma/>
                </a:srgbClr>
              </a:gs>
              <a:gs pos="50000">
                <a:srgbClr val="8488C4">
                  <a:alpha val="63000"/>
                </a:srgbClr>
              </a:gs>
              <a:gs pos="100000">
                <a:srgbClr val="8488C4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12700" algn="ctr">
                <a:solidFill>
                  <a:srgbClr val="000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ru-RU" sz="1400" b="1" spc="50" dirty="0">
                <a:ln w="12700" cmpd="sng">
                  <a:noFill/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Продолжить</a:t>
            </a:r>
            <a:r>
              <a:rPr lang="ru-RU" sz="1400" b="1" dirty="0">
                <a:solidFill>
                  <a:srgbClr val="FF0000"/>
                </a:solidFill>
              </a:rPr>
              <a:t> </a:t>
            </a:r>
            <a:r>
              <a:rPr lang="ru-RU" sz="1400" b="1" spc="50" dirty="0">
                <a:ln w="12700" cmpd="sng">
                  <a:noFill/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игру</a:t>
            </a:r>
          </a:p>
        </p:txBody>
      </p:sp>
      <p:pic>
        <p:nvPicPr>
          <p:cNvPr id="16" name="Picture 4" descr="J0189255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5288" y="404813"/>
            <a:ext cx="1368425" cy="1368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AutoShape 5">
            <a:hlinkClick r:id="rId6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539750" y="549275"/>
            <a:ext cx="1042988" cy="1042988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00CC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8" name="WordArt 6" descr="Орех"/>
          <p:cNvSpPr>
            <a:spLocks noChangeArrowheads="1" noChangeShapeType="1" noTextEdit="1"/>
          </p:cNvSpPr>
          <p:nvPr/>
        </p:nvSpPr>
        <p:spPr bwMode="auto">
          <a:xfrm>
            <a:off x="755923" y="765175"/>
            <a:ext cx="575718" cy="576263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 xmlns="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2400" kern="1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ook Antiqua"/>
              </a:rPr>
              <a:t>34</a:t>
            </a:r>
            <a:endParaRPr lang="ru-RU" sz="2400" kern="1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Book Antiqua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395725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3" presetClass="emph" presetSubtype="2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33CC33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2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4" dur="500"/>
                                        <p:tgtEl>
                                          <p:spTgt spid="37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7" dur="500"/>
                                        <p:tgtEl>
                                          <p:spTgt spid="3789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379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000"/>
                            </p:stCondLst>
                            <p:childTnLst>
                              <p:par>
                                <p:cTn id="3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379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91" grpId="0" build="p" animBg="1"/>
      <p:bldP spid="37900" grpId="0" animBg="1"/>
      <p:bldP spid="37901" grpId="0" animBg="1"/>
      <p:bldP spid="20" grpId="0"/>
      <p:bldP spid="20" grpId="1"/>
      <p:bldP spid="21" grpId="0" animBg="1"/>
      <p:bldP spid="22" grpId="0" animBg="1"/>
      <p:bldP spid="23" grpId="0" animBg="1"/>
      <p:bldP spid="24" grpId="0" animBg="1"/>
      <p:bldP spid="25" grpId="0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331913" y="1989138"/>
            <a:ext cx="6780212" cy="1368425"/>
          </a:xfrm>
          <a:prstGeom prst="rect">
            <a:avLst/>
          </a:prstGeom>
          <a:noFill/>
          <a:ln w="57150" cmpd="thickThin">
            <a:solidFill>
              <a:srgbClr val="008000"/>
            </a:solidFill>
            <a:miter lim="800000"/>
            <a:headEnd/>
            <a:tailEnd/>
          </a:ln>
        </p:spPr>
        <p:txBody>
          <a:bodyPr vert="horz" lIns="91440" tIns="45720" rIns="91440" bIns="45720" rtlCol="0" anchor="ctr">
            <a:normAutofit/>
          </a:bodyPr>
          <a:lstStyle/>
          <a:p>
            <a:pPr algn="ctr">
              <a:buFontTx/>
              <a:buNone/>
            </a:pPr>
            <a:r>
              <a:rPr lang="ru-RU" sz="2100" b="1" dirty="0" smtClean="0">
                <a:ln w="1905">
                  <a:solidFill>
                    <a:schemeClr val="tx2">
                      <a:lumMod val="90000"/>
                    </a:schemeClr>
                  </a:solidFill>
                </a:ln>
                <a:solidFill>
                  <a:srgbClr val="00B050"/>
                </a:solidFill>
                <a:effectLst>
                  <a:glow rad="88900">
                    <a:schemeClr val="tx1">
                      <a:alpha val="7000"/>
                    </a:schemeClr>
                  </a:glow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j-ea"/>
                <a:cs typeface="+mj-cs"/>
              </a:rPr>
              <a:t>Почему в прибрежной полосе постоянно дуют ветры с материка?</a:t>
            </a:r>
            <a:endParaRPr lang="ru-RU" sz="2100" b="1" dirty="0">
              <a:ln w="1905">
                <a:solidFill>
                  <a:schemeClr val="tx2">
                    <a:lumMod val="90000"/>
                  </a:schemeClr>
                </a:solidFill>
              </a:ln>
              <a:solidFill>
                <a:srgbClr val="00B050"/>
              </a:solidFill>
              <a:effectLst>
                <a:glow rad="88900">
                  <a:schemeClr val="tx1">
                    <a:alpha val="7000"/>
                  </a:schemeClr>
                </a:glow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  <a:latin typeface="+mj-lt"/>
              <a:ea typeface="+mj-ea"/>
              <a:cs typeface="+mj-cs"/>
            </a:endParaRPr>
          </a:p>
        </p:txBody>
      </p:sp>
      <p:sp useBgFill="1">
        <p:nvSpPr>
          <p:cNvPr id="37900" name="Rectangle 12"/>
          <p:cNvSpPr>
            <a:spLocks noChangeArrowheads="1"/>
          </p:cNvSpPr>
          <p:nvPr/>
        </p:nvSpPr>
        <p:spPr bwMode="auto">
          <a:xfrm>
            <a:off x="4572000" y="3716338"/>
            <a:ext cx="4321175" cy="574675"/>
          </a:xfrm>
          <a:prstGeom prst="rect">
            <a:avLst/>
          </a:prstGeom>
          <a:ln w="76200" cmpd="thickThin" algn="ctr">
            <a:solidFill>
              <a:srgbClr val="CC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ru-RU" sz="2800" b="1" i="1" dirty="0">
                <a:ln>
                  <a:solidFill>
                    <a:schemeClr val="tx1"/>
                  </a:solidFill>
                </a:ln>
                <a:solidFill>
                  <a:srgbClr val="0070C0"/>
                </a:solidFill>
                <a:effectLst>
                  <a:glow rad="101600">
                    <a:schemeClr val="bg1">
                      <a:alpha val="40000"/>
                    </a:schemeClr>
                  </a:glow>
                </a:effectLst>
              </a:rPr>
              <a:t>Правильный ответ</a:t>
            </a:r>
          </a:p>
        </p:txBody>
      </p:sp>
      <p:sp useBgFill="1">
        <p:nvSpPr>
          <p:cNvPr id="37901" name="AutoShape 13"/>
          <p:cNvSpPr>
            <a:spLocks noChangeArrowheads="1"/>
          </p:cNvSpPr>
          <p:nvPr/>
        </p:nvSpPr>
        <p:spPr bwMode="auto">
          <a:xfrm rot="10800000">
            <a:off x="5148263" y="4797425"/>
            <a:ext cx="3311525" cy="1295400"/>
          </a:xfrm>
          <a:prstGeom prst="wedgeRectCallout">
            <a:avLst>
              <a:gd name="adj1" fmla="val -5278"/>
              <a:gd name="adj2" fmla="val 85417"/>
            </a:avLst>
          </a:prstGeom>
          <a:ln w="76200" cmpd="thickThin" algn="ctr">
            <a:solidFill>
              <a:srgbClr val="660033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10800000" anchor="ctr"/>
          <a:lstStyle/>
          <a:p>
            <a:pPr algn="ctr">
              <a:lnSpc>
                <a:spcPct val="80000"/>
              </a:lnSpc>
            </a:pPr>
            <a:r>
              <a:rPr lang="ru-RU" sz="2000" b="1" i="1" dirty="0" smtClean="0">
                <a:ln>
                  <a:solidFill>
                    <a:schemeClr val="accent1">
                      <a:lumMod val="90000"/>
                    </a:schemeClr>
                  </a:solidFill>
                </a:ln>
                <a:solidFill>
                  <a:srgbClr val="00CC00"/>
                </a:solidFill>
                <a:effectLst>
                  <a:glow rad="101600">
                    <a:schemeClr val="bg1">
                      <a:alpha val="40000"/>
                    </a:schemeClr>
                  </a:glow>
                </a:effectLst>
              </a:rPr>
              <a:t>Разница в давлении</a:t>
            </a:r>
          </a:p>
          <a:p>
            <a:pPr algn="ctr">
              <a:lnSpc>
                <a:spcPct val="80000"/>
              </a:lnSpc>
            </a:pPr>
            <a:r>
              <a:rPr lang="ru-RU" sz="2000" b="1" i="1" dirty="0" smtClean="0">
                <a:ln>
                  <a:solidFill>
                    <a:schemeClr val="accent1">
                      <a:lumMod val="90000"/>
                    </a:schemeClr>
                  </a:solidFill>
                </a:ln>
                <a:solidFill>
                  <a:srgbClr val="00CC00"/>
                </a:solidFill>
                <a:effectLst>
                  <a:glow rad="101600">
                    <a:schemeClr val="bg1">
                      <a:alpha val="40000"/>
                    </a:schemeClr>
                  </a:glow>
                </a:effectLst>
              </a:rPr>
              <a:t>(объяснить)</a:t>
            </a:r>
            <a:endParaRPr lang="ru-RU" sz="2000" b="1" i="1" dirty="0">
              <a:ln>
                <a:solidFill>
                  <a:schemeClr val="accent1">
                    <a:lumMod val="90000"/>
                  </a:schemeClr>
                </a:solidFill>
              </a:ln>
              <a:solidFill>
                <a:srgbClr val="00CC00"/>
              </a:solidFill>
              <a:effectLst>
                <a:glow rad="101600">
                  <a:schemeClr val="bg1">
                    <a:alpha val="40000"/>
                  </a:schemeClr>
                </a:glow>
              </a:effectLst>
            </a:endParaRPr>
          </a:p>
        </p:txBody>
      </p:sp>
      <p:sp>
        <p:nvSpPr>
          <p:cNvPr id="20" name="Rectangle 2"/>
          <p:cNvSpPr>
            <a:spLocks noGrp="1" noChangeArrowheads="1"/>
          </p:cNvSpPr>
          <p:nvPr>
            <p:ph type="title"/>
          </p:nvPr>
        </p:nvSpPr>
        <p:spPr>
          <a:xfrm>
            <a:off x="2051608" y="274638"/>
            <a:ext cx="5040783" cy="1498600"/>
          </a:xfrm>
        </p:spPr>
        <p:txBody>
          <a:bodyPr>
            <a:noAutofit/>
          </a:bodyPr>
          <a:lstStyle/>
          <a:p>
            <a:r>
              <a:rPr lang="ru-RU" sz="4400" b="1" cap="none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n-lt"/>
                <a:ea typeface="+mn-ea"/>
                <a:cs typeface="+mn-cs"/>
              </a:rPr>
              <a:t>ВНИМАНИЕ !  ВОПРОС</a:t>
            </a:r>
          </a:p>
        </p:txBody>
      </p:sp>
      <p:sp>
        <p:nvSpPr>
          <p:cNvPr id="21" name="AutoShape 9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360363" y="5948705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00CC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2" name="AutoShape 10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1223963" y="5948705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00CC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3" name="AutoShape 11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087563" y="5948705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00CC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4" name="AutoShape 12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952750" y="5948705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00CC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5" name="AutoShape 13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3816350" y="5948705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00CC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6" name="Rectangle 22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5004048" y="6465662"/>
            <a:ext cx="1655762" cy="288925"/>
          </a:xfrm>
          <a:prstGeom prst="rect">
            <a:avLst/>
          </a:prstGeom>
          <a:gradFill rotWithShape="0">
            <a:gsLst>
              <a:gs pos="0">
                <a:srgbClr val="8488C4">
                  <a:gamma/>
                  <a:shade val="46275"/>
                  <a:invGamma/>
                </a:srgbClr>
              </a:gs>
              <a:gs pos="50000">
                <a:srgbClr val="8488C4">
                  <a:alpha val="63000"/>
                </a:srgbClr>
              </a:gs>
              <a:gs pos="100000">
                <a:srgbClr val="8488C4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12700" algn="ctr">
                <a:solidFill>
                  <a:srgbClr val="000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ru-RU" sz="1400" b="1" spc="50" dirty="0">
                <a:ln w="12700" cmpd="sng">
                  <a:noFill/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Правила</a:t>
            </a:r>
            <a:r>
              <a:rPr lang="ru-RU" sz="1400" dirty="0"/>
              <a:t> </a:t>
            </a:r>
            <a:r>
              <a:rPr lang="ru-RU" sz="1400" b="1" spc="50" dirty="0">
                <a:ln w="12700" cmpd="sng">
                  <a:noFill/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игры</a:t>
            </a:r>
          </a:p>
        </p:txBody>
      </p:sp>
      <p:sp>
        <p:nvSpPr>
          <p:cNvPr id="27" name="Rectangle 23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6876256" y="6465662"/>
            <a:ext cx="1944216" cy="288925"/>
          </a:xfrm>
          <a:prstGeom prst="rect">
            <a:avLst/>
          </a:prstGeom>
          <a:gradFill rotWithShape="0">
            <a:gsLst>
              <a:gs pos="0">
                <a:srgbClr val="8488C4">
                  <a:gamma/>
                  <a:shade val="46275"/>
                  <a:invGamma/>
                </a:srgbClr>
              </a:gs>
              <a:gs pos="50000">
                <a:srgbClr val="8488C4">
                  <a:alpha val="63000"/>
                </a:srgbClr>
              </a:gs>
              <a:gs pos="100000">
                <a:srgbClr val="8488C4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12700" algn="ctr">
                <a:solidFill>
                  <a:srgbClr val="000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ru-RU" sz="1400" b="1" spc="50" dirty="0">
                <a:ln w="12700" cmpd="sng">
                  <a:noFill/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Продолжить</a:t>
            </a:r>
            <a:r>
              <a:rPr lang="ru-RU" sz="1400" b="1" dirty="0">
                <a:solidFill>
                  <a:srgbClr val="FF0000"/>
                </a:solidFill>
              </a:rPr>
              <a:t> </a:t>
            </a:r>
            <a:r>
              <a:rPr lang="ru-RU" sz="1400" b="1" spc="50" dirty="0">
                <a:ln w="12700" cmpd="sng">
                  <a:noFill/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игру</a:t>
            </a:r>
          </a:p>
        </p:txBody>
      </p:sp>
      <p:pic>
        <p:nvPicPr>
          <p:cNvPr id="16" name="Picture 4" descr="J0189255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5288" y="404813"/>
            <a:ext cx="1368425" cy="1368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AutoShape 5">
            <a:hlinkClick r:id="rId6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539750" y="549275"/>
            <a:ext cx="1042988" cy="1042988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00CC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8" name="WordArt 6" descr="Орех"/>
          <p:cNvSpPr>
            <a:spLocks noChangeArrowheads="1" noChangeShapeType="1" noTextEdit="1"/>
          </p:cNvSpPr>
          <p:nvPr/>
        </p:nvSpPr>
        <p:spPr bwMode="auto">
          <a:xfrm>
            <a:off x="755923" y="765175"/>
            <a:ext cx="575718" cy="576263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 xmlns="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2400" kern="1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ook Antiqua"/>
              </a:rPr>
              <a:t>38</a:t>
            </a:r>
            <a:endParaRPr lang="ru-RU" sz="2400" kern="1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Book Antiqua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018820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3" presetClass="emph" presetSubtype="2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33CC33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2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4" dur="500"/>
                                        <p:tgtEl>
                                          <p:spTgt spid="37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7" dur="500"/>
                                        <p:tgtEl>
                                          <p:spTgt spid="3789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379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000"/>
                            </p:stCondLst>
                            <p:childTnLst>
                              <p:par>
                                <p:cTn id="3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379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91" grpId="0" build="p" animBg="1"/>
      <p:bldP spid="37900" grpId="0" animBg="1"/>
      <p:bldP spid="37901" grpId="0" animBg="1"/>
      <p:bldP spid="20" grpId="0"/>
      <p:bldP spid="20" grpId="1"/>
      <p:bldP spid="21" grpId="0" animBg="1"/>
      <p:bldP spid="22" grpId="0" animBg="1"/>
      <p:bldP spid="23" grpId="0" animBg="1"/>
      <p:bldP spid="24" grpId="0" animBg="1"/>
      <p:bldP spid="25" grpId="0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331913" y="1989138"/>
            <a:ext cx="6780212" cy="1368425"/>
          </a:xfrm>
          <a:prstGeom prst="rect">
            <a:avLst/>
          </a:prstGeom>
          <a:noFill/>
          <a:ln w="57150" cmpd="thickThin">
            <a:solidFill>
              <a:srgbClr val="008000"/>
            </a:solidFill>
            <a:miter lim="800000"/>
            <a:headEnd/>
            <a:tailEnd/>
          </a:ln>
        </p:spPr>
        <p:txBody>
          <a:bodyPr vert="horz" lIns="91440" tIns="45720" rIns="91440" bIns="45720" rtlCol="0" anchor="ctr">
            <a:normAutofit/>
          </a:bodyPr>
          <a:lstStyle/>
          <a:p>
            <a:pPr algn="ctr">
              <a:buFontTx/>
              <a:buNone/>
            </a:pPr>
            <a:r>
              <a:rPr lang="ru-RU" sz="2100" b="1" dirty="0" smtClean="0">
                <a:ln w="1905">
                  <a:solidFill>
                    <a:schemeClr val="tx2">
                      <a:lumMod val="90000"/>
                    </a:schemeClr>
                  </a:solidFill>
                </a:ln>
                <a:solidFill>
                  <a:srgbClr val="00B050"/>
                </a:solidFill>
                <a:effectLst>
                  <a:glow rad="88900">
                    <a:schemeClr val="tx1">
                      <a:alpha val="7000"/>
                    </a:schemeClr>
                  </a:glow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j-ea"/>
                <a:cs typeface="+mj-cs"/>
              </a:rPr>
              <a:t>Почему Антарктиду называют «Страной жестокого солнца»?</a:t>
            </a:r>
            <a:endParaRPr lang="ru-RU" sz="2100" b="1" dirty="0">
              <a:ln w="1905">
                <a:solidFill>
                  <a:schemeClr val="tx2">
                    <a:lumMod val="90000"/>
                  </a:schemeClr>
                </a:solidFill>
              </a:ln>
              <a:solidFill>
                <a:srgbClr val="00B050"/>
              </a:solidFill>
              <a:effectLst>
                <a:glow rad="88900">
                  <a:schemeClr val="tx1">
                    <a:alpha val="7000"/>
                  </a:schemeClr>
                </a:glow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  <a:latin typeface="+mj-lt"/>
              <a:ea typeface="+mj-ea"/>
              <a:cs typeface="+mj-cs"/>
            </a:endParaRPr>
          </a:p>
        </p:txBody>
      </p:sp>
      <p:sp useBgFill="1">
        <p:nvSpPr>
          <p:cNvPr id="37900" name="Rectangle 12"/>
          <p:cNvSpPr>
            <a:spLocks noChangeArrowheads="1"/>
          </p:cNvSpPr>
          <p:nvPr/>
        </p:nvSpPr>
        <p:spPr bwMode="auto">
          <a:xfrm>
            <a:off x="4572000" y="3716338"/>
            <a:ext cx="4321175" cy="574675"/>
          </a:xfrm>
          <a:prstGeom prst="rect">
            <a:avLst/>
          </a:prstGeom>
          <a:ln w="76200" cmpd="thickThin" algn="ctr">
            <a:solidFill>
              <a:srgbClr val="CC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ru-RU" sz="2800" b="1" i="1" dirty="0">
                <a:ln>
                  <a:solidFill>
                    <a:schemeClr val="tx1"/>
                  </a:solidFill>
                </a:ln>
                <a:solidFill>
                  <a:srgbClr val="0070C0"/>
                </a:solidFill>
                <a:effectLst>
                  <a:glow rad="101600">
                    <a:schemeClr val="bg1">
                      <a:alpha val="40000"/>
                    </a:schemeClr>
                  </a:glow>
                </a:effectLst>
              </a:rPr>
              <a:t>Правильный ответ</a:t>
            </a:r>
          </a:p>
        </p:txBody>
      </p:sp>
      <p:sp useBgFill="1">
        <p:nvSpPr>
          <p:cNvPr id="37901" name="AutoShape 13"/>
          <p:cNvSpPr>
            <a:spLocks noChangeArrowheads="1"/>
          </p:cNvSpPr>
          <p:nvPr/>
        </p:nvSpPr>
        <p:spPr bwMode="auto">
          <a:xfrm rot="10800000">
            <a:off x="5148262" y="4797425"/>
            <a:ext cx="3456185" cy="1295400"/>
          </a:xfrm>
          <a:prstGeom prst="wedgeRectCallout">
            <a:avLst>
              <a:gd name="adj1" fmla="val -5278"/>
              <a:gd name="adj2" fmla="val 85417"/>
            </a:avLst>
          </a:prstGeom>
          <a:ln w="76200" cmpd="thickThin" algn="ctr">
            <a:solidFill>
              <a:srgbClr val="660033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10800000" anchor="ctr"/>
          <a:lstStyle/>
          <a:p>
            <a:pPr algn="ctr">
              <a:lnSpc>
                <a:spcPct val="80000"/>
              </a:lnSpc>
            </a:pPr>
            <a:r>
              <a:rPr lang="ru-RU" sz="2000" b="1" i="1" dirty="0" smtClean="0">
                <a:ln>
                  <a:solidFill>
                    <a:schemeClr val="accent1">
                      <a:lumMod val="90000"/>
                    </a:schemeClr>
                  </a:solidFill>
                </a:ln>
                <a:solidFill>
                  <a:srgbClr val="00CC00"/>
                </a:solidFill>
                <a:effectLst>
                  <a:glow rad="101600">
                    <a:schemeClr val="bg1">
                      <a:alpha val="40000"/>
                    </a:schemeClr>
                  </a:glow>
                </a:effectLst>
              </a:rPr>
              <a:t>Полярный день – лето. Большое количество солнечного тепла (больше чем в Африке)</a:t>
            </a:r>
            <a:endParaRPr lang="ru-RU" sz="2000" b="1" i="1" dirty="0">
              <a:ln>
                <a:solidFill>
                  <a:schemeClr val="accent1">
                    <a:lumMod val="90000"/>
                  </a:schemeClr>
                </a:solidFill>
              </a:ln>
              <a:solidFill>
                <a:srgbClr val="00CC00"/>
              </a:solidFill>
              <a:effectLst>
                <a:glow rad="101600">
                  <a:schemeClr val="bg1">
                    <a:alpha val="40000"/>
                  </a:schemeClr>
                </a:glow>
              </a:effectLst>
            </a:endParaRPr>
          </a:p>
        </p:txBody>
      </p:sp>
      <p:sp>
        <p:nvSpPr>
          <p:cNvPr id="20" name="Rectangle 2"/>
          <p:cNvSpPr>
            <a:spLocks noGrp="1" noChangeArrowheads="1"/>
          </p:cNvSpPr>
          <p:nvPr>
            <p:ph type="title"/>
          </p:nvPr>
        </p:nvSpPr>
        <p:spPr>
          <a:xfrm>
            <a:off x="2051608" y="274638"/>
            <a:ext cx="5040783" cy="1498600"/>
          </a:xfrm>
        </p:spPr>
        <p:txBody>
          <a:bodyPr>
            <a:noAutofit/>
          </a:bodyPr>
          <a:lstStyle/>
          <a:p>
            <a:r>
              <a:rPr lang="ru-RU" sz="4400" b="1" cap="none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n-lt"/>
                <a:ea typeface="+mn-ea"/>
                <a:cs typeface="+mn-cs"/>
              </a:rPr>
              <a:t>ВНИМАНИЕ !  ВОПРОС</a:t>
            </a:r>
          </a:p>
        </p:txBody>
      </p:sp>
      <p:sp>
        <p:nvSpPr>
          <p:cNvPr id="21" name="AutoShape 9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360363" y="5948705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00CC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2" name="AutoShape 10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1223963" y="5948705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00CC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3" name="AutoShape 11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087563" y="5948705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00CC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4" name="AutoShape 12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952750" y="5948705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00CC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5" name="AutoShape 13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3816350" y="5948705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00CC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6" name="Rectangle 22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5004048" y="6465662"/>
            <a:ext cx="1655762" cy="288925"/>
          </a:xfrm>
          <a:prstGeom prst="rect">
            <a:avLst/>
          </a:prstGeom>
          <a:gradFill rotWithShape="0">
            <a:gsLst>
              <a:gs pos="0">
                <a:srgbClr val="8488C4">
                  <a:gamma/>
                  <a:shade val="46275"/>
                  <a:invGamma/>
                </a:srgbClr>
              </a:gs>
              <a:gs pos="50000">
                <a:srgbClr val="8488C4">
                  <a:alpha val="63000"/>
                </a:srgbClr>
              </a:gs>
              <a:gs pos="100000">
                <a:srgbClr val="8488C4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12700" algn="ctr">
                <a:solidFill>
                  <a:srgbClr val="000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ru-RU" sz="1400" b="1" spc="50" dirty="0">
                <a:ln w="12700" cmpd="sng">
                  <a:noFill/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Правила</a:t>
            </a:r>
            <a:r>
              <a:rPr lang="ru-RU" sz="1400" dirty="0"/>
              <a:t> </a:t>
            </a:r>
            <a:r>
              <a:rPr lang="ru-RU" sz="1400" b="1" spc="50" dirty="0">
                <a:ln w="12700" cmpd="sng">
                  <a:noFill/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игры</a:t>
            </a:r>
          </a:p>
        </p:txBody>
      </p:sp>
      <p:sp>
        <p:nvSpPr>
          <p:cNvPr id="27" name="Rectangle 23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6876256" y="6465662"/>
            <a:ext cx="1944216" cy="288925"/>
          </a:xfrm>
          <a:prstGeom prst="rect">
            <a:avLst/>
          </a:prstGeom>
          <a:gradFill rotWithShape="0">
            <a:gsLst>
              <a:gs pos="0">
                <a:srgbClr val="8488C4">
                  <a:gamma/>
                  <a:shade val="46275"/>
                  <a:invGamma/>
                </a:srgbClr>
              </a:gs>
              <a:gs pos="50000">
                <a:srgbClr val="8488C4">
                  <a:alpha val="63000"/>
                </a:srgbClr>
              </a:gs>
              <a:gs pos="100000">
                <a:srgbClr val="8488C4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12700" algn="ctr">
                <a:solidFill>
                  <a:srgbClr val="000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ru-RU" sz="1400" b="1" spc="50" dirty="0">
                <a:ln w="12700" cmpd="sng">
                  <a:noFill/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Продолжить</a:t>
            </a:r>
            <a:r>
              <a:rPr lang="ru-RU" sz="1400" b="1" dirty="0">
                <a:solidFill>
                  <a:srgbClr val="FF0000"/>
                </a:solidFill>
              </a:rPr>
              <a:t> </a:t>
            </a:r>
            <a:r>
              <a:rPr lang="ru-RU" sz="1400" b="1" spc="50" dirty="0">
                <a:ln w="12700" cmpd="sng">
                  <a:noFill/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игру</a:t>
            </a:r>
          </a:p>
        </p:txBody>
      </p:sp>
      <p:pic>
        <p:nvPicPr>
          <p:cNvPr id="16" name="Picture 4" descr="J0189255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5288" y="404813"/>
            <a:ext cx="1368425" cy="1368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AutoShape 5">
            <a:hlinkClick r:id="rId6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539750" y="549275"/>
            <a:ext cx="1042988" cy="1042988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00CC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8" name="WordArt 6" descr="Орех"/>
          <p:cNvSpPr>
            <a:spLocks noChangeArrowheads="1" noChangeShapeType="1" noTextEdit="1"/>
          </p:cNvSpPr>
          <p:nvPr/>
        </p:nvSpPr>
        <p:spPr bwMode="auto">
          <a:xfrm>
            <a:off x="755923" y="765175"/>
            <a:ext cx="575718" cy="576263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 xmlns="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2400" kern="1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ook Antiqua"/>
              </a:rPr>
              <a:t>42</a:t>
            </a:r>
            <a:endParaRPr lang="ru-RU" sz="2400" kern="1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Book Antiqua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577041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3" presetClass="emph" presetSubtype="2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33CC33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2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4" dur="500"/>
                                        <p:tgtEl>
                                          <p:spTgt spid="37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7" dur="500"/>
                                        <p:tgtEl>
                                          <p:spTgt spid="3789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379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000"/>
                            </p:stCondLst>
                            <p:childTnLst>
                              <p:par>
                                <p:cTn id="3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379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91" grpId="0" build="p" animBg="1"/>
      <p:bldP spid="37900" grpId="0" animBg="1"/>
      <p:bldP spid="37901" grpId="0" animBg="1"/>
      <p:bldP spid="20" grpId="0"/>
      <p:bldP spid="20" grpId="1"/>
      <p:bldP spid="21" grpId="0" animBg="1"/>
      <p:bldP spid="22" grpId="0" animBg="1"/>
      <p:bldP spid="23" grpId="0" animBg="1"/>
      <p:bldP spid="24" grpId="0" animBg="1"/>
      <p:bldP spid="2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2051608" y="268062"/>
            <a:ext cx="5040783" cy="1498600"/>
          </a:xfrm>
        </p:spPr>
        <p:txBody>
          <a:bodyPr>
            <a:noAutofit/>
          </a:bodyPr>
          <a:lstStyle/>
          <a:p>
            <a:r>
              <a:rPr lang="ru-RU" sz="4400" b="1" cap="none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n-lt"/>
                <a:ea typeface="+mn-ea"/>
                <a:cs typeface="+mn-cs"/>
              </a:rPr>
              <a:t>ВНИМАНИЕ !  ВОПРОС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331913" y="1989138"/>
            <a:ext cx="6780212" cy="1368425"/>
          </a:xfrm>
          <a:prstGeom prst="rect">
            <a:avLst/>
          </a:prstGeom>
          <a:noFill/>
          <a:ln w="57150" cmpd="thickThin">
            <a:solidFill>
              <a:srgbClr val="FFFF99"/>
            </a:solidFill>
            <a:miter lim="800000"/>
            <a:headEnd/>
            <a:tailEnd/>
          </a:ln>
        </p:spPr>
        <p:txBody>
          <a:bodyPr anchor="ctr">
            <a:normAutofit lnSpcReduction="10000"/>
          </a:bodyPr>
          <a:lstStyle/>
          <a:p>
            <a:pPr algn="ctr">
              <a:buFontTx/>
              <a:buNone/>
            </a:pPr>
            <a:r>
              <a:rPr lang="ru-RU" sz="2100" dirty="0">
                <a:solidFill>
                  <a:srgbClr val="FFFF00"/>
                </a:solidFill>
                <a:effectLst>
                  <a:glow rad="63500">
                    <a:schemeClr val="bg2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ru-RU" sz="2100" dirty="0" smtClean="0">
                <a:solidFill>
                  <a:srgbClr val="FFFF00"/>
                </a:solidFill>
                <a:effectLst>
                  <a:glow rad="63500">
                    <a:schemeClr val="bg2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Как называется  южная полярная область, включающая  Антарктиду с прилегающими к ней островами и южные части океанов, </a:t>
            </a:r>
            <a:r>
              <a:rPr lang="ru-RU" sz="2100" dirty="0" err="1" smtClean="0">
                <a:solidFill>
                  <a:srgbClr val="FFFF00"/>
                </a:solidFill>
                <a:effectLst>
                  <a:glow rad="63500">
                    <a:schemeClr val="bg2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премерно</a:t>
            </a:r>
            <a:r>
              <a:rPr lang="ru-RU" sz="2100" dirty="0" smtClean="0">
                <a:solidFill>
                  <a:srgbClr val="FFFF00"/>
                </a:solidFill>
                <a:effectLst>
                  <a:glow rad="63500">
                    <a:schemeClr val="bg2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до 50˚- 60˚ ю. ш.?</a:t>
            </a:r>
            <a:endParaRPr lang="ru-RU" sz="2100" dirty="0">
              <a:solidFill>
                <a:srgbClr val="FFFF00"/>
              </a:solidFill>
              <a:effectLst>
                <a:glow rad="63500">
                  <a:schemeClr val="bg2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6629" name="Picture 5" descr="J0189255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5288" y="404813"/>
            <a:ext cx="1368425" cy="1368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6630" name="AutoShape 6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539750" y="549275"/>
            <a:ext cx="1042988" cy="1042988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FF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6631" name="WordArt 7" descr="Орех"/>
          <p:cNvSpPr>
            <a:spLocks noChangeArrowheads="1" noChangeShapeType="1" noTextEdit="1"/>
          </p:cNvSpPr>
          <p:nvPr/>
        </p:nvSpPr>
        <p:spPr bwMode="auto">
          <a:xfrm>
            <a:off x="900113" y="765175"/>
            <a:ext cx="287337" cy="576263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 xmlns="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2400" kern="1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ook Antiqua"/>
              </a:rPr>
              <a:t>1</a:t>
            </a:r>
          </a:p>
        </p:txBody>
      </p:sp>
      <p:sp>
        <p:nvSpPr>
          <p:cNvPr id="26633" name="AutoShape 9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360363" y="5948705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FF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6634" name="AutoShape 10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1223963" y="5948705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FF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6635" name="AutoShape 11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087563" y="5948705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FF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6636" name="AutoShape 12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952750" y="5948705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FF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6637" name="AutoShape 13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3816350" y="5948705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FF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 useBgFill="1">
        <p:nvSpPr>
          <p:cNvPr id="26639" name="Rectangle 15"/>
          <p:cNvSpPr>
            <a:spLocks noChangeArrowheads="1"/>
          </p:cNvSpPr>
          <p:nvPr/>
        </p:nvSpPr>
        <p:spPr bwMode="auto">
          <a:xfrm>
            <a:off x="4572000" y="3716338"/>
            <a:ext cx="4321175" cy="574675"/>
          </a:xfrm>
          <a:prstGeom prst="rect">
            <a:avLst/>
          </a:prstGeom>
          <a:ln w="76200" cmpd="thickThin" algn="ctr">
            <a:solidFill>
              <a:srgbClr val="CC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ru-RU" sz="2800" b="1" i="1" dirty="0">
                <a:ln>
                  <a:solidFill>
                    <a:schemeClr val="tx1"/>
                  </a:solidFill>
                </a:ln>
                <a:solidFill>
                  <a:srgbClr val="0070C0"/>
                </a:solidFill>
                <a:effectLst>
                  <a:glow rad="101600">
                    <a:schemeClr val="bg1">
                      <a:alpha val="40000"/>
                    </a:schemeClr>
                  </a:glow>
                </a:effectLst>
              </a:rPr>
              <a:t>Правильный ответ</a:t>
            </a:r>
          </a:p>
        </p:txBody>
      </p:sp>
      <p:sp useBgFill="1">
        <p:nvSpPr>
          <p:cNvPr id="26640" name="AutoShape 16"/>
          <p:cNvSpPr>
            <a:spLocks noChangeArrowheads="1"/>
          </p:cNvSpPr>
          <p:nvPr/>
        </p:nvSpPr>
        <p:spPr bwMode="auto">
          <a:xfrm rot="10800000">
            <a:off x="5148263" y="4797425"/>
            <a:ext cx="3311525" cy="1295400"/>
          </a:xfrm>
          <a:prstGeom prst="wedgeRectCallout">
            <a:avLst>
              <a:gd name="adj1" fmla="val -5278"/>
              <a:gd name="adj2" fmla="val 85417"/>
            </a:avLst>
          </a:prstGeom>
          <a:ln w="76200" cmpd="thickThin" algn="ctr">
            <a:solidFill>
              <a:srgbClr val="660033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10800000" anchor="ctr"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ru-RU" sz="3200" b="1" dirty="0" smtClean="0">
                <a:ln>
                  <a:prstDash val="solid"/>
                </a:ln>
                <a:solidFill>
                  <a:srgbClr val="FFFF00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Антарктика</a:t>
            </a:r>
            <a:endParaRPr lang="ru-RU" sz="3200" b="1" dirty="0">
              <a:ln>
                <a:prstDash val="solid"/>
              </a:ln>
              <a:solidFill>
                <a:srgbClr val="FFFF00"/>
              </a:soli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sp>
        <p:nvSpPr>
          <p:cNvPr id="26646" name="Rectangle 22">
            <a:hlinkClick r:id="rId5" action="ppaction://hlinksldjump"/>
          </p:cNvPr>
          <p:cNvSpPr>
            <a:spLocks noChangeArrowheads="1"/>
          </p:cNvSpPr>
          <p:nvPr/>
        </p:nvSpPr>
        <p:spPr bwMode="auto">
          <a:xfrm>
            <a:off x="5004048" y="6465662"/>
            <a:ext cx="1655762" cy="288925"/>
          </a:xfrm>
          <a:prstGeom prst="rect">
            <a:avLst/>
          </a:prstGeom>
          <a:gradFill rotWithShape="0">
            <a:gsLst>
              <a:gs pos="0">
                <a:srgbClr val="8488C4">
                  <a:gamma/>
                  <a:shade val="46275"/>
                  <a:invGamma/>
                </a:srgbClr>
              </a:gs>
              <a:gs pos="50000">
                <a:srgbClr val="8488C4">
                  <a:alpha val="63000"/>
                </a:srgbClr>
              </a:gs>
              <a:gs pos="100000">
                <a:srgbClr val="8488C4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12700" algn="ctr">
                <a:solidFill>
                  <a:srgbClr val="000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ru-RU" sz="1400" b="1" spc="50" dirty="0">
                <a:ln w="12700" cmpd="sng">
                  <a:noFill/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Правила</a:t>
            </a:r>
            <a:r>
              <a:rPr lang="ru-RU" sz="1400" dirty="0"/>
              <a:t> </a:t>
            </a:r>
            <a:r>
              <a:rPr lang="ru-RU" sz="1400" b="1" spc="50" dirty="0">
                <a:ln w="12700" cmpd="sng">
                  <a:noFill/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игры</a:t>
            </a:r>
          </a:p>
        </p:txBody>
      </p:sp>
      <p:sp>
        <p:nvSpPr>
          <p:cNvPr id="26647" name="Rectangle 23">
            <a:hlinkClick r:id="rId6" action="ppaction://hlinksldjump"/>
          </p:cNvPr>
          <p:cNvSpPr>
            <a:spLocks noChangeArrowheads="1"/>
          </p:cNvSpPr>
          <p:nvPr/>
        </p:nvSpPr>
        <p:spPr bwMode="auto">
          <a:xfrm>
            <a:off x="6876256" y="6465662"/>
            <a:ext cx="1944216" cy="288925"/>
          </a:xfrm>
          <a:prstGeom prst="rect">
            <a:avLst/>
          </a:prstGeom>
          <a:gradFill rotWithShape="0">
            <a:gsLst>
              <a:gs pos="0">
                <a:srgbClr val="8488C4">
                  <a:gamma/>
                  <a:shade val="46275"/>
                  <a:invGamma/>
                </a:srgbClr>
              </a:gs>
              <a:gs pos="50000">
                <a:srgbClr val="8488C4">
                  <a:alpha val="63000"/>
                </a:srgbClr>
              </a:gs>
              <a:gs pos="100000">
                <a:srgbClr val="8488C4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12700" algn="ctr">
                <a:solidFill>
                  <a:srgbClr val="000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ru-RU" sz="1400" b="1" spc="50" dirty="0">
                <a:ln w="12700" cmpd="sng">
                  <a:noFill/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Продолжить</a:t>
            </a:r>
            <a:r>
              <a:rPr lang="ru-RU" sz="1400" b="1" dirty="0">
                <a:solidFill>
                  <a:srgbClr val="FF0000"/>
                </a:solidFill>
              </a:rPr>
              <a:t> </a:t>
            </a:r>
            <a:r>
              <a:rPr lang="ru-RU" sz="1400" b="1" spc="50" dirty="0">
                <a:ln w="12700" cmpd="sng">
                  <a:noFill/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игру</a:t>
            </a:r>
          </a:p>
        </p:txBody>
      </p:sp>
    </p:spTree>
    <p:extLst>
      <p:ext uri="{BB962C8B-B14F-4D97-AF65-F5344CB8AC3E}">
        <p14:creationId xmlns:p14="http://schemas.microsoft.com/office/powerpoint/2010/main" xmlns="" val="5589690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66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66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66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3" presetClass="emph" presetSubtype="2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" dur="500" fill="hold"/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500"/>
                            </p:stCondLst>
                            <p:childTnLst>
                              <p:par>
                                <p:cTn id="1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5" dur="500"/>
                                        <p:tgtEl>
                                          <p:spTgt spid="2662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9" dur="500"/>
                                        <p:tgtEl>
                                          <p:spTgt spid="26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266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66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266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266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266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2663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4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266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6" grpId="0"/>
      <p:bldP spid="26626" grpId="1"/>
      <p:bldP spid="26627" grpId="0" build="p" animBg="1"/>
      <p:bldP spid="26633" grpId="0" animBg="1"/>
      <p:bldP spid="26634" grpId="0" animBg="1"/>
      <p:bldP spid="26635" grpId="0" animBg="1"/>
      <p:bldP spid="26636" grpId="0" animBg="1"/>
      <p:bldP spid="26637" grpId="0" animBg="1"/>
      <p:bldP spid="26639" grpId="0" animBg="1"/>
      <p:bldP spid="26640" grpId="0" animBg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331913" y="1989138"/>
            <a:ext cx="6780212" cy="1368425"/>
          </a:xfrm>
          <a:prstGeom prst="rect">
            <a:avLst/>
          </a:prstGeom>
          <a:noFill/>
          <a:ln w="57150" cmpd="thickThin">
            <a:solidFill>
              <a:srgbClr val="008000"/>
            </a:solidFill>
            <a:miter lim="800000"/>
            <a:headEnd/>
            <a:tailEnd/>
          </a:ln>
        </p:spPr>
        <p:txBody>
          <a:bodyPr vert="horz" lIns="91440" tIns="45720" rIns="91440" bIns="45720" rtlCol="0" anchor="ctr">
            <a:normAutofit/>
          </a:bodyPr>
          <a:lstStyle/>
          <a:p>
            <a:pPr algn="ctr">
              <a:buFontTx/>
              <a:buNone/>
            </a:pPr>
            <a:r>
              <a:rPr lang="ru-RU" sz="2100" b="1" dirty="0" smtClean="0">
                <a:ln w="1905">
                  <a:solidFill>
                    <a:schemeClr val="tx2">
                      <a:lumMod val="90000"/>
                    </a:schemeClr>
                  </a:solidFill>
                </a:ln>
                <a:solidFill>
                  <a:srgbClr val="00B050"/>
                </a:solidFill>
                <a:effectLst>
                  <a:glow rad="88900">
                    <a:schemeClr val="tx1">
                      <a:alpha val="7000"/>
                    </a:schemeClr>
                  </a:glow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j-ea"/>
                <a:cs typeface="+mj-cs"/>
              </a:rPr>
              <a:t>Какая воздушная масса господствует зимой в океанической области Антарктики?</a:t>
            </a:r>
            <a:endParaRPr lang="ru-RU" sz="2100" b="1" dirty="0">
              <a:ln w="1905">
                <a:solidFill>
                  <a:schemeClr val="tx2">
                    <a:lumMod val="90000"/>
                  </a:schemeClr>
                </a:solidFill>
              </a:ln>
              <a:solidFill>
                <a:srgbClr val="00B050"/>
              </a:solidFill>
              <a:effectLst>
                <a:glow rad="88900">
                  <a:schemeClr val="tx1">
                    <a:alpha val="7000"/>
                  </a:schemeClr>
                </a:glow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  <a:latin typeface="+mj-lt"/>
              <a:ea typeface="+mj-ea"/>
              <a:cs typeface="+mj-cs"/>
            </a:endParaRPr>
          </a:p>
        </p:txBody>
      </p:sp>
      <p:sp useBgFill="1">
        <p:nvSpPr>
          <p:cNvPr id="37900" name="Rectangle 12"/>
          <p:cNvSpPr>
            <a:spLocks noChangeArrowheads="1"/>
          </p:cNvSpPr>
          <p:nvPr/>
        </p:nvSpPr>
        <p:spPr bwMode="auto">
          <a:xfrm>
            <a:off x="4572000" y="3716338"/>
            <a:ext cx="4321175" cy="574675"/>
          </a:xfrm>
          <a:prstGeom prst="rect">
            <a:avLst/>
          </a:prstGeom>
          <a:ln w="76200" cmpd="thickThin" algn="ctr">
            <a:solidFill>
              <a:srgbClr val="CC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ru-RU" sz="2800" b="1" i="1" dirty="0">
                <a:ln>
                  <a:solidFill>
                    <a:schemeClr val="tx1"/>
                  </a:solidFill>
                </a:ln>
                <a:solidFill>
                  <a:srgbClr val="0070C0"/>
                </a:solidFill>
                <a:effectLst>
                  <a:glow rad="101600">
                    <a:schemeClr val="bg1">
                      <a:alpha val="40000"/>
                    </a:schemeClr>
                  </a:glow>
                </a:effectLst>
              </a:rPr>
              <a:t>Правильный ответ</a:t>
            </a:r>
          </a:p>
        </p:txBody>
      </p:sp>
      <p:sp useBgFill="1">
        <p:nvSpPr>
          <p:cNvPr id="37901" name="AutoShape 13"/>
          <p:cNvSpPr>
            <a:spLocks noChangeArrowheads="1"/>
          </p:cNvSpPr>
          <p:nvPr/>
        </p:nvSpPr>
        <p:spPr bwMode="auto">
          <a:xfrm rot="10800000">
            <a:off x="5148262" y="4797425"/>
            <a:ext cx="3456185" cy="1295400"/>
          </a:xfrm>
          <a:prstGeom prst="wedgeRectCallout">
            <a:avLst>
              <a:gd name="adj1" fmla="val -5278"/>
              <a:gd name="adj2" fmla="val 85417"/>
            </a:avLst>
          </a:prstGeom>
          <a:ln w="76200" cmpd="thickThin" algn="ctr">
            <a:solidFill>
              <a:srgbClr val="660033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10800000" anchor="ctr"/>
          <a:lstStyle/>
          <a:p>
            <a:pPr algn="ctr">
              <a:lnSpc>
                <a:spcPct val="80000"/>
              </a:lnSpc>
            </a:pPr>
            <a:r>
              <a:rPr lang="ru-RU" sz="2000" b="1" i="1" dirty="0" smtClean="0">
                <a:ln>
                  <a:solidFill>
                    <a:schemeClr val="accent1">
                      <a:lumMod val="90000"/>
                    </a:schemeClr>
                  </a:solidFill>
                </a:ln>
                <a:solidFill>
                  <a:srgbClr val="00CC00"/>
                </a:solidFill>
                <a:effectLst>
                  <a:glow rad="101600">
                    <a:schemeClr val="bg1">
                      <a:alpha val="40000"/>
                    </a:schemeClr>
                  </a:glow>
                </a:effectLst>
              </a:rPr>
              <a:t>Антарктическая</a:t>
            </a:r>
            <a:endParaRPr lang="ru-RU" sz="2000" b="1" i="1" dirty="0">
              <a:ln>
                <a:solidFill>
                  <a:schemeClr val="accent1">
                    <a:lumMod val="90000"/>
                  </a:schemeClr>
                </a:solidFill>
              </a:ln>
              <a:solidFill>
                <a:srgbClr val="00CC00"/>
              </a:solidFill>
              <a:effectLst>
                <a:glow rad="101600">
                  <a:schemeClr val="bg1">
                    <a:alpha val="40000"/>
                  </a:schemeClr>
                </a:glow>
              </a:effectLst>
            </a:endParaRPr>
          </a:p>
        </p:txBody>
      </p:sp>
      <p:sp>
        <p:nvSpPr>
          <p:cNvPr id="20" name="Rectangle 2"/>
          <p:cNvSpPr>
            <a:spLocks noGrp="1" noChangeArrowheads="1"/>
          </p:cNvSpPr>
          <p:nvPr>
            <p:ph type="title"/>
          </p:nvPr>
        </p:nvSpPr>
        <p:spPr>
          <a:xfrm>
            <a:off x="2051608" y="274638"/>
            <a:ext cx="5040783" cy="1498600"/>
          </a:xfrm>
        </p:spPr>
        <p:txBody>
          <a:bodyPr>
            <a:noAutofit/>
          </a:bodyPr>
          <a:lstStyle/>
          <a:p>
            <a:r>
              <a:rPr lang="ru-RU" sz="4400" b="1" cap="none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n-lt"/>
                <a:ea typeface="+mn-ea"/>
                <a:cs typeface="+mn-cs"/>
              </a:rPr>
              <a:t>ВНИМАНИЕ !  ВОПРОС</a:t>
            </a:r>
          </a:p>
        </p:txBody>
      </p:sp>
      <p:sp>
        <p:nvSpPr>
          <p:cNvPr id="21" name="AutoShape 9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360363" y="5948705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00CC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2" name="AutoShape 10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1223963" y="5948705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00CC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3" name="AutoShape 11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087563" y="5948705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00CC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4" name="AutoShape 12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952750" y="5948705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00CC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5" name="AutoShape 13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3816350" y="5948705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00CC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6" name="Rectangle 22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5004048" y="6465662"/>
            <a:ext cx="1655762" cy="288925"/>
          </a:xfrm>
          <a:prstGeom prst="rect">
            <a:avLst/>
          </a:prstGeom>
          <a:gradFill rotWithShape="0">
            <a:gsLst>
              <a:gs pos="0">
                <a:srgbClr val="8488C4">
                  <a:gamma/>
                  <a:shade val="46275"/>
                  <a:invGamma/>
                </a:srgbClr>
              </a:gs>
              <a:gs pos="50000">
                <a:srgbClr val="8488C4">
                  <a:alpha val="63000"/>
                </a:srgbClr>
              </a:gs>
              <a:gs pos="100000">
                <a:srgbClr val="8488C4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12700" algn="ctr">
                <a:solidFill>
                  <a:srgbClr val="000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ru-RU" sz="1400" b="1" spc="50" dirty="0">
                <a:ln w="12700" cmpd="sng">
                  <a:noFill/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Правила</a:t>
            </a:r>
            <a:r>
              <a:rPr lang="ru-RU" sz="1400" dirty="0"/>
              <a:t> </a:t>
            </a:r>
            <a:r>
              <a:rPr lang="ru-RU" sz="1400" b="1" spc="50" dirty="0">
                <a:ln w="12700" cmpd="sng">
                  <a:noFill/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игры</a:t>
            </a:r>
          </a:p>
        </p:txBody>
      </p:sp>
      <p:sp>
        <p:nvSpPr>
          <p:cNvPr id="27" name="Rectangle 23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6876256" y="6465662"/>
            <a:ext cx="1944216" cy="288925"/>
          </a:xfrm>
          <a:prstGeom prst="rect">
            <a:avLst/>
          </a:prstGeom>
          <a:gradFill rotWithShape="0">
            <a:gsLst>
              <a:gs pos="0">
                <a:srgbClr val="8488C4">
                  <a:gamma/>
                  <a:shade val="46275"/>
                  <a:invGamma/>
                </a:srgbClr>
              </a:gs>
              <a:gs pos="50000">
                <a:srgbClr val="8488C4">
                  <a:alpha val="63000"/>
                </a:srgbClr>
              </a:gs>
              <a:gs pos="100000">
                <a:srgbClr val="8488C4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12700" algn="ctr">
                <a:solidFill>
                  <a:srgbClr val="000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ru-RU" sz="1400" b="1" spc="50" dirty="0">
                <a:ln w="12700" cmpd="sng">
                  <a:noFill/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Продолжить</a:t>
            </a:r>
            <a:r>
              <a:rPr lang="ru-RU" sz="1400" b="1" dirty="0">
                <a:solidFill>
                  <a:srgbClr val="FF0000"/>
                </a:solidFill>
              </a:rPr>
              <a:t> </a:t>
            </a:r>
            <a:r>
              <a:rPr lang="ru-RU" sz="1400" b="1" spc="50" dirty="0">
                <a:ln w="12700" cmpd="sng">
                  <a:noFill/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игру</a:t>
            </a:r>
          </a:p>
        </p:txBody>
      </p:sp>
      <p:pic>
        <p:nvPicPr>
          <p:cNvPr id="16" name="Picture 4" descr="J0189255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5288" y="404813"/>
            <a:ext cx="1368425" cy="1368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AutoShape 5">
            <a:hlinkClick r:id="rId6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539750" y="549275"/>
            <a:ext cx="1042988" cy="1042988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00CC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8" name="WordArt 6" descr="Орех"/>
          <p:cNvSpPr>
            <a:spLocks noChangeArrowheads="1" noChangeShapeType="1" noTextEdit="1"/>
          </p:cNvSpPr>
          <p:nvPr/>
        </p:nvSpPr>
        <p:spPr bwMode="auto">
          <a:xfrm>
            <a:off x="755923" y="765175"/>
            <a:ext cx="575718" cy="576263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 xmlns="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2400" kern="1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ook Antiqua"/>
              </a:rPr>
              <a:t>46</a:t>
            </a:r>
            <a:endParaRPr lang="ru-RU" sz="2400" kern="1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Book Antiqua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125621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3" presetClass="emph" presetSubtype="2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33CC33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2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4" dur="500"/>
                                        <p:tgtEl>
                                          <p:spTgt spid="37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7" dur="500"/>
                                        <p:tgtEl>
                                          <p:spTgt spid="3789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379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000"/>
                            </p:stCondLst>
                            <p:childTnLst>
                              <p:par>
                                <p:cTn id="3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379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91" grpId="0" build="p" animBg="1"/>
      <p:bldP spid="37900" grpId="0" animBg="1"/>
      <p:bldP spid="37901" grpId="0" animBg="1"/>
      <p:bldP spid="20" grpId="0"/>
      <p:bldP spid="20" grpId="1"/>
      <p:bldP spid="21" grpId="0" animBg="1"/>
      <p:bldP spid="22" grpId="0" animBg="1"/>
      <p:bldP spid="23" grpId="0" animBg="1"/>
      <p:bldP spid="24" grpId="0" animBg="1"/>
      <p:bldP spid="25" grpId="0" animBg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331913" y="1989138"/>
            <a:ext cx="6780212" cy="1368425"/>
          </a:xfrm>
          <a:prstGeom prst="rect">
            <a:avLst/>
          </a:prstGeom>
          <a:noFill/>
          <a:ln w="57150" cmpd="thickThin">
            <a:solidFill>
              <a:srgbClr val="008000"/>
            </a:solidFill>
            <a:miter lim="800000"/>
            <a:headEnd/>
            <a:tailEnd/>
          </a:ln>
        </p:spPr>
        <p:txBody>
          <a:bodyPr vert="horz" lIns="91440" tIns="45720" rIns="91440" bIns="45720" rtlCol="0" anchor="ctr">
            <a:normAutofit/>
          </a:bodyPr>
          <a:lstStyle/>
          <a:p>
            <a:pPr algn="ctr">
              <a:buFontTx/>
              <a:buNone/>
            </a:pPr>
            <a:r>
              <a:rPr lang="ru-RU" sz="2100" b="1" dirty="0" smtClean="0">
                <a:ln w="1905">
                  <a:solidFill>
                    <a:schemeClr val="tx2">
                      <a:lumMod val="90000"/>
                    </a:schemeClr>
                  </a:solidFill>
                </a:ln>
                <a:solidFill>
                  <a:srgbClr val="00B050"/>
                </a:solidFill>
                <a:effectLst>
                  <a:glow rad="88900">
                    <a:schemeClr val="tx1">
                      <a:alpha val="7000"/>
                    </a:schemeClr>
                  </a:glow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j-ea"/>
                <a:cs typeface="+mj-cs"/>
              </a:rPr>
              <a:t>Какой вид пингвинов имеют массу до 50 кг. и высоту более метра?</a:t>
            </a:r>
            <a:endParaRPr lang="ru-RU" sz="2100" b="1" dirty="0">
              <a:ln w="1905">
                <a:solidFill>
                  <a:schemeClr val="tx2">
                    <a:lumMod val="90000"/>
                  </a:schemeClr>
                </a:solidFill>
              </a:ln>
              <a:solidFill>
                <a:srgbClr val="00B050"/>
              </a:solidFill>
              <a:effectLst>
                <a:glow rad="88900">
                  <a:schemeClr val="tx1">
                    <a:alpha val="7000"/>
                  </a:schemeClr>
                </a:glow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  <a:latin typeface="+mj-lt"/>
              <a:ea typeface="+mj-ea"/>
              <a:cs typeface="+mj-cs"/>
            </a:endParaRPr>
          </a:p>
        </p:txBody>
      </p:sp>
      <p:sp useBgFill="1">
        <p:nvSpPr>
          <p:cNvPr id="37900" name="Rectangle 12"/>
          <p:cNvSpPr>
            <a:spLocks noChangeArrowheads="1"/>
          </p:cNvSpPr>
          <p:nvPr/>
        </p:nvSpPr>
        <p:spPr bwMode="auto">
          <a:xfrm>
            <a:off x="4572000" y="3716338"/>
            <a:ext cx="4321175" cy="574675"/>
          </a:xfrm>
          <a:prstGeom prst="rect">
            <a:avLst/>
          </a:prstGeom>
          <a:ln w="76200" cmpd="thickThin" algn="ctr">
            <a:solidFill>
              <a:srgbClr val="CC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ru-RU" sz="2800" b="1" i="1" dirty="0">
                <a:ln>
                  <a:solidFill>
                    <a:schemeClr val="tx1"/>
                  </a:solidFill>
                </a:ln>
                <a:solidFill>
                  <a:srgbClr val="0070C0"/>
                </a:solidFill>
                <a:effectLst>
                  <a:glow rad="101600">
                    <a:schemeClr val="bg1">
                      <a:alpha val="40000"/>
                    </a:schemeClr>
                  </a:glow>
                </a:effectLst>
              </a:rPr>
              <a:t>Правильный ответ</a:t>
            </a:r>
          </a:p>
        </p:txBody>
      </p:sp>
      <p:sp useBgFill="1">
        <p:nvSpPr>
          <p:cNvPr id="37901" name="AutoShape 13"/>
          <p:cNvSpPr>
            <a:spLocks noChangeArrowheads="1"/>
          </p:cNvSpPr>
          <p:nvPr/>
        </p:nvSpPr>
        <p:spPr bwMode="auto">
          <a:xfrm rot="10800000">
            <a:off x="5148262" y="4797425"/>
            <a:ext cx="3456185" cy="1295400"/>
          </a:xfrm>
          <a:prstGeom prst="wedgeRectCallout">
            <a:avLst>
              <a:gd name="adj1" fmla="val -5278"/>
              <a:gd name="adj2" fmla="val 85417"/>
            </a:avLst>
          </a:prstGeom>
          <a:ln w="76200" cmpd="thickThin" algn="ctr">
            <a:solidFill>
              <a:srgbClr val="660033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10800000" anchor="ctr"/>
          <a:lstStyle/>
          <a:p>
            <a:pPr algn="ctr">
              <a:lnSpc>
                <a:spcPct val="80000"/>
              </a:lnSpc>
            </a:pPr>
            <a:r>
              <a:rPr lang="ru-RU" sz="2000" b="1" i="1" dirty="0" smtClean="0">
                <a:ln>
                  <a:solidFill>
                    <a:schemeClr val="accent1">
                      <a:lumMod val="90000"/>
                    </a:schemeClr>
                  </a:solidFill>
                </a:ln>
                <a:solidFill>
                  <a:srgbClr val="00CC00"/>
                </a:solidFill>
                <a:effectLst>
                  <a:glow rad="101600">
                    <a:schemeClr val="bg1">
                      <a:alpha val="40000"/>
                    </a:schemeClr>
                  </a:glow>
                </a:effectLst>
              </a:rPr>
              <a:t>Императорские</a:t>
            </a:r>
            <a:endParaRPr lang="ru-RU" sz="2000" b="1" i="1" dirty="0">
              <a:ln>
                <a:solidFill>
                  <a:schemeClr val="accent1">
                    <a:lumMod val="90000"/>
                  </a:schemeClr>
                </a:solidFill>
              </a:ln>
              <a:solidFill>
                <a:srgbClr val="00CC00"/>
              </a:solidFill>
              <a:effectLst>
                <a:glow rad="101600">
                  <a:schemeClr val="bg1">
                    <a:alpha val="40000"/>
                  </a:schemeClr>
                </a:glow>
              </a:effectLst>
            </a:endParaRPr>
          </a:p>
        </p:txBody>
      </p:sp>
      <p:sp>
        <p:nvSpPr>
          <p:cNvPr id="20" name="Rectangle 2"/>
          <p:cNvSpPr>
            <a:spLocks noGrp="1" noChangeArrowheads="1"/>
          </p:cNvSpPr>
          <p:nvPr>
            <p:ph type="title"/>
          </p:nvPr>
        </p:nvSpPr>
        <p:spPr>
          <a:xfrm>
            <a:off x="2051608" y="274638"/>
            <a:ext cx="5040783" cy="1498600"/>
          </a:xfrm>
        </p:spPr>
        <p:txBody>
          <a:bodyPr>
            <a:noAutofit/>
          </a:bodyPr>
          <a:lstStyle/>
          <a:p>
            <a:r>
              <a:rPr lang="ru-RU" sz="4400" b="1" cap="none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n-lt"/>
                <a:ea typeface="+mn-ea"/>
                <a:cs typeface="+mn-cs"/>
              </a:rPr>
              <a:t>ВНИМАНИЕ !  ВОПРОС</a:t>
            </a:r>
          </a:p>
        </p:txBody>
      </p:sp>
      <p:sp>
        <p:nvSpPr>
          <p:cNvPr id="21" name="AutoShape 9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360363" y="5948705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00CC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2" name="AutoShape 10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1223963" y="5948705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00CC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3" name="AutoShape 11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087563" y="5948705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00CC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4" name="AutoShape 12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952750" y="5948705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00CC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5" name="AutoShape 13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3816350" y="5948705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00CC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6" name="Rectangle 22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5004048" y="6465662"/>
            <a:ext cx="1655762" cy="288925"/>
          </a:xfrm>
          <a:prstGeom prst="rect">
            <a:avLst/>
          </a:prstGeom>
          <a:gradFill rotWithShape="0">
            <a:gsLst>
              <a:gs pos="0">
                <a:srgbClr val="8488C4">
                  <a:gamma/>
                  <a:shade val="46275"/>
                  <a:invGamma/>
                </a:srgbClr>
              </a:gs>
              <a:gs pos="50000">
                <a:srgbClr val="8488C4">
                  <a:alpha val="63000"/>
                </a:srgbClr>
              </a:gs>
              <a:gs pos="100000">
                <a:srgbClr val="8488C4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12700" algn="ctr">
                <a:solidFill>
                  <a:srgbClr val="000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ru-RU" sz="1400" b="1" spc="50" dirty="0">
                <a:ln w="12700" cmpd="sng">
                  <a:noFill/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Правила</a:t>
            </a:r>
            <a:r>
              <a:rPr lang="ru-RU" sz="1400" dirty="0"/>
              <a:t> </a:t>
            </a:r>
            <a:r>
              <a:rPr lang="ru-RU" sz="1400" b="1" spc="50" dirty="0">
                <a:ln w="12700" cmpd="sng">
                  <a:noFill/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игры</a:t>
            </a:r>
          </a:p>
        </p:txBody>
      </p:sp>
      <p:sp>
        <p:nvSpPr>
          <p:cNvPr id="27" name="Rectangle 23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6876256" y="6465662"/>
            <a:ext cx="1944216" cy="288925"/>
          </a:xfrm>
          <a:prstGeom prst="rect">
            <a:avLst/>
          </a:prstGeom>
          <a:gradFill rotWithShape="0">
            <a:gsLst>
              <a:gs pos="0">
                <a:srgbClr val="8488C4">
                  <a:gamma/>
                  <a:shade val="46275"/>
                  <a:invGamma/>
                </a:srgbClr>
              </a:gs>
              <a:gs pos="50000">
                <a:srgbClr val="8488C4">
                  <a:alpha val="63000"/>
                </a:srgbClr>
              </a:gs>
              <a:gs pos="100000">
                <a:srgbClr val="8488C4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12700" algn="ctr">
                <a:solidFill>
                  <a:srgbClr val="000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ru-RU" sz="1400" b="1" spc="50" dirty="0">
                <a:ln w="12700" cmpd="sng">
                  <a:noFill/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Продолжить</a:t>
            </a:r>
            <a:r>
              <a:rPr lang="ru-RU" sz="1400" b="1" dirty="0">
                <a:solidFill>
                  <a:srgbClr val="FF0000"/>
                </a:solidFill>
              </a:rPr>
              <a:t> </a:t>
            </a:r>
            <a:r>
              <a:rPr lang="ru-RU" sz="1400" b="1" spc="50" dirty="0">
                <a:ln w="12700" cmpd="sng">
                  <a:noFill/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игру</a:t>
            </a:r>
          </a:p>
        </p:txBody>
      </p:sp>
      <p:pic>
        <p:nvPicPr>
          <p:cNvPr id="16" name="Picture 4" descr="J0189255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5288" y="404813"/>
            <a:ext cx="1368425" cy="1368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AutoShape 5">
            <a:hlinkClick r:id="rId6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539750" y="549275"/>
            <a:ext cx="1042988" cy="1042988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00CC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8" name="WordArt 6" descr="Орех"/>
          <p:cNvSpPr>
            <a:spLocks noChangeArrowheads="1" noChangeShapeType="1" noTextEdit="1"/>
          </p:cNvSpPr>
          <p:nvPr/>
        </p:nvSpPr>
        <p:spPr bwMode="auto">
          <a:xfrm>
            <a:off x="755923" y="765175"/>
            <a:ext cx="575718" cy="576263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 xmlns="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2400" kern="1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ook Antiqua"/>
              </a:rPr>
              <a:t>50</a:t>
            </a:r>
            <a:endParaRPr lang="ru-RU" sz="2400" kern="1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Book Antiqua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753269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3" presetClass="emph" presetSubtype="2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33CC33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2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4" dur="500"/>
                                        <p:tgtEl>
                                          <p:spTgt spid="37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7" dur="500"/>
                                        <p:tgtEl>
                                          <p:spTgt spid="3789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379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000"/>
                            </p:stCondLst>
                            <p:childTnLst>
                              <p:par>
                                <p:cTn id="3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379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91" grpId="0" build="p" animBg="1"/>
      <p:bldP spid="37900" grpId="0" animBg="1"/>
      <p:bldP spid="37901" grpId="0" animBg="1"/>
      <p:bldP spid="20" grpId="0"/>
      <p:bldP spid="20" grpId="1"/>
      <p:bldP spid="21" grpId="0" animBg="1"/>
      <p:bldP spid="22" grpId="0" animBg="1"/>
      <p:bldP spid="23" grpId="0" animBg="1"/>
      <p:bldP spid="24" grpId="0" animBg="1"/>
      <p:bldP spid="25" grpId="0" animBg="1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331913" y="1989138"/>
            <a:ext cx="6780212" cy="1368425"/>
          </a:xfrm>
          <a:prstGeom prst="rect">
            <a:avLst/>
          </a:prstGeom>
          <a:ln w="57150" cmpd="thickThin">
            <a:solidFill>
              <a:srgbClr val="0070C0"/>
            </a:solidFill>
            <a:miter lim="800000"/>
            <a:headEnd/>
            <a:tailEnd/>
          </a:ln>
        </p:spPr>
        <p:style>
          <a:lnRef idx="0">
            <a:scrgbClr r="0" g="0" b="0"/>
          </a:lnRef>
          <a:fillRef idx="1002">
            <a:schemeClr val="lt1"/>
          </a:fillRef>
          <a:effectRef idx="0">
            <a:scrgbClr r="0" g="0" b="0"/>
          </a:effectRef>
          <a:fontRef idx="major"/>
        </p:style>
        <p:txBody>
          <a:bodyPr vert="horz" lIns="91440" tIns="45720" rIns="91440" bIns="45720" rtlCol="0" anchor="ctr">
            <a:normAutofit/>
          </a:bodyPr>
          <a:lstStyle/>
          <a:p>
            <a:pPr algn="ctr">
              <a:buFontTx/>
              <a:buNone/>
            </a:pPr>
            <a:r>
              <a:rPr lang="ru-RU" sz="2100" b="1" dirty="0" smtClean="0">
                <a:ln w="1905">
                  <a:solidFill>
                    <a:schemeClr val="bg1"/>
                  </a:solidFill>
                </a:ln>
                <a:solidFill>
                  <a:srgbClr val="0070C0"/>
                </a:solidFill>
                <a:effectLst>
                  <a:glow rad="88900">
                    <a:schemeClr val="tx1">
                      <a:alpha val="7000"/>
                    </a:schemeClr>
                  </a:glow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j-ea"/>
                <a:cs typeface="+mj-cs"/>
              </a:rPr>
              <a:t>Где находится земля </a:t>
            </a:r>
            <a:r>
              <a:rPr lang="ru-RU" sz="2100" b="1" dirty="0" err="1" smtClean="0">
                <a:ln w="1905">
                  <a:solidFill>
                    <a:schemeClr val="bg1"/>
                  </a:solidFill>
                </a:ln>
                <a:solidFill>
                  <a:srgbClr val="0070C0"/>
                </a:solidFill>
                <a:effectLst>
                  <a:glow rad="88900">
                    <a:schemeClr val="tx1">
                      <a:alpha val="7000"/>
                    </a:schemeClr>
                  </a:glow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j-ea"/>
                <a:cs typeface="+mj-cs"/>
              </a:rPr>
              <a:t>Грейама</a:t>
            </a:r>
            <a:r>
              <a:rPr lang="ru-RU" sz="2100" b="1" dirty="0" smtClean="0">
                <a:ln w="1905">
                  <a:solidFill>
                    <a:schemeClr val="bg1"/>
                  </a:solidFill>
                </a:ln>
                <a:solidFill>
                  <a:srgbClr val="0070C0"/>
                </a:solidFill>
                <a:effectLst>
                  <a:glow rad="88900">
                    <a:schemeClr val="tx1">
                      <a:alpha val="7000"/>
                    </a:schemeClr>
                  </a:glow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j-ea"/>
                <a:cs typeface="+mj-cs"/>
              </a:rPr>
              <a:t>, называвшаяся так до 1961 года?</a:t>
            </a:r>
            <a:endParaRPr lang="ru-RU" sz="2100" b="1" dirty="0">
              <a:ln w="1905">
                <a:solidFill>
                  <a:schemeClr val="bg1"/>
                </a:solidFill>
              </a:ln>
              <a:solidFill>
                <a:srgbClr val="0070C0"/>
              </a:solidFill>
              <a:effectLst>
                <a:glow rad="88900">
                  <a:schemeClr val="tx1">
                    <a:alpha val="7000"/>
                  </a:schemeClr>
                </a:glow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  <a:latin typeface="+mj-lt"/>
              <a:ea typeface="+mj-ea"/>
              <a:cs typeface="+mj-cs"/>
            </a:endParaRPr>
          </a:p>
        </p:txBody>
      </p:sp>
      <p:sp useBgFill="1">
        <p:nvSpPr>
          <p:cNvPr id="37900" name="Rectangle 12"/>
          <p:cNvSpPr>
            <a:spLocks noChangeArrowheads="1"/>
          </p:cNvSpPr>
          <p:nvPr/>
        </p:nvSpPr>
        <p:spPr bwMode="auto">
          <a:xfrm>
            <a:off x="4572000" y="3716338"/>
            <a:ext cx="4321175" cy="574675"/>
          </a:xfrm>
          <a:prstGeom prst="rect">
            <a:avLst/>
          </a:prstGeom>
          <a:ln w="76200" cmpd="thickThin" algn="ctr">
            <a:solidFill>
              <a:srgbClr val="CC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ru-RU" sz="2800" b="1" i="1" dirty="0">
                <a:ln>
                  <a:solidFill>
                    <a:schemeClr val="tx1"/>
                  </a:solidFill>
                </a:ln>
                <a:solidFill>
                  <a:srgbClr val="0070C0"/>
                </a:solidFill>
                <a:effectLst>
                  <a:glow rad="101600">
                    <a:schemeClr val="bg1">
                      <a:alpha val="40000"/>
                    </a:schemeClr>
                  </a:glow>
                </a:effectLst>
              </a:rPr>
              <a:t>Правильный ответ</a:t>
            </a:r>
          </a:p>
        </p:txBody>
      </p:sp>
      <p:sp useBgFill="1">
        <p:nvSpPr>
          <p:cNvPr id="37901" name="AutoShape 13"/>
          <p:cNvSpPr>
            <a:spLocks noChangeArrowheads="1"/>
          </p:cNvSpPr>
          <p:nvPr/>
        </p:nvSpPr>
        <p:spPr bwMode="auto">
          <a:xfrm rot="10800000">
            <a:off x="5148262" y="4797425"/>
            <a:ext cx="3456185" cy="1295400"/>
          </a:xfrm>
          <a:prstGeom prst="wedgeRectCallout">
            <a:avLst>
              <a:gd name="adj1" fmla="val -5278"/>
              <a:gd name="adj2" fmla="val 85417"/>
            </a:avLst>
          </a:prstGeom>
          <a:ln w="76200" cmpd="thickThin" algn="ctr">
            <a:solidFill>
              <a:srgbClr val="660033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10800000" anchor="ctr"/>
          <a:lstStyle/>
          <a:p>
            <a:pPr algn="ctr">
              <a:lnSpc>
                <a:spcPct val="80000"/>
              </a:lnSpc>
            </a:pPr>
            <a:r>
              <a:rPr lang="ru-RU" sz="2000" b="1" i="1" dirty="0" smtClean="0">
                <a:ln>
                  <a:solidFill>
                    <a:schemeClr val="accent1">
                      <a:lumMod val="90000"/>
                    </a:schemeClr>
                  </a:solidFill>
                </a:ln>
                <a:solidFill>
                  <a:srgbClr val="00B0F0"/>
                </a:solidFill>
                <a:effectLst>
                  <a:glow rad="101600">
                    <a:schemeClr val="bg1">
                      <a:alpha val="40000"/>
                    </a:schemeClr>
                  </a:glow>
                </a:effectLst>
              </a:rPr>
              <a:t>Находится на </a:t>
            </a:r>
            <a:r>
              <a:rPr lang="ru-RU" sz="2000" b="1" i="1" dirty="0" smtClean="0">
                <a:ln>
                  <a:solidFill>
                    <a:schemeClr val="accent1">
                      <a:lumMod val="90000"/>
                    </a:schemeClr>
                  </a:solidFill>
                </a:ln>
                <a:solidFill>
                  <a:srgbClr val="00B0F0"/>
                </a:solidFill>
                <a:effectLst>
                  <a:glow rad="101600">
                    <a:schemeClr val="bg1">
                      <a:alpha val="40000"/>
                    </a:schemeClr>
                  </a:glow>
                </a:effectLst>
              </a:rPr>
              <a:t>территории Антарктического полуострова</a:t>
            </a:r>
            <a:endParaRPr lang="ru-RU" sz="2000" b="1" i="1" dirty="0">
              <a:ln>
                <a:solidFill>
                  <a:schemeClr val="accent1">
                    <a:lumMod val="90000"/>
                  </a:schemeClr>
                </a:solidFill>
              </a:ln>
              <a:solidFill>
                <a:srgbClr val="00B0F0"/>
              </a:solidFill>
              <a:effectLst>
                <a:glow rad="101600">
                  <a:schemeClr val="bg1">
                    <a:alpha val="40000"/>
                  </a:schemeClr>
                </a:glow>
              </a:effectLst>
            </a:endParaRPr>
          </a:p>
        </p:txBody>
      </p:sp>
      <p:sp>
        <p:nvSpPr>
          <p:cNvPr id="20" name="Rectangle 2"/>
          <p:cNvSpPr>
            <a:spLocks noGrp="1" noChangeArrowheads="1"/>
          </p:cNvSpPr>
          <p:nvPr>
            <p:ph type="title"/>
          </p:nvPr>
        </p:nvSpPr>
        <p:spPr>
          <a:xfrm>
            <a:off x="2051608" y="274638"/>
            <a:ext cx="5040783" cy="1498600"/>
          </a:xfrm>
        </p:spPr>
        <p:txBody>
          <a:bodyPr>
            <a:noAutofit/>
          </a:bodyPr>
          <a:lstStyle/>
          <a:p>
            <a:r>
              <a:rPr lang="ru-RU" sz="4400" b="1" cap="none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n-lt"/>
                <a:ea typeface="+mn-ea"/>
                <a:cs typeface="+mn-cs"/>
              </a:rPr>
              <a:t>ВНИМАНИЕ !  ВОПРОС</a:t>
            </a:r>
          </a:p>
        </p:txBody>
      </p:sp>
      <p:sp>
        <p:nvSpPr>
          <p:cNvPr id="21" name="AutoShape 9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360363" y="5948705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0066FF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2" name="AutoShape 10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1223963" y="5948705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0066FF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3" name="AutoShape 11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087563" y="5948705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0066FF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4" name="AutoShape 12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952750" y="5948705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0066FF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5" name="AutoShape 13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3816350" y="5948705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0066FF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6" name="Rectangle 22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5004048" y="6465662"/>
            <a:ext cx="1655762" cy="288925"/>
          </a:xfrm>
          <a:prstGeom prst="rect">
            <a:avLst/>
          </a:prstGeom>
          <a:gradFill rotWithShape="0">
            <a:gsLst>
              <a:gs pos="0">
                <a:srgbClr val="8488C4">
                  <a:gamma/>
                  <a:shade val="46275"/>
                  <a:invGamma/>
                </a:srgbClr>
              </a:gs>
              <a:gs pos="50000">
                <a:srgbClr val="8488C4">
                  <a:alpha val="63000"/>
                </a:srgbClr>
              </a:gs>
              <a:gs pos="100000">
                <a:srgbClr val="8488C4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12700" algn="ctr">
                <a:solidFill>
                  <a:srgbClr val="000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ru-RU" sz="1400" b="1" spc="50" dirty="0">
                <a:ln w="12700" cmpd="sng">
                  <a:noFill/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Правила</a:t>
            </a:r>
            <a:r>
              <a:rPr lang="ru-RU" sz="1400" dirty="0"/>
              <a:t> </a:t>
            </a:r>
            <a:r>
              <a:rPr lang="ru-RU" sz="1400" b="1" spc="50" dirty="0">
                <a:ln w="12700" cmpd="sng">
                  <a:noFill/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игры</a:t>
            </a:r>
          </a:p>
        </p:txBody>
      </p:sp>
      <p:sp>
        <p:nvSpPr>
          <p:cNvPr id="27" name="Rectangle 23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6876256" y="6465662"/>
            <a:ext cx="1944216" cy="288925"/>
          </a:xfrm>
          <a:prstGeom prst="rect">
            <a:avLst/>
          </a:prstGeom>
          <a:gradFill rotWithShape="0">
            <a:gsLst>
              <a:gs pos="0">
                <a:srgbClr val="8488C4">
                  <a:gamma/>
                  <a:shade val="46275"/>
                  <a:invGamma/>
                </a:srgbClr>
              </a:gs>
              <a:gs pos="50000">
                <a:srgbClr val="8488C4">
                  <a:alpha val="63000"/>
                </a:srgbClr>
              </a:gs>
              <a:gs pos="100000">
                <a:srgbClr val="8488C4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12700" algn="ctr">
                <a:solidFill>
                  <a:srgbClr val="000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ru-RU" sz="1400" b="1" spc="50" dirty="0">
                <a:ln w="12700" cmpd="sng">
                  <a:noFill/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Продолжить</a:t>
            </a:r>
            <a:r>
              <a:rPr lang="ru-RU" sz="1400" b="1" dirty="0">
                <a:solidFill>
                  <a:srgbClr val="FF0000"/>
                </a:solidFill>
              </a:rPr>
              <a:t> </a:t>
            </a:r>
            <a:r>
              <a:rPr lang="ru-RU" sz="1400" b="1" spc="50" dirty="0">
                <a:ln w="12700" cmpd="sng">
                  <a:noFill/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игру</a:t>
            </a:r>
          </a:p>
        </p:txBody>
      </p:sp>
      <p:pic>
        <p:nvPicPr>
          <p:cNvPr id="16" name="Picture 4" descr="J0189255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5288" y="404813"/>
            <a:ext cx="1368425" cy="1368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AutoShape 5">
            <a:hlinkClick r:id="rId6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539750" y="549275"/>
            <a:ext cx="1042988" cy="1042988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0066FF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8" name="WordArt 6" descr="Орех"/>
          <p:cNvSpPr>
            <a:spLocks noChangeArrowheads="1" noChangeShapeType="1" noTextEdit="1"/>
          </p:cNvSpPr>
          <p:nvPr/>
        </p:nvSpPr>
        <p:spPr bwMode="auto">
          <a:xfrm>
            <a:off x="863601" y="765175"/>
            <a:ext cx="360362" cy="576263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 xmlns="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2400" kern="1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ook Antiqua"/>
              </a:rPr>
              <a:t>4</a:t>
            </a:r>
            <a:endParaRPr lang="ru-RU" sz="2400" kern="1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Book Antiqua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72787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3" presetClass="emph" presetSubtype="2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FF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2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4" dur="500"/>
                                        <p:tgtEl>
                                          <p:spTgt spid="37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7" dur="500"/>
                                        <p:tgtEl>
                                          <p:spTgt spid="3789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379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000"/>
                            </p:stCondLst>
                            <p:childTnLst>
                              <p:par>
                                <p:cTn id="3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379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91" grpId="0" build="p" animBg="1"/>
      <p:bldP spid="37900" grpId="0" animBg="1"/>
      <p:bldP spid="37901" grpId="0" animBg="1"/>
      <p:bldP spid="20" grpId="0"/>
      <p:bldP spid="20" grpId="1"/>
      <p:bldP spid="21" grpId="0" animBg="1"/>
      <p:bldP spid="22" grpId="0" animBg="1"/>
      <p:bldP spid="23" grpId="0" animBg="1"/>
      <p:bldP spid="24" grpId="0" animBg="1"/>
      <p:bldP spid="25" grpId="0" animBg="1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331913" y="1989138"/>
            <a:ext cx="6780212" cy="1368425"/>
          </a:xfrm>
          <a:prstGeom prst="rect">
            <a:avLst/>
          </a:prstGeom>
          <a:ln w="57150" cmpd="thickThin">
            <a:solidFill>
              <a:srgbClr val="0070C0"/>
            </a:solidFill>
            <a:miter lim="800000"/>
            <a:headEnd/>
            <a:tailEnd/>
          </a:ln>
        </p:spPr>
        <p:style>
          <a:lnRef idx="0">
            <a:scrgbClr r="0" g="0" b="0"/>
          </a:lnRef>
          <a:fillRef idx="1002">
            <a:schemeClr val="lt1"/>
          </a:fillRef>
          <a:effectRef idx="0">
            <a:scrgbClr r="0" g="0" b="0"/>
          </a:effectRef>
          <a:fontRef idx="major"/>
        </p:style>
        <p:txBody>
          <a:bodyPr vert="horz" lIns="91440" tIns="45720" rIns="91440" bIns="45720" rtlCol="0" anchor="ctr">
            <a:normAutofit/>
          </a:bodyPr>
          <a:lstStyle/>
          <a:p>
            <a:pPr algn="ctr">
              <a:buFontTx/>
              <a:buNone/>
            </a:pPr>
            <a:r>
              <a:rPr lang="ru-RU" sz="2100" b="1" dirty="0" smtClean="0">
                <a:ln w="1905">
                  <a:solidFill>
                    <a:schemeClr val="bg1"/>
                  </a:solidFill>
                </a:ln>
                <a:solidFill>
                  <a:srgbClr val="0070C0"/>
                </a:solidFill>
                <a:effectLst>
                  <a:glow rad="88900">
                    <a:schemeClr val="tx1">
                      <a:alpha val="7000"/>
                    </a:schemeClr>
                  </a:glow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j-ea"/>
                <a:cs typeface="+mj-cs"/>
              </a:rPr>
              <a:t>Как называется </a:t>
            </a:r>
            <a:r>
              <a:rPr lang="ru-RU" sz="2100" b="1" dirty="0" err="1" smtClean="0">
                <a:ln w="1905">
                  <a:solidFill>
                    <a:schemeClr val="bg1"/>
                  </a:solidFill>
                </a:ln>
                <a:solidFill>
                  <a:srgbClr val="0070C0"/>
                </a:solidFill>
                <a:effectLst>
                  <a:glow rad="88900">
                    <a:schemeClr val="tx1">
                      <a:alpha val="7000"/>
                    </a:schemeClr>
                  </a:glow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j-ea"/>
                <a:cs typeface="+mj-cs"/>
              </a:rPr>
              <a:t>окрайнее</a:t>
            </a:r>
            <a:r>
              <a:rPr lang="ru-RU" sz="2100" b="1" dirty="0" smtClean="0">
                <a:ln w="1905">
                  <a:solidFill>
                    <a:schemeClr val="bg1"/>
                  </a:solidFill>
                </a:ln>
                <a:solidFill>
                  <a:srgbClr val="0070C0"/>
                </a:solidFill>
                <a:effectLst>
                  <a:glow rad="88900">
                    <a:schemeClr val="tx1">
                      <a:alpha val="7000"/>
                    </a:schemeClr>
                  </a:glow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j-ea"/>
                <a:cs typeface="+mj-cs"/>
              </a:rPr>
              <a:t> море Тихого океана у берегов Западной Антарктиды ?</a:t>
            </a:r>
            <a:endParaRPr lang="ru-RU" sz="2100" b="1" dirty="0">
              <a:ln w="1905">
                <a:solidFill>
                  <a:schemeClr val="bg1"/>
                </a:solidFill>
              </a:ln>
              <a:solidFill>
                <a:srgbClr val="0070C0"/>
              </a:solidFill>
              <a:effectLst>
                <a:glow rad="88900">
                  <a:schemeClr val="tx1">
                    <a:alpha val="7000"/>
                  </a:schemeClr>
                </a:glow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  <a:latin typeface="+mj-lt"/>
              <a:ea typeface="+mj-ea"/>
              <a:cs typeface="+mj-cs"/>
            </a:endParaRPr>
          </a:p>
        </p:txBody>
      </p:sp>
      <p:sp useBgFill="1">
        <p:nvSpPr>
          <p:cNvPr id="37900" name="Rectangle 12"/>
          <p:cNvSpPr>
            <a:spLocks noChangeArrowheads="1"/>
          </p:cNvSpPr>
          <p:nvPr/>
        </p:nvSpPr>
        <p:spPr bwMode="auto">
          <a:xfrm>
            <a:off x="4572000" y="3716338"/>
            <a:ext cx="4321175" cy="574675"/>
          </a:xfrm>
          <a:prstGeom prst="rect">
            <a:avLst/>
          </a:prstGeom>
          <a:ln w="76200" cmpd="thickThin" algn="ctr">
            <a:solidFill>
              <a:srgbClr val="CC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ru-RU" sz="2800" b="1" i="1" dirty="0">
                <a:ln>
                  <a:solidFill>
                    <a:schemeClr val="tx1"/>
                  </a:solidFill>
                </a:ln>
                <a:solidFill>
                  <a:srgbClr val="0070C0"/>
                </a:solidFill>
                <a:effectLst>
                  <a:glow rad="101600">
                    <a:schemeClr val="bg1">
                      <a:alpha val="40000"/>
                    </a:schemeClr>
                  </a:glow>
                </a:effectLst>
              </a:rPr>
              <a:t>Правильный ответ</a:t>
            </a:r>
          </a:p>
        </p:txBody>
      </p:sp>
      <p:sp useBgFill="1">
        <p:nvSpPr>
          <p:cNvPr id="37901" name="AutoShape 13"/>
          <p:cNvSpPr>
            <a:spLocks noChangeArrowheads="1"/>
          </p:cNvSpPr>
          <p:nvPr/>
        </p:nvSpPr>
        <p:spPr bwMode="auto">
          <a:xfrm rot="10800000">
            <a:off x="5148262" y="4797425"/>
            <a:ext cx="3456185" cy="1295400"/>
          </a:xfrm>
          <a:prstGeom prst="wedgeRectCallout">
            <a:avLst>
              <a:gd name="adj1" fmla="val -5278"/>
              <a:gd name="adj2" fmla="val 85417"/>
            </a:avLst>
          </a:prstGeom>
          <a:ln w="76200" cmpd="thickThin" algn="ctr">
            <a:solidFill>
              <a:srgbClr val="660033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10800000" anchor="ctr"/>
          <a:lstStyle/>
          <a:p>
            <a:pPr algn="ctr">
              <a:lnSpc>
                <a:spcPct val="80000"/>
              </a:lnSpc>
            </a:pPr>
            <a:r>
              <a:rPr lang="ru-RU" sz="2000" b="1" i="1" dirty="0" smtClean="0">
                <a:ln>
                  <a:solidFill>
                    <a:schemeClr val="accent1">
                      <a:lumMod val="90000"/>
                    </a:schemeClr>
                  </a:solidFill>
                </a:ln>
                <a:solidFill>
                  <a:srgbClr val="00B0F0"/>
                </a:solidFill>
                <a:effectLst>
                  <a:glow rad="101600">
                    <a:schemeClr val="bg1">
                      <a:alpha val="40000"/>
                    </a:schemeClr>
                  </a:glow>
                </a:effectLst>
              </a:rPr>
              <a:t>Море Амундсена</a:t>
            </a:r>
            <a:endParaRPr lang="ru-RU" sz="2000" b="1" i="1" dirty="0">
              <a:ln>
                <a:solidFill>
                  <a:schemeClr val="accent1">
                    <a:lumMod val="90000"/>
                  </a:schemeClr>
                </a:solidFill>
              </a:ln>
              <a:solidFill>
                <a:srgbClr val="00B0F0"/>
              </a:solidFill>
              <a:effectLst>
                <a:glow rad="101600">
                  <a:schemeClr val="bg1">
                    <a:alpha val="40000"/>
                  </a:schemeClr>
                </a:glow>
              </a:effectLst>
            </a:endParaRPr>
          </a:p>
        </p:txBody>
      </p:sp>
      <p:sp>
        <p:nvSpPr>
          <p:cNvPr id="20" name="Rectangle 2"/>
          <p:cNvSpPr>
            <a:spLocks noGrp="1" noChangeArrowheads="1"/>
          </p:cNvSpPr>
          <p:nvPr>
            <p:ph type="title"/>
          </p:nvPr>
        </p:nvSpPr>
        <p:spPr>
          <a:xfrm>
            <a:off x="2051608" y="274638"/>
            <a:ext cx="5040783" cy="1498600"/>
          </a:xfrm>
        </p:spPr>
        <p:txBody>
          <a:bodyPr>
            <a:noAutofit/>
          </a:bodyPr>
          <a:lstStyle/>
          <a:p>
            <a:r>
              <a:rPr lang="ru-RU" sz="4400" b="1" cap="none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n-lt"/>
                <a:ea typeface="+mn-ea"/>
                <a:cs typeface="+mn-cs"/>
              </a:rPr>
              <a:t>ВНИМАНИЕ !  ВОПРОС</a:t>
            </a:r>
          </a:p>
        </p:txBody>
      </p:sp>
      <p:sp>
        <p:nvSpPr>
          <p:cNvPr id="21" name="AutoShape 9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360363" y="5948705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0066FF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2" name="AutoShape 10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1223963" y="5948705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0066FF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3" name="AutoShape 11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087563" y="5948705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0066FF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4" name="AutoShape 12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952750" y="5948705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0066FF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5" name="AutoShape 13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3816350" y="5948705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0066FF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6" name="Rectangle 22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5004048" y="6465662"/>
            <a:ext cx="1655762" cy="288925"/>
          </a:xfrm>
          <a:prstGeom prst="rect">
            <a:avLst/>
          </a:prstGeom>
          <a:gradFill rotWithShape="0">
            <a:gsLst>
              <a:gs pos="0">
                <a:srgbClr val="8488C4">
                  <a:gamma/>
                  <a:shade val="46275"/>
                  <a:invGamma/>
                </a:srgbClr>
              </a:gs>
              <a:gs pos="50000">
                <a:srgbClr val="8488C4">
                  <a:alpha val="63000"/>
                </a:srgbClr>
              </a:gs>
              <a:gs pos="100000">
                <a:srgbClr val="8488C4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12700" algn="ctr">
                <a:solidFill>
                  <a:srgbClr val="000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ru-RU" sz="1400" b="1" spc="50" dirty="0">
                <a:ln w="12700" cmpd="sng">
                  <a:noFill/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Правила</a:t>
            </a:r>
            <a:r>
              <a:rPr lang="ru-RU" sz="1400" dirty="0"/>
              <a:t> </a:t>
            </a:r>
            <a:r>
              <a:rPr lang="ru-RU" sz="1400" b="1" spc="50" dirty="0">
                <a:ln w="12700" cmpd="sng">
                  <a:noFill/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игры</a:t>
            </a:r>
          </a:p>
        </p:txBody>
      </p:sp>
      <p:sp>
        <p:nvSpPr>
          <p:cNvPr id="27" name="Rectangle 23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6876256" y="6465662"/>
            <a:ext cx="1944216" cy="288925"/>
          </a:xfrm>
          <a:prstGeom prst="rect">
            <a:avLst/>
          </a:prstGeom>
          <a:gradFill rotWithShape="0">
            <a:gsLst>
              <a:gs pos="0">
                <a:srgbClr val="8488C4">
                  <a:gamma/>
                  <a:shade val="46275"/>
                  <a:invGamma/>
                </a:srgbClr>
              </a:gs>
              <a:gs pos="50000">
                <a:srgbClr val="8488C4">
                  <a:alpha val="63000"/>
                </a:srgbClr>
              </a:gs>
              <a:gs pos="100000">
                <a:srgbClr val="8488C4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12700" algn="ctr">
                <a:solidFill>
                  <a:srgbClr val="000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ru-RU" sz="1400" b="1" spc="50" dirty="0">
                <a:ln w="12700" cmpd="sng">
                  <a:noFill/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Продолжить</a:t>
            </a:r>
            <a:r>
              <a:rPr lang="ru-RU" sz="1400" b="1" dirty="0">
                <a:solidFill>
                  <a:srgbClr val="FF0000"/>
                </a:solidFill>
              </a:rPr>
              <a:t> </a:t>
            </a:r>
            <a:r>
              <a:rPr lang="ru-RU" sz="1400" b="1" spc="50" dirty="0">
                <a:ln w="12700" cmpd="sng">
                  <a:noFill/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игру</a:t>
            </a:r>
          </a:p>
        </p:txBody>
      </p:sp>
      <p:pic>
        <p:nvPicPr>
          <p:cNvPr id="16" name="Picture 4" descr="J0189255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5288" y="404813"/>
            <a:ext cx="1368425" cy="1368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AutoShape 5">
            <a:hlinkClick r:id="rId6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539750" y="549275"/>
            <a:ext cx="1042988" cy="1042988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0066FF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8" name="WordArt 6" descr="Орех"/>
          <p:cNvSpPr>
            <a:spLocks noChangeArrowheads="1" noChangeShapeType="1" noTextEdit="1"/>
          </p:cNvSpPr>
          <p:nvPr/>
        </p:nvSpPr>
        <p:spPr bwMode="auto">
          <a:xfrm>
            <a:off x="863601" y="765175"/>
            <a:ext cx="360362" cy="576263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 xmlns="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2400" kern="1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ook Antiqua"/>
              </a:rPr>
              <a:t>8</a:t>
            </a:r>
            <a:endParaRPr lang="ru-RU" sz="2400" kern="1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Book Antiqua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101864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3" presetClass="emph" presetSubtype="2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FF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2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4" dur="500"/>
                                        <p:tgtEl>
                                          <p:spTgt spid="37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7" dur="500"/>
                                        <p:tgtEl>
                                          <p:spTgt spid="3789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379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000"/>
                            </p:stCondLst>
                            <p:childTnLst>
                              <p:par>
                                <p:cTn id="3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379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91" grpId="0" build="p" animBg="1"/>
      <p:bldP spid="37900" grpId="0" animBg="1"/>
      <p:bldP spid="37901" grpId="0" animBg="1"/>
      <p:bldP spid="20" grpId="0"/>
      <p:bldP spid="20" grpId="1"/>
      <p:bldP spid="21" grpId="0" animBg="1"/>
      <p:bldP spid="22" grpId="0" animBg="1"/>
      <p:bldP spid="23" grpId="0" animBg="1"/>
      <p:bldP spid="24" grpId="0" animBg="1"/>
      <p:bldP spid="25" grpId="0" animBg="1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331913" y="1989138"/>
            <a:ext cx="6780212" cy="1368425"/>
          </a:xfrm>
          <a:prstGeom prst="rect">
            <a:avLst/>
          </a:prstGeom>
          <a:ln w="57150" cmpd="thickThin">
            <a:solidFill>
              <a:srgbClr val="0070C0"/>
            </a:solidFill>
            <a:miter lim="800000"/>
            <a:headEnd/>
            <a:tailEnd/>
          </a:ln>
        </p:spPr>
        <p:style>
          <a:lnRef idx="0">
            <a:scrgbClr r="0" g="0" b="0"/>
          </a:lnRef>
          <a:fillRef idx="1002">
            <a:schemeClr val="lt1"/>
          </a:fillRef>
          <a:effectRef idx="0">
            <a:scrgbClr r="0" g="0" b="0"/>
          </a:effectRef>
          <a:fontRef idx="major"/>
        </p:style>
        <p:txBody>
          <a:bodyPr vert="horz" lIns="91440" tIns="45720" rIns="91440" bIns="45720" rtlCol="0" anchor="ctr">
            <a:normAutofit lnSpcReduction="10000"/>
          </a:bodyPr>
          <a:lstStyle/>
          <a:p>
            <a:pPr algn="ctr">
              <a:buFontTx/>
              <a:buNone/>
            </a:pPr>
            <a:r>
              <a:rPr lang="ru-RU" sz="2100" b="1" dirty="0" smtClean="0">
                <a:ln w="1905">
                  <a:solidFill>
                    <a:schemeClr val="bg1"/>
                  </a:solidFill>
                </a:ln>
                <a:solidFill>
                  <a:srgbClr val="0070C0"/>
                </a:solidFill>
                <a:effectLst>
                  <a:glow rad="88900">
                    <a:schemeClr val="tx1">
                      <a:alpha val="7000"/>
                    </a:schemeClr>
                  </a:glow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j-ea"/>
                <a:cs typeface="+mj-cs"/>
              </a:rPr>
              <a:t>В Антарктиде 13 февраля 1956 года была открыта научная обсерватория «Мирный». В чью честь она получила это название?</a:t>
            </a:r>
            <a:endParaRPr lang="ru-RU" sz="2100" b="1" dirty="0">
              <a:ln w="1905">
                <a:solidFill>
                  <a:schemeClr val="bg1"/>
                </a:solidFill>
              </a:ln>
              <a:solidFill>
                <a:srgbClr val="0070C0"/>
              </a:solidFill>
              <a:effectLst>
                <a:glow rad="88900">
                  <a:schemeClr val="tx1">
                    <a:alpha val="7000"/>
                  </a:schemeClr>
                </a:glow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  <a:latin typeface="+mj-lt"/>
              <a:ea typeface="+mj-ea"/>
              <a:cs typeface="+mj-cs"/>
            </a:endParaRPr>
          </a:p>
        </p:txBody>
      </p:sp>
      <p:sp useBgFill="1">
        <p:nvSpPr>
          <p:cNvPr id="37900" name="Rectangle 12"/>
          <p:cNvSpPr>
            <a:spLocks noChangeArrowheads="1"/>
          </p:cNvSpPr>
          <p:nvPr/>
        </p:nvSpPr>
        <p:spPr bwMode="auto">
          <a:xfrm>
            <a:off x="4572000" y="3716338"/>
            <a:ext cx="4321175" cy="574675"/>
          </a:xfrm>
          <a:prstGeom prst="rect">
            <a:avLst/>
          </a:prstGeom>
          <a:ln w="76200" cmpd="thickThin" algn="ctr">
            <a:solidFill>
              <a:srgbClr val="CC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ru-RU" sz="2800" b="1" i="1" dirty="0">
                <a:ln>
                  <a:solidFill>
                    <a:schemeClr val="tx1"/>
                  </a:solidFill>
                </a:ln>
                <a:solidFill>
                  <a:srgbClr val="0070C0"/>
                </a:solidFill>
                <a:effectLst>
                  <a:glow rad="101600">
                    <a:schemeClr val="bg1">
                      <a:alpha val="40000"/>
                    </a:schemeClr>
                  </a:glow>
                </a:effectLst>
              </a:rPr>
              <a:t>Правильный ответ</a:t>
            </a:r>
          </a:p>
        </p:txBody>
      </p:sp>
      <p:sp useBgFill="1">
        <p:nvSpPr>
          <p:cNvPr id="37901" name="AutoShape 13"/>
          <p:cNvSpPr>
            <a:spLocks noChangeArrowheads="1"/>
          </p:cNvSpPr>
          <p:nvPr/>
        </p:nvSpPr>
        <p:spPr bwMode="auto">
          <a:xfrm rot="10800000">
            <a:off x="5148262" y="4797425"/>
            <a:ext cx="3456185" cy="1295400"/>
          </a:xfrm>
          <a:prstGeom prst="wedgeRectCallout">
            <a:avLst>
              <a:gd name="adj1" fmla="val -5278"/>
              <a:gd name="adj2" fmla="val 85417"/>
            </a:avLst>
          </a:prstGeom>
          <a:ln w="76200" cmpd="thickThin" algn="ctr">
            <a:solidFill>
              <a:srgbClr val="660033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10800000" anchor="ctr"/>
          <a:lstStyle/>
          <a:p>
            <a:pPr algn="ctr">
              <a:lnSpc>
                <a:spcPct val="80000"/>
              </a:lnSpc>
            </a:pPr>
            <a:r>
              <a:rPr lang="ru-RU" sz="2000" b="1" i="1" dirty="0" smtClean="0">
                <a:ln>
                  <a:solidFill>
                    <a:schemeClr val="accent1">
                      <a:lumMod val="90000"/>
                    </a:schemeClr>
                  </a:solidFill>
                </a:ln>
                <a:solidFill>
                  <a:srgbClr val="00B0F0"/>
                </a:solidFill>
                <a:effectLst>
                  <a:glow rad="101600">
                    <a:schemeClr val="bg1">
                      <a:alpha val="40000"/>
                    </a:schemeClr>
                  </a:glow>
                </a:effectLst>
              </a:rPr>
              <a:t>В честь шлюпа «Мирный», который совершил первую экспедицию к берегам Антарктиды</a:t>
            </a:r>
            <a:endParaRPr lang="ru-RU" sz="2000" b="1" i="1" dirty="0">
              <a:ln>
                <a:solidFill>
                  <a:schemeClr val="accent1">
                    <a:lumMod val="90000"/>
                  </a:schemeClr>
                </a:solidFill>
              </a:ln>
              <a:solidFill>
                <a:srgbClr val="00B0F0"/>
              </a:solidFill>
              <a:effectLst>
                <a:glow rad="101600">
                  <a:schemeClr val="bg1">
                    <a:alpha val="40000"/>
                  </a:schemeClr>
                </a:glow>
              </a:effectLst>
            </a:endParaRPr>
          </a:p>
        </p:txBody>
      </p:sp>
      <p:sp>
        <p:nvSpPr>
          <p:cNvPr id="20" name="Rectangle 2"/>
          <p:cNvSpPr>
            <a:spLocks noGrp="1" noChangeArrowheads="1"/>
          </p:cNvSpPr>
          <p:nvPr>
            <p:ph type="title"/>
          </p:nvPr>
        </p:nvSpPr>
        <p:spPr>
          <a:xfrm>
            <a:off x="2051608" y="274638"/>
            <a:ext cx="5040783" cy="1498600"/>
          </a:xfrm>
        </p:spPr>
        <p:txBody>
          <a:bodyPr>
            <a:noAutofit/>
          </a:bodyPr>
          <a:lstStyle/>
          <a:p>
            <a:r>
              <a:rPr lang="ru-RU" sz="4400" b="1" cap="none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n-lt"/>
                <a:ea typeface="+mn-ea"/>
                <a:cs typeface="+mn-cs"/>
              </a:rPr>
              <a:t>ВНИМАНИЕ !  ВОПРОС</a:t>
            </a:r>
          </a:p>
        </p:txBody>
      </p:sp>
      <p:sp>
        <p:nvSpPr>
          <p:cNvPr id="21" name="AutoShape 9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360363" y="5948705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0066FF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2" name="AutoShape 10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1223963" y="5948705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0066FF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3" name="AutoShape 11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087563" y="5948705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0066FF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4" name="AutoShape 12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952750" y="5948705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0066FF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5" name="AutoShape 13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3816350" y="5948705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0066FF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6" name="Rectangle 22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5004048" y="6465662"/>
            <a:ext cx="1655762" cy="288925"/>
          </a:xfrm>
          <a:prstGeom prst="rect">
            <a:avLst/>
          </a:prstGeom>
          <a:gradFill rotWithShape="0">
            <a:gsLst>
              <a:gs pos="0">
                <a:srgbClr val="8488C4">
                  <a:gamma/>
                  <a:shade val="46275"/>
                  <a:invGamma/>
                </a:srgbClr>
              </a:gs>
              <a:gs pos="50000">
                <a:srgbClr val="8488C4">
                  <a:alpha val="63000"/>
                </a:srgbClr>
              </a:gs>
              <a:gs pos="100000">
                <a:srgbClr val="8488C4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12700" algn="ctr">
                <a:solidFill>
                  <a:srgbClr val="000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ru-RU" sz="1400" b="1" spc="50" dirty="0">
                <a:ln w="12700" cmpd="sng">
                  <a:noFill/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Правила</a:t>
            </a:r>
            <a:r>
              <a:rPr lang="ru-RU" sz="1400" dirty="0"/>
              <a:t> </a:t>
            </a:r>
            <a:r>
              <a:rPr lang="ru-RU" sz="1400" b="1" spc="50" dirty="0">
                <a:ln w="12700" cmpd="sng">
                  <a:noFill/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игры</a:t>
            </a:r>
          </a:p>
        </p:txBody>
      </p:sp>
      <p:sp>
        <p:nvSpPr>
          <p:cNvPr id="27" name="Rectangle 23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6876256" y="6465662"/>
            <a:ext cx="1944216" cy="288925"/>
          </a:xfrm>
          <a:prstGeom prst="rect">
            <a:avLst/>
          </a:prstGeom>
          <a:gradFill rotWithShape="0">
            <a:gsLst>
              <a:gs pos="0">
                <a:srgbClr val="8488C4">
                  <a:gamma/>
                  <a:shade val="46275"/>
                  <a:invGamma/>
                </a:srgbClr>
              </a:gs>
              <a:gs pos="50000">
                <a:srgbClr val="8488C4">
                  <a:alpha val="63000"/>
                </a:srgbClr>
              </a:gs>
              <a:gs pos="100000">
                <a:srgbClr val="8488C4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12700" algn="ctr">
                <a:solidFill>
                  <a:srgbClr val="000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ru-RU" sz="1400" b="1" spc="50" dirty="0">
                <a:ln w="12700" cmpd="sng">
                  <a:noFill/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Продолжить</a:t>
            </a:r>
            <a:r>
              <a:rPr lang="ru-RU" sz="1400" b="1" dirty="0">
                <a:solidFill>
                  <a:srgbClr val="FF0000"/>
                </a:solidFill>
              </a:rPr>
              <a:t> </a:t>
            </a:r>
            <a:r>
              <a:rPr lang="ru-RU" sz="1400" b="1" spc="50" dirty="0">
                <a:ln w="12700" cmpd="sng">
                  <a:noFill/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игру</a:t>
            </a:r>
          </a:p>
        </p:txBody>
      </p:sp>
      <p:pic>
        <p:nvPicPr>
          <p:cNvPr id="16" name="Picture 4" descr="J0189255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5288" y="404813"/>
            <a:ext cx="1368425" cy="1368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AutoShape 5">
            <a:hlinkClick r:id="rId6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539750" y="549275"/>
            <a:ext cx="1042988" cy="1042988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0066FF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8" name="WordArt 6" descr="Орех"/>
          <p:cNvSpPr>
            <a:spLocks noChangeArrowheads="1" noChangeShapeType="1" noTextEdit="1"/>
          </p:cNvSpPr>
          <p:nvPr/>
        </p:nvSpPr>
        <p:spPr bwMode="auto">
          <a:xfrm>
            <a:off x="827932" y="765175"/>
            <a:ext cx="431700" cy="576263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 xmlns="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2400" kern="1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ook Antiqua"/>
              </a:rPr>
              <a:t>12</a:t>
            </a:r>
            <a:endParaRPr lang="ru-RU" sz="2400" kern="1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Book Antiqua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586028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3" presetClass="emph" presetSubtype="2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FF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2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4" dur="500"/>
                                        <p:tgtEl>
                                          <p:spTgt spid="37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7" dur="500"/>
                                        <p:tgtEl>
                                          <p:spTgt spid="3789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379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000"/>
                            </p:stCondLst>
                            <p:childTnLst>
                              <p:par>
                                <p:cTn id="3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379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91" grpId="0" build="p" animBg="1"/>
      <p:bldP spid="37900" grpId="0" animBg="1"/>
      <p:bldP spid="37901" grpId="0" animBg="1"/>
      <p:bldP spid="20" grpId="0"/>
      <p:bldP spid="20" grpId="1"/>
      <p:bldP spid="21" grpId="0" animBg="1"/>
      <p:bldP spid="22" grpId="0" animBg="1"/>
      <p:bldP spid="23" grpId="0" animBg="1"/>
      <p:bldP spid="24" grpId="0" animBg="1"/>
      <p:bldP spid="25" grpId="0" animBg="1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331913" y="1989138"/>
            <a:ext cx="6780212" cy="1368425"/>
          </a:xfrm>
          <a:prstGeom prst="rect">
            <a:avLst/>
          </a:prstGeom>
          <a:ln w="57150" cmpd="thickThin">
            <a:solidFill>
              <a:srgbClr val="0070C0"/>
            </a:solidFill>
            <a:miter lim="800000"/>
            <a:headEnd/>
            <a:tailEnd/>
          </a:ln>
        </p:spPr>
        <p:style>
          <a:lnRef idx="0">
            <a:scrgbClr r="0" g="0" b="0"/>
          </a:lnRef>
          <a:fillRef idx="1002">
            <a:schemeClr val="lt1"/>
          </a:fillRef>
          <a:effectRef idx="0">
            <a:scrgbClr r="0" g="0" b="0"/>
          </a:effectRef>
          <a:fontRef idx="major"/>
        </p:style>
        <p:txBody>
          <a:bodyPr vert="horz" lIns="91440" tIns="45720" rIns="91440" bIns="45720" rtlCol="0" anchor="ctr">
            <a:normAutofit/>
          </a:bodyPr>
          <a:lstStyle/>
          <a:p>
            <a:pPr algn="ctr">
              <a:buFontTx/>
              <a:buNone/>
            </a:pPr>
            <a:r>
              <a:rPr lang="ru-RU" sz="2100" b="1" dirty="0" smtClean="0">
                <a:ln w="1905">
                  <a:solidFill>
                    <a:schemeClr val="bg1"/>
                  </a:solidFill>
                </a:ln>
                <a:solidFill>
                  <a:srgbClr val="0070C0"/>
                </a:solidFill>
                <a:effectLst>
                  <a:glow rad="88900">
                    <a:schemeClr val="tx1">
                      <a:alpha val="7000"/>
                    </a:schemeClr>
                  </a:glow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j-ea"/>
                <a:cs typeface="+mj-cs"/>
              </a:rPr>
              <a:t>Как звали советского исследователя, одного из участников создания «Атласа Антарктики» в 2 томах?</a:t>
            </a:r>
            <a:endParaRPr lang="ru-RU" sz="2100" b="1" dirty="0">
              <a:ln w="1905">
                <a:solidFill>
                  <a:schemeClr val="bg1"/>
                </a:solidFill>
              </a:ln>
              <a:solidFill>
                <a:srgbClr val="0070C0"/>
              </a:solidFill>
              <a:effectLst>
                <a:glow rad="88900">
                  <a:schemeClr val="tx1">
                    <a:alpha val="7000"/>
                  </a:schemeClr>
                </a:glow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  <a:latin typeface="+mj-lt"/>
              <a:ea typeface="+mj-ea"/>
              <a:cs typeface="+mj-cs"/>
            </a:endParaRPr>
          </a:p>
        </p:txBody>
      </p:sp>
      <p:sp useBgFill="1">
        <p:nvSpPr>
          <p:cNvPr id="37900" name="Rectangle 12"/>
          <p:cNvSpPr>
            <a:spLocks noChangeArrowheads="1"/>
          </p:cNvSpPr>
          <p:nvPr/>
        </p:nvSpPr>
        <p:spPr bwMode="auto">
          <a:xfrm>
            <a:off x="4572000" y="3716338"/>
            <a:ext cx="4321175" cy="574675"/>
          </a:xfrm>
          <a:prstGeom prst="rect">
            <a:avLst/>
          </a:prstGeom>
          <a:ln w="76200" cmpd="thickThin" algn="ctr">
            <a:solidFill>
              <a:srgbClr val="CC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ru-RU" sz="2800" b="1" i="1" dirty="0">
                <a:ln>
                  <a:solidFill>
                    <a:schemeClr val="tx1"/>
                  </a:solidFill>
                </a:ln>
                <a:solidFill>
                  <a:srgbClr val="0070C0"/>
                </a:solidFill>
                <a:effectLst>
                  <a:glow rad="101600">
                    <a:schemeClr val="bg1">
                      <a:alpha val="40000"/>
                    </a:schemeClr>
                  </a:glow>
                </a:effectLst>
              </a:rPr>
              <a:t>Правильный ответ</a:t>
            </a:r>
          </a:p>
        </p:txBody>
      </p:sp>
      <p:sp useBgFill="1">
        <p:nvSpPr>
          <p:cNvPr id="37901" name="AutoShape 13"/>
          <p:cNvSpPr>
            <a:spLocks noChangeArrowheads="1"/>
          </p:cNvSpPr>
          <p:nvPr/>
        </p:nvSpPr>
        <p:spPr bwMode="auto">
          <a:xfrm rot="10800000">
            <a:off x="5148262" y="4797425"/>
            <a:ext cx="3456185" cy="1295400"/>
          </a:xfrm>
          <a:prstGeom prst="wedgeRectCallout">
            <a:avLst>
              <a:gd name="adj1" fmla="val -5278"/>
              <a:gd name="adj2" fmla="val 85417"/>
            </a:avLst>
          </a:prstGeom>
          <a:ln w="76200" cmpd="thickThin" algn="ctr">
            <a:solidFill>
              <a:srgbClr val="660033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10800000" anchor="ctr"/>
          <a:lstStyle/>
          <a:p>
            <a:pPr algn="ctr">
              <a:lnSpc>
                <a:spcPct val="80000"/>
              </a:lnSpc>
            </a:pPr>
            <a:r>
              <a:rPr lang="ru-RU" sz="2000" b="1" i="1" dirty="0" smtClean="0">
                <a:ln>
                  <a:solidFill>
                    <a:schemeClr val="accent1">
                      <a:lumMod val="90000"/>
                    </a:schemeClr>
                  </a:solidFill>
                </a:ln>
                <a:solidFill>
                  <a:srgbClr val="00B0F0"/>
                </a:solidFill>
                <a:effectLst>
                  <a:glow rad="101600">
                    <a:schemeClr val="bg1">
                      <a:alpha val="40000"/>
                    </a:schemeClr>
                  </a:glow>
                </a:effectLst>
              </a:rPr>
              <a:t>Алексей Фёдорович </a:t>
            </a:r>
            <a:r>
              <a:rPr lang="ru-RU" sz="2000" b="1" i="1" dirty="0" err="1" smtClean="0">
                <a:ln>
                  <a:solidFill>
                    <a:schemeClr val="accent1">
                      <a:lumMod val="90000"/>
                    </a:schemeClr>
                  </a:solidFill>
                </a:ln>
                <a:solidFill>
                  <a:srgbClr val="00B0F0"/>
                </a:solidFill>
                <a:effectLst>
                  <a:glow rad="101600">
                    <a:schemeClr val="bg1">
                      <a:alpha val="40000"/>
                    </a:schemeClr>
                  </a:glow>
                </a:effectLst>
              </a:rPr>
              <a:t>Тешников</a:t>
            </a:r>
            <a:endParaRPr lang="ru-RU" sz="2000" b="1" i="1" dirty="0">
              <a:ln>
                <a:solidFill>
                  <a:schemeClr val="accent1">
                    <a:lumMod val="90000"/>
                  </a:schemeClr>
                </a:solidFill>
              </a:ln>
              <a:solidFill>
                <a:srgbClr val="00B0F0"/>
              </a:solidFill>
              <a:effectLst>
                <a:glow rad="101600">
                  <a:schemeClr val="bg1">
                    <a:alpha val="40000"/>
                  </a:schemeClr>
                </a:glow>
              </a:effectLst>
            </a:endParaRPr>
          </a:p>
        </p:txBody>
      </p:sp>
      <p:sp>
        <p:nvSpPr>
          <p:cNvPr id="20" name="Rectangle 2"/>
          <p:cNvSpPr>
            <a:spLocks noGrp="1" noChangeArrowheads="1"/>
          </p:cNvSpPr>
          <p:nvPr>
            <p:ph type="title"/>
          </p:nvPr>
        </p:nvSpPr>
        <p:spPr>
          <a:xfrm>
            <a:off x="2051608" y="274638"/>
            <a:ext cx="5040783" cy="1498600"/>
          </a:xfrm>
        </p:spPr>
        <p:txBody>
          <a:bodyPr>
            <a:noAutofit/>
          </a:bodyPr>
          <a:lstStyle/>
          <a:p>
            <a:r>
              <a:rPr lang="ru-RU" sz="4400" b="1" cap="none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n-lt"/>
                <a:ea typeface="+mn-ea"/>
                <a:cs typeface="+mn-cs"/>
              </a:rPr>
              <a:t>ВНИМАНИЕ !  ВОПРОС</a:t>
            </a:r>
          </a:p>
        </p:txBody>
      </p:sp>
      <p:sp>
        <p:nvSpPr>
          <p:cNvPr id="21" name="AutoShape 9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360363" y="5948705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0066FF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2" name="AutoShape 10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1223963" y="5948705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0066FF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3" name="AutoShape 11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087563" y="5948705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0066FF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4" name="AutoShape 12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952750" y="5948705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0066FF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5" name="AutoShape 13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3816350" y="5948705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0066FF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6" name="Rectangle 22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5004048" y="6465662"/>
            <a:ext cx="1655762" cy="288925"/>
          </a:xfrm>
          <a:prstGeom prst="rect">
            <a:avLst/>
          </a:prstGeom>
          <a:gradFill rotWithShape="0">
            <a:gsLst>
              <a:gs pos="0">
                <a:srgbClr val="8488C4">
                  <a:gamma/>
                  <a:shade val="46275"/>
                  <a:invGamma/>
                </a:srgbClr>
              </a:gs>
              <a:gs pos="50000">
                <a:srgbClr val="8488C4">
                  <a:alpha val="63000"/>
                </a:srgbClr>
              </a:gs>
              <a:gs pos="100000">
                <a:srgbClr val="8488C4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12700" algn="ctr">
                <a:solidFill>
                  <a:srgbClr val="000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ru-RU" sz="1400" b="1" spc="50" dirty="0">
                <a:ln w="12700" cmpd="sng">
                  <a:noFill/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Правила</a:t>
            </a:r>
            <a:r>
              <a:rPr lang="ru-RU" sz="1400" dirty="0"/>
              <a:t> </a:t>
            </a:r>
            <a:r>
              <a:rPr lang="ru-RU" sz="1400" b="1" spc="50" dirty="0">
                <a:ln w="12700" cmpd="sng">
                  <a:noFill/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игры</a:t>
            </a:r>
          </a:p>
        </p:txBody>
      </p:sp>
      <p:sp>
        <p:nvSpPr>
          <p:cNvPr id="27" name="Rectangle 23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6876256" y="6465662"/>
            <a:ext cx="1944216" cy="288925"/>
          </a:xfrm>
          <a:prstGeom prst="rect">
            <a:avLst/>
          </a:prstGeom>
          <a:gradFill rotWithShape="0">
            <a:gsLst>
              <a:gs pos="0">
                <a:srgbClr val="8488C4">
                  <a:gamma/>
                  <a:shade val="46275"/>
                  <a:invGamma/>
                </a:srgbClr>
              </a:gs>
              <a:gs pos="50000">
                <a:srgbClr val="8488C4">
                  <a:alpha val="63000"/>
                </a:srgbClr>
              </a:gs>
              <a:gs pos="100000">
                <a:srgbClr val="8488C4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12700" algn="ctr">
                <a:solidFill>
                  <a:srgbClr val="000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ru-RU" sz="1400" b="1" spc="50" dirty="0">
                <a:ln w="12700" cmpd="sng">
                  <a:noFill/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Продолжить</a:t>
            </a:r>
            <a:r>
              <a:rPr lang="ru-RU" sz="1400" b="1" dirty="0">
                <a:solidFill>
                  <a:srgbClr val="FF0000"/>
                </a:solidFill>
              </a:rPr>
              <a:t> </a:t>
            </a:r>
            <a:r>
              <a:rPr lang="ru-RU" sz="1400" b="1" spc="50" dirty="0">
                <a:ln w="12700" cmpd="sng">
                  <a:noFill/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игру</a:t>
            </a:r>
          </a:p>
        </p:txBody>
      </p:sp>
      <p:pic>
        <p:nvPicPr>
          <p:cNvPr id="16" name="Picture 4" descr="J0189255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5288" y="404813"/>
            <a:ext cx="1368425" cy="1368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AutoShape 5">
            <a:hlinkClick r:id="rId6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539750" y="549275"/>
            <a:ext cx="1042988" cy="1042988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0066FF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8" name="WordArt 6" descr="Орех"/>
          <p:cNvSpPr>
            <a:spLocks noChangeArrowheads="1" noChangeShapeType="1" noTextEdit="1"/>
          </p:cNvSpPr>
          <p:nvPr/>
        </p:nvSpPr>
        <p:spPr bwMode="auto">
          <a:xfrm>
            <a:off x="827932" y="765175"/>
            <a:ext cx="431700" cy="576263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 xmlns="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2400" kern="1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ook Antiqua"/>
              </a:rPr>
              <a:t>16</a:t>
            </a:r>
            <a:endParaRPr lang="ru-RU" sz="2400" kern="1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Book Antiqua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729602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3" presetClass="emph" presetSubtype="2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FF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2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4" dur="500"/>
                                        <p:tgtEl>
                                          <p:spTgt spid="37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7" dur="500"/>
                                        <p:tgtEl>
                                          <p:spTgt spid="3789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379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000"/>
                            </p:stCondLst>
                            <p:childTnLst>
                              <p:par>
                                <p:cTn id="3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379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91" grpId="0" build="p" animBg="1"/>
      <p:bldP spid="37900" grpId="0" animBg="1"/>
      <p:bldP spid="37901" grpId="0" animBg="1"/>
      <p:bldP spid="20" grpId="0"/>
      <p:bldP spid="20" grpId="1"/>
      <p:bldP spid="21" grpId="0" animBg="1"/>
      <p:bldP spid="22" grpId="0" animBg="1"/>
      <p:bldP spid="23" grpId="0" animBg="1"/>
      <p:bldP spid="24" grpId="0" animBg="1"/>
      <p:bldP spid="25" grpId="0" animBg="1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331913" y="1989138"/>
            <a:ext cx="6780212" cy="1368425"/>
          </a:xfrm>
          <a:prstGeom prst="rect">
            <a:avLst/>
          </a:prstGeom>
          <a:ln w="57150" cmpd="thickThin">
            <a:solidFill>
              <a:srgbClr val="0070C0"/>
            </a:solidFill>
            <a:miter lim="800000"/>
            <a:headEnd/>
            <a:tailEnd/>
          </a:ln>
        </p:spPr>
        <p:style>
          <a:lnRef idx="0">
            <a:scrgbClr r="0" g="0" b="0"/>
          </a:lnRef>
          <a:fillRef idx="1002">
            <a:schemeClr val="lt1"/>
          </a:fillRef>
          <a:effectRef idx="0">
            <a:scrgbClr r="0" g="0" b="0"/>
          </a:effectRef>
          <a:fontRef idx="major"/>
        </p:style>
        <p:txBody>
          <a:bodyPr vert="horz" lIns="91440" tIns="45720" rIns="91440" bIns="45720" rtlCol="0" anchor="ctr">
            <a:normAutofit/>
          </a:bodyPr>
          <a:lstStyle/>
          <a:p>
            <a:pPr algn="ctr">
              <a:buFontTx/>
              <a:buNone/>
            </a:pPr>
            <a:r>
              <a:rPr lang="ru-RU" sz="2100" b="1" dirty="0" smtClean="0">
                <a:ln w="1905">
                  <a:solidFill>
                    <a:schemeClr val="bg1"/>
                  </a:solidFill>
                </a:ln>
                <a:solidFill>
                  <a:srgbClr val="0070C0"/>
                </a:solidFill>
                <a:effectLst>
                  <a:glow rad="88900">
                    <a:schemeClr val="tx1">
                      <a:alpha val="7000"/>
                    </a:schemeClr>
                  </a:glow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j-ea"/>
                <a:cs typeface="+mj-cs"/>
              </a:rPr>
              <a:t>Кто из русских первыми вступили на материк Антарктида?</a:t>
            </a:r>
            <a:endParaRPr lang="ru-RU" sz="2100" b="1" dirty="0">
              <a:ln w="1905">
                <a:solidFill>
                  <a:schemeClr val="bg1"/>
                </a:solidFill>
              </a:ln>
              <a:solidFill>
                <a:srgbClr val="0070C0"/>
              </a:solidFill>
              <a:effectLst>
                <a:glow rad="88900">
                  <a:schemeClr val="tx1">
                    <a:alpha val="7000"/>
                  </a:schemeClr>
                </a:glow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  <a:latin typeface="+mj-lt"/>
              <a:ea typeface="+mj-ea"/>
              <a:cs typeface="+mj-cs"/>
            </a:endParaRPr>
          </a:p>
        </p:txBody>
      </p:sp>
      <p:sp useBgFill="1">
        <p:nvSpPr>
          <p:cNvPr id="37900" name="Rectangle 12"/>
          <p:cNvSpPr>
            <a:spLocks noChangeArrowheads="1"/>
          </p:cNvSpPr>
          <p:nvPr/>
        </p:nvSpPr>
        <p:spPr bwMode="auto">
          <a:xfrm>
            <a:off x="4572000" y="3716338"/>
            <a:ext cx="4321175" cy="574675"/>
          </a:xfrm>
          <a:prstGeom prst="rect">
            <a:avLst/>
          </a:prstGeom>
          <a:ln w="76200" cmpd="thickThin" algn="ctr">
            <a:solidFill>
              <a:srgbClr val="CC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ru-RU" sz="2800" b="1" i="1" dirty="0">
                <a:ln>
                  <a:solidFill>
                    <a:schemeClr val="tx1"/>
                  </a:solidFill>
                </a:ln>
                <a:solidFill>
                  <a:srgbClr val="0070C0"/>
                </a:solidFill>
                <a:effectLst>
                  <a:glow rad="101600">
                    <a:schemeClr val="bg1">
                      <a:alpha val="40000"/>
                    </a:schemeClr>
                  </a:glow>
                </a:effectLst>
              </a:rPr>
              <a:t>Правильный ответ</a:t>
            </a:r>
          </a:p>
        </p:txBody>
      </p:sp>
      <p:sp useBgFill="1">
        <p:nvSpPr>
          <p:cNvPr id="37901" name="AutoShape 13"/>
          <p:cNvSpPr>
            <a:spLocks noChangeArrowheads="1"/>
          </p:cNvSpPr>
          <p:nvPr/>
        </p:nvSpPr>
        <p:spPr bwMode="auto">
          <a:xfrm rot="10800000">
            <a:off x="5148262" y="4797425"/>
            <a:ext cx="3456185" cy="1295400"/>
          </a:xfrm>
          <a:prstGeom prst="wedgeRectCallout">
            <a:avLst>
              <a:gd name="adj1" fmla="val -5278"/>
              <a:gd name="adj2" fmla="val 85417"/>
            </a:avLst>
          </a:prstGeom>
          <a:ln w="76200" cmpd="thickThin" algn="ctr">
            <a:solidFill>
              <a:srgbClr val="660033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10800000" anchor="ctr"/>
          <a:lstStyle/>
          <a:p>
            <a:pPr algn="ctr">
              <a:lnSpc>
                <a:spcPct val="80000"/>
              </a:lnSpc>
            </a:pPr>
            <a:r>
              <a:rPr lang="ru-RU" sz="2000" b="1" i="1" dirty="0" smtClean="0">
                <a:ln>
                  <a:solidFill>
                    <a:schemeClr val="accent1">
                      <a:lumMod val="90000"/>
                    </a:schemeClr>
                  </a:solidFill>
                </a:ln>
                <a:solidFill>
                  <a:srgbClr val="00B0F0"/>
                </a:solidFill>
                <a:effectLst>
                  <a:glow rad="101600">
                    <a:schemeClr val="bg1">
                      <a:alpha val="40000"/>
                    </a:schemeClr>
                  </a:glow>
                </a:effectLst>
              </a:rPr>
              <a:t>Антон Амельченко и Дмитрий </a:t>
            </a:r>
            <a:r>
              <a:rPr lang="ru-RU" sz="2000" b="1" i="1" dirty="0" err="1" smtClean="0">
                <a:ln>
                  <a:solidFill>
                    <a:schemeClr val="accent1">
                      <a:lumMod val="90000"/>
                    </a:schemeClr>
                  </a:solidFill>
                </a:ln>
                <a:solidFill>
                  <a:srgbClr val="00B0F0"/>
                </a:solidFill>
                <a:effectLst>
                  <a:glow rad="101600">
                    <a:schemeClr val="bg1">
                      <a:alpha val="40000"/>
                    </a:schemeClr>
                  </a:glow>
                </a:effectLst>
              </a:rPr>
              <a:t>Геров</a:t>
            </a:r>
            <a:r>
              <a:rPr lang="ru-RU" sz="2000" b="1" i="1" dirty="0" smtClean="0">
                <a:ln>
                  <a:solidFill>
                    <a:schemeClr val="accent1">
                      <a:lumMod val="90000"/>
                    </a:schemeClr>
                  </a:solidFill>
                </a:ln>
                <a:solidFill>
                  <a:srgbClr val="00B0F0"/>
                </a:solidFill>
                <a:effectLst>
                  <a:glow rad="101600">
                    <a:schemeClr val="bg1">
                      <a:alpha val="40000"/>
                    </a:schemeClr>
                  </a:glow>
                </a:effectLst>
              </a:rPr>
              <a:t> проводив Р.Ф. Скотта до ледника Росса</a:t>
            </a:r>
            <a:endParaRPr lang="ru-RU" sz="2000" b="1" i="1" dirty="0">
              <a:ln>
                <a:solidFill>
                  <a:schemeClr val="accent1">
                    <a:lumMod val="90000"/>
                  </a:schemeClr>
                </a:solidFill>
              </a:ln>
              <a:solidFill>
                <a:srgbClr val="00B0F0"/>
              </a:solidFill>
              <a:effectLst>
                <a:glow rad="101600">
                  <a:schemeClr val="bg1">
                    <a:alpha val="40000"/>
                  </a:schemeClr>
                </a:glow>
              </a:effectLst>
            </a:endParaRPr>
          </a:p>
        </p:txBody>
      </p:sp>
      <p:sp>
        <p:nvSpPr>
          <p:cNvPr id="20" name="Rectangle 2"/>
          <p:cNvSpPr>
            <a:spLocks noGrp="1" noChangeArrowheads="1"/>
          </p:cNvSpPr>
          <p:nvPr>
            <p:ph type="title"/>
          </p:nvPr>
        </p:nvSpPr>
        <p:spPr>
          <a:xfrm>
            <a:off x="2051608" y="274638"/>
            <a:ext cx="5040783" cy="1498600"/>
          </a:xfrm>
        </p:spPr>
        <p:txBody>
          <a:bodyPr>
            <a:noAutofit/>
          </a:bodyPr>
          <a:lstStyle/>
          <a:p>
            <a:r>
              <a:rPr lang="ru-RU" sz="4400" b="1" cap="none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n-lt"/>
                <a:ea typeface="+mn-ea"/>
                <a:cs typeface="+mn-cs"/>
              </a:rPr>
              <a:t>ВНИМАНИЕ !  ВОПРОС</a:t>
            </a:r>
          </a:p>
        </p:txBody>
      </p:sp>
      <p:sp>
        <p:nvSpPr>
          <p:cNvPr id="21" name="AutoShape 9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360363" y="5948705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0066FF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2" name="AutoShape 10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1223963" y="5948705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0066FF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3" name="AutoShape 11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087563" y="5948705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0066FF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4" name="AutoShape 12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952750" y="5948705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0066FF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5" name="AutoShape 13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3816350" y="5948705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0066FF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6" name="Rectangle 22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5004048" y="6465662"/>
            <a:ext cx="1655762" cy="288925"/>
          </a:xfrm>
          <a:prstGeom prst="rect">
            <a:avLst/>
          </a:prstGeom>
          <a:gradFill rotWithShape="0">
            <a:gsLst>
              <a:gs pos="0">
                <a:srgbClr val="8488C4">
                  <a:gamma/>
                  <a:shade val="46275"/>
                  <a:invGamma/>
                </a:srgbClr>
              </a:gs>
              <a:gs pos="50000">
                <a:srgbClr val="8488C4">
                  <a:alpha val="63000"/>
                </a:srgbClr>
              </a:gs>
              <a:gs pos="100000">
                <a:srgbClr val="8488C4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12700" algn="ctr">
                <a:solidFill>
                  <a:srgbClr val="000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ru-RU" sz="1400" b="1" spc="50" dirty="0">
                <a:ln w="12700" cmpd="sng">
                  <a:noFill/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Правила</a:t>
            </a:r>
            <a:r>
              <a:rPr lang="ru-RU" sz="1400" dirty="0"/>
              <a:t> </a:t>
            </a:r>
            <a:r>
              <a:rPr lang="ru-RU" sz="1400" b="1" spc="50" dirty="0">
                <a:ln w="12700" cmpd="sng">
                  <a:noFill/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игры</a:t>
            </a:r>
          </a:p>
        </p:txBody>
      </p:sp>
      <p:sp>
        <p:nvSpPr>
          <p:cNvPr id="27" name="Rectangle 23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6876256" y="6465662"/>
            <a:ext cx="1944216" cy="288925"/>
          </a:xfrm>
          <a:prstGeom prst="rect">
            <a:avLst/>
          </a:prstGeom>
          <a:gradFill rotWithShape="0">
            <a:gsLst>
              <a:gs pos="0">
                <a:srgbClr val="8488C4">
                  <a:gamma/>
                  <a:shade val="46275"/>
                  <a:invGamma/>
                </a:srgbClr>
              </a:gs>
              <a:gs pos="50000">
                <a:srgbClr val="8488C4">
                  <a:alpha val="63000"/>
                </a:srgbClr>
              </a:gs>
              <a:gs pos="100000">
                <a:srgbClr val="8488C4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12700" algn="ctr">
                <a:solidFill>
                  <a:srgbClr val="000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ru-RU" sz="1400" b="1" spc="50" dirty="0">
                <a:ln w="12700" cmpd="sng">
                  <a:noFill/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Продолжить</a:t>
            </a:r>
            <a:r>
              <a:rPr lang="ru-RU" sz="1400" b="1" dirty="0">
                <a:solidFill>
                  <a:srgbClr val="FF0000"/>
                </a:solidFill>
              </a:rPr>
              <a:t> </a:t>
            </a:r>
            <a:r>
              <a:rPr lang="ru-RU" sz="1400" b="1" spc="50" dirty="0">
                <a:ln w="12700" cmpd="sng">
                  <a:noFill/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игру</a:t>
            </a:r>
          </a:p>
        </p:txBody>
      </p:sp>
      <p:pic>
        <p:nvPicPr>
          <p:cNvPr id="16" name="Picture 4" descr="J0189255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5288" y="404813"/>
            <a:ext cx="1368425" cy="1368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AutoShape 5">
            <a:hlinkClick r:id="rId6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539750" y="549275"/>
            <a:ext cx="1042988" cy="1042988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0066FF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8" name="WordArt 6" descr="Орех"/>
          <p:cNvSpPr>
            <a:spLocks noChangeArrowheads="1" noChangeShapeType="1" noTextEdit="1"/>
          </p:cNvSpPr>
          <p:nvPr/>
        </p:nvSpPr>
        <p:spPr bwMode="auto">
          <a:xfrm>
            <a:off x="827932" y="765175"/>
            <a:ext cx="431700" cy="576263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 xmlns="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2400" kern="1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ook Antiqua"/>
              </a:rPr>
              <a:t>20</a:t>
            </a:r>
            <a:endParaRPr lang="ru-RU" sz="2400" kern="1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Book Antiqua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800936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3" presetClass="emph" presetSubtype="2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FF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2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4" dur="500"/>
                                        <p:tgtEl>
                                          <p:spTgt spid="37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7" dur="500"/>
                                        <p:tgtEl>
                                          <p:spTgt spid="3789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379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000"/>
                            </p:stCondLst>
                            <p:childTnLst>
                              <p:par>
                                <p:cTn id="3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379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91" grpId="0" build="p" animBg="1"/>
      <p:bldP spid="37900" grpId="0" animBg="1"/>
      <p:bldP spid="37901" grpId="0" animBg="1"/>
      <p:bldP spid="20" grpId="0"/>
      <p:bldP spid="20" grpId="1"/>
      <p:bldP spid="21" grpId="0" animBg="1"/>
      <p:bldP spid="22" grpId="0" animBg="1"/>
      <p:bldP spid="23" grpId="0" animBg="1"/>
      <p:bldP spid="24" grpId="0" animBg="1"/>
      <p:bldP spid="25" grpId="0" animBg="1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331913" y="1989138"/>
            <a:ext cx="6780212" cy="1368425"/>
          </a:xfrm>
          <a:prstGeom prst="rect">
            <a:avLst/>
          </a:prstGeom>
          <a:ln w="57150" cmpd="thickThin">
            <a:solidFill>
              <a:srgbClr val="0070C0"/>
            </a:solidFill>
            <a:miter lim="800000"/>
            <a:headEnd/>
            <a:tailEnd/>
          </a:ln>
        </p:spPr>
        <p:style>
          <a:lnRef idx="0">
            <a:scrgbClr r="0" g="0" b="0"/>
          </a:lnRef>
          <a:fillRef idx="1002">
            <a:schemeClr val="lt1"/>
          </a:fillRef>
          <a:effectRef idx="0">
            <a:scrgbClr r="0" g="0" b="0"/>
          </a:effectRef>
          <a:fontRef idx="major"/>
        </p:style>
        <p:txBody>
          <a:bodyPr vert="horz" lIns="91440" tIns="45720" rIns="91440" bIns="45720" rtlCol="0" anchor="ctr">
            <a:normAutofit/>
          </a:bodyPr>
          <a:lstStyle/>
          <a:p>
            <a:pPr algn="ctr">
              <a:buFontTx/>
              <a:buNone/>
            </a:pPr>
            <a:r>
              <a:rPr lang="ru-RU" sz="2100" b="1" dirty="0" smtClean="0">
                <a:ln w="1905">
                  <a:solidFill>
                    <a:schemeClr val="bg1"/>
                  </a:solidFill>
                </a:ln>
                <a:solidFill>
                  <a:srgbClr val="0070C0"/>
                </a:solidFill>
                <a:effectLst>
                  <a:glow rad="88900">
                    <a:schemeClr val="tx1">
                      <a:alpha val="7000"/>
                    </a:schemeClr>
                  </a:glow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j-ea"/>
                <a:cs typeface="+mj-cs"/>
              </a:rPr>
              <a:t>Кто поднялся на вулкан Эребус в Антарктиде в 1908 году?</a:t>
            </a:r>
            <a:endParaRPr lang="ru-RU" sz="2100" b="1" dirty="0">
              <a:ln w="1905">
                <a:solidFill>
                  <a:schemeClr val="bg1"/>
                </a:solidFill>
              </a:ln>
              <a:solidFill>
                <a:srgbClr val="0070C0"/>
              </a:solidFill>
              <a:effectLst>
                <a:glow rad="88900">
                  <a:schemeClr val="tx1">
                    <a:alpha val="7000"/>
                  </a:schemeClr>
                </a:glow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  <a:latin typeface="+mj-lt"/>
              <a:ea typeface="+mj-ea"/>
              <a:cs typeface="+mj-cs"/>
            </a:endParaRPr>
          </a:p>
        </p:txBody>
      </p:sp>
      <p:sp useBgFill="1">
        <p:nvSpPr>
          <p:cNvPr id="37900" name="Rectangle 12"/>
          <p:cNvSpPr>
            <a:spLocks noChangeArrowheads="1"/>
          </p:cNvSpPr>
          <p:nvPr/>
        </p:nvSpPr>
        <p:spPr bwMode="auto">
          <a:xfrm>
            <a:off x="4572000" y="3716338"/>
            <a:ext cx="4321175" cy="574675"/>
          </a:xfrm>
          <a:prstGeom prst="rect">
            <a:avLst/>
          </a:prstGeom>
          <a:ln w="76200" cmpd="thickThin" algn="ctr">
            <a:solidFill>
              <a:srgbClr val="CC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ru-RU" sz="2800" b="1" i="1" dirty="0">
                <a:ln>
                  <a:solidFill>
                    <a:schemeClr val="tx1"/>
                  </a:solidFill>
                </a:ln>
                <a:solidFill>
                  <a:srgbClr val="0070C0"/>
                </a:solidFill>
                <a:effectLst>
                  <a:glow rad="101600">
                    <a:schemeClr val="bg1">
                      <a:alpha val="40000"/>
                    </a:schemeClr>
                  </a:glow>
                </a:effectLst>
              </a:rPr>
              <a:t>Правильный ответ</a:t>
            </a:r>
          </a:p>
        </p:txBody>
      </p:sp>
      <p:sp useBgFill="1">
        <p:nvSpPr>
          <p:cNvPr id="37901" name="AutoShape 13"/>
          <p:cNvSpPr>
            <a:spLocks noChangeArrowheads="1"/>
          </p:cNvSpPr>
          <p:nvPr/>
        </p:nvSpPr>
        <p:spPr bwMode="auto">
          <a:xfrm rot="10800000">
            <a:off x="5148262" y="4797425"/>
            <a:ext cx="3456185" cy="1295400"/>
          </a:xfrm>
          <a:prstGeom prst="wedgeRectCallout">
            <a:avLst>
              <a:gd name="adj1" fmla="val -5278"/>
              <a:gd name="adj2" fmla="val 85417"/>
            </a:avLst>
          </a:prstGeom>
          <a:ln w="76200" cmpd="thickThin" algn="ctr">
            <a:solidFill>
              <a:srgbClr val="660033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10800000" anchor="ctr"/>
          <a:lstStyle/>
          <a:p>
            <a:pPr algn="ctr">
              <a:lnSpc>
                <a:spcPct val="80000"/>
              </a:lnSpc>
            </a:pPr>
            <a:r>
              <a:rPr lang="ru-RU" sz="2000" b="1" i="1" dirty="0" smtClean="0">
                <a:ln>
                  <a:solidFill>
                    <a:schemeClr val="accent1">
                      <a:lumMod val="90000"/>
                    </a:schemeClr>
                  </a:solidFill>
                </a:ln>
                <a:solidFill>
                  <a:srgbClr val="00B0F0"/>
                </a:solidFill>
                <a:effectLst>
                  <a:glow rad="101600">
                    <a:schemeClr val="bg1">
                      <a:alpha val="40000"/>
                    </a:schemeClr>
                  </a:glow>
                </a:effectLst>
              </a:rPr>
              <a:t>Спутники Эрнста Генри </a:t>
            </a:r>
            <a:r>
              <a:rPr lang="ru-RU" sz="2000" b="1" i="1" dirty="0" err="1" smtClean="0">
                <a:ln>
                  <a:solidFill>
                    <a:schemeClr val="accent1">
                      <a:lumMod val="90000"/>
                    </a:schemeClr>
                  </a:solidFill>
                </a:ln>
                <a:solidFill>
                  <a:srgbClr val="00B0F0"/>
                </a:solidFill>
                <a:effectLst>
                  <a:glow rad="101600">
                    <a:schemeClr val="bg1">
                      <a:alpha val="40000"/>
                    </a:schemeClr>
                  </a:glow>
                </a:effectLst>
              </a:rPr>
              <a:t>Шеклтона</a:t>
            </a:r>
            <a:r>
              <a:rPr lang="ru-RU" sz="2000" b="1" i="1" dirty="0" smtClean="0">
                <a:ln>
                  <a:solidFill>
                    <a:schemeClr val="accent1">
                      <a:lumMod val="90000"/>
                    </a:schemeClr>
                  </a:solidFill>
                </a:ln>
                <a:solidFill>
                  <a:srgbClr val="00B0F0"/>
                </a:solidFill>
                <a:effectLst>
                  <a:glow rad="101600">
                    <a:schemeClr val="bg1">
                      <a:alpha val="40000"/>
                    </a:schemeClr>
                  </a:glow>
                </a:effectLst>
              </a:rPr>
              <a:t> (1874-1922 гг.)</a:t>
            </a:r>
            <a:endParaRPr lang="ru-RU" sz="2000" b="1" i="1" dirty="0">
              <a:ln>
                <a:solidFill>
                  <a:schemeClr val="accent1">
                    <a:lumMod val="90000"/>
                  </a:schemeClr>
                </a:solidFill>
              </a:ln>
              <a:solidFill>
                <a:srgbClr val="00B0F0"/>
              </a:solidFill>
              <a:effectLst>
                <a:glow rad="101600">
                  <a:schemeClr val="bg1">
                    <a:alpha val="40000"/>
                  </a:schemeClr>
                </a:glow>
              </a:effectLst>
            </a:endParaRPr>
          </a:p>
        </p:txBody>
      </p:sp>
      <p:sp>
        <p:nvSpPr>
          <p:cNvPr id="20" name="Rectangle 2"/>
          <p:cNvSpPr>
            <a:spLocks noGrp="1" noChangeArrowheads="1"/>
          </p:cNvSpPr>
          <p:nvPr>
            <p:ph type="title"/>
          </p:nvPr>
        </p:nvSpPr>
        <p:spPr>
          <a:xfrm>
            <a:off x="2051608" y="274638"/>
            <a:ext cx="5040783" cy="1498600"/>
          </a:xfrm>
        </p:spPr>
        <p:txBody>
          <a:bodyPr>
            <a:noAutofit/>
          </a:bodyPr>
          <a:lstStyle/>
          <a:p>
            <a:r>
              <a:rPr lang="ru-RU" sz="4400" b="1" cap="none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n-lt"/>
                <a:ea typeface="+mn-ea"/>
                <a:cs typeface="+mn-cs"/>
              </a:rPr>
              <a:t>ВНИМАНИЕ !  ВОПРОС</a:t>
            </a:r>
          </a:p>
        </p:txBody>
      </p:sp>
      <p:sp>
        <p:nvSpPr>
          <p:cNvPr id="21" name="AutoShape 9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360363" y="5948705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0066FF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2" name="AutoShape 10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1223963" y="5948705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0066FF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3" name="AutoShape 11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087563" y="5948705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0066FF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4" name="AutoShape 12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952750" y="5948705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0066FF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5" name="AutoShape 13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3816350" y="5948705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0066FF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6" name="Rectangle 22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5004048" y="6465662"/>
            <a:ext cx="1655762" cy="288925"/>
          </a:xfrm>
          <a:prstGeom prst="rect">
            <a:avLst/>
          </a:prstGeom>
          <a:gradFill rotWithShape="0">
            <a:gsLst>
              <a:gs pos="0">
                <a:srgbClr val="8488C4">
                  <a:gamma/>
                  <a:shade val="46275"/>
                  <a:invGamma/>
                </a:srgbClr>
              </a:gs>
              <a:gs pos="50000">
                <a:srgbClr val="8488C4">
                  <a:alpha val="63000"/>
                </a:srgbClr>
              </a:gs>
              <a:gs pos="100000">
                <a:srgbClr val="8488C4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12700" algn="ctr">
                <a:solidFill>
                  <a:srgbClr val="000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ru-RU" sz="1400" b="1" spc="50" dirty="0">
                <a:ln w="12700" cmpd="sng">
                  <a:noFill/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Правила</a:t>
            </a:r>
            <a:r>
              <a:rPr lang="ru-RU" sz="1400" dirty="0"/>
              <a:t> </a:t>
            </a:r>
            <a:r>
              <a:rPr lang="ru-RU" sz="1400" b="1" spc="50" dirty="0">
                <a:ln w="12700" cmpd="sng">
                  <a:noFill/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игры</a:t>
            </a:r>
          </a:p>
        </p:txBody>
      </p:sp>
      <p:sp>
        <p:nvSpPr>
          <p:cNvPr id="27" name="Rectangle 23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6876256" y="6465662"/>
            <a:ext cx="1944216" cy="288925"/>
          </a:xfrm>
          <a:prstGeom prst="rect">
            <a:avLst/>
          </a:prstGeom>
          <a:gradFill rotWithShape="0">
            <a:gsLst>
              <a:gs pos="0">
                <a:srgbClr val="8488C4">
                  <a:gamma/>
                  <a:shade val="46275"/>
                  <a:invGamma/>
                </a:srgbClr>
              </a:gs>
              <a:gs pos="50000">
                <a:srgbClr val="8488C4">
                  <a:alpha val="63000"/>
                </a:srgbClr>
              </a:gs>
              <a:gs pos="100000">
                <a:srgbClr val="8488C4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12700" algn="ctr">
                <a:solidFill>
                  <a:srgbClr val="000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ru-RU" sz="1400" b="1" spc="50" dirty="0">
                <a:ln w="12700" cmpd="sng">
                  <a:noFill/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Продолжить</a:t>
            </a:r>
            <a:r>
              <a:rPr lang="ru-RU" sz="1400" b="1" dirty="0">
                <a:solidFill>
                  <a:srgbClr val="FF0000"/>
                </a:solidFill>
              </a:rPr>
              <a:t> </a:t>
            </a:r>
            <a:r>
              <a:rPr lang="ru-RU" sz="1400" b="1" spc="50" dirty="0">
                <a:ln w="12700" cmpd="sng">
                  <a:noFill/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игру</a:t>
            </a:r>
          </a:p>
        </p:txBody>
      </p:sp>
      <p:pic>
        <p:nvPicPr>
          <p:cNvPr id="16" name="Picture 4" descr="J0189255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5288" y="404813"/>
            <a:ext cx="1368425" cy="1368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AutoShape 5">
            <a:hlinkClick r:id="rId6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539750" y="549275"/>
            <a:ext cx="1042988" cy="1042988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0066FF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8" name="WordArt 6" descr="Орех"/>
          <p:cNvSpPr>
            <a:spLocks noChangeArrowheads="1" noChangeShapeType="1" noTextEdit="1"/>
          </p:cNvSpPr>
          <p:nvPr/>
        </p:nvSpPr>
        <p:spPr bwMode="auto">
          <a:xfrm>
            <a:off x="827932" y="765175"/>
            <a:ext cx="431700" cy="576263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 xmlns="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2400" kern="1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ook Antiqua"/>
              </a:rPr>
              <a:t>24</a:t>
            </a:r>
            <a:endParaRPr lang="ru-RU" sz="2400" kern="1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Book Antiqua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764171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3" presetClass="emph" presetSubtype="2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FF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2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4" dur="500"/>
                                        <p:tgtEl>
                                          <p:spTgt spid="37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7" dur="500"/>
                                        <p:tgtEl>
                                          <p:spTgt spid="3789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379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000"/>
                            </p:stCondLst>
                            <p:childTnLst>
                              <p:par>
                                <p:cTn id="3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379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91" grpId="0" build="p" animBg="1"/>
      <p:bldP spid="37900" grpId="0" animBg="1"/>
      <p:bldP spid="37901" grpId="0" animBg="1"/>
      <p:bldP spid="20" grpId="0"/>
      <p:bldP spid="20" grpId="1"/>
      <p:bldP spid="21" grpId="0" animBg="1"/>
      <p:bldP spid="22" grpId="0" animBg="1"/>
      <p:bldP spid="23" grpId="0" animBg="1"/>
      <p:bldP spid="24" grpId="0" animBg="1"/>
      <p:bldP spid="25" grpId="0" animBg="1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331913" y="1989138"/>
            <a:ext cx="6780212" cy="1368425"/>
          </a:xfrm>
          <a:prstGeom prst="rect">
            <a:avLst/>
          </a:prstGeom>
          <a:ln w="57150" cmpd="thickThin">
            <a:solidFill>
              <a:srgbClr val="0070C0"/>
            </a:solidFill>
            <a:miter lim="800000"/>
            <a:headEnd/>
            <a:tailEnd/>
          </a:ln>
        </p:spPr>
        <p:style>
          <a:lnRef idx="0">
            <a:scrgbClr r="0" g="0" b="0"/>
          </a:lnRef>
          <a:fillRef idx="1002">
            <a:schemeClr val="lt1"/>
          </a:fillRef>
          <a:effectRef idx="0">
            <a:scrgbClr r="0" g="0" b="0"/>
          </a:effectRef>
          <a:fontRef idx="major"/>
        </p:style>
        <p:txBody>
          <a:bodyPr vert="horz" lIns="91440" tIns="45720" rIns="91440" bIns="45720" rtlCol="0" anchor="ctr">
            <a:normAutofit fontScale="92500"/>
          </a:bodyPr>
          <a:lstStyle/>
          <a:p>
            <a:pPr algn="ctr">
              <a:buFontTx/>
              <a:buNone/>
            </a:pPr>
            <a:r>
              <a:rPr lang="ru-RU" sz="2100" b="1" dirty="0" smtClean="0">
                <a:ln w="1905">
                  <a:solidFill>
                    <a:schemeClr val="bg1"/>
                  </a:solidFill>
                </a:ln>
                <a:solidFill>
                  <a:srgbClr val="0070C0"/>
                </a:solidFill>
                <a:effectLst>
                  <a:glow rad="88900">
                    <a:schemeClr val="tx1">
                      <a:alpha val="7000"/>
                    </a:schemeClr>
                  </a:glow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j-ea"/>
                <a:cs typeface="+mj-cs"/>
              </a:rPr>
              <a:t>Назовите американского лётчика, который первым перелетел через Северный и Южный полюсы, и осуществил 4 антарктические экспедиции?</a:t>
            </a:r>
            <a:endParaRPr lang="ru-RU" sz="2100" b="1" dirty="0">
              <a:ln w="1905">
                <a:solidFill>
                  <a:schemeClr val="bg1"/>
                </a:solidFill>
              </a:ln>
              <a:solidFill>
                <a:srgbClr val="0070C0"/>
              </a:solidFill>
              <a:effectLst>
                <a:glow rad="88900">
                  <a:schemeClr val="tx1">
                    <a:alpha val="7000"/>
                  </a:schemeClr>
                </a:glow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  <a:latin typeface="+mj-lt"/>
              <a:ea typeface="+mj-ea"/>
              <a:cs typeface="+mj-cs"/>
            </a:endParaRPr>
          </a:p>
        </p:txBody>
      </p:sp>
      <p:sp useBgFill="1">
        <p:nvSpPr>
          <p:cNvPr id="37900" name="Rectangle 12"/>
          <p:cNvSpPr>
            <a:spLocks noChangeArrowheads="1"/>
          </p:cNvSpPr>
          <p:nvPr/>
        </p:nvSpPr>
        <p:spPr bwMode="auto">
          <a:xfrm>
            <a:off x="4572000" y="3716338"/>
            <a:ext cx="4321175" cy="574675"/>
          </a:xfrm>
          <a:prstGeom prst="rect">
            <a:avLst/>
          </a:prstGeom>
          <a:ln w="76200" cmpd="thickThin" algn="ctr">
            <a:solidFill>
              <a:srgbClr val="CC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ru-RU" sz="2800" b="1" i="1" dirty="0">
                <a:ln>
                  <a:solidFill>
                    <a:schemeClr val="tx1"/>
                  </a:solidFill>
                </a:ln>
                <a:solidFill>
                  <a:srgbClr val="0070C0"/>
                </a:solidFill>
                <a:effectLst>
                  <a:glow rad="101600">
                    <a:schemeClr val="bg1">
                      <a:alpha val="40000"/>
                    </a:schemeClr>
                  </a:glow>
                </a:effectLst>
              </a:rPr>
              <a:t>Правильный ответ</a:t>
            </a:r>
          </a:p>
        </p:txBody>
      </p:sp>
      <p:sp useBgFill="1">
        <p:nvSpPr>
          <p:cNvPr id="37901" name="AutoShape 13"/>
          <p:cNvSpPr>
            <a:spLocks noChangeArrowheads="1"/>
          </p:cNvSpPr>
          <p:nvPr/>
        </p:nvSpPr>
        <p:spPr bwMode="auto">
          <a:xfrm rot="10800000">
            <a:off x="5148262" y="4797425"/>
            <a:ext cx="3456185" cy="1295400"/>
          </a:xfrm>
          <a:prstGeom prst="wedgeRectCallout">
            <a:avLst>
              <a:gd name="adj1" fmla="val -5278"/>
              <a:gd name="adj2" fmla="val 85417"/>
            </a:avLst>
          </a:prstGeom>
          <a:ln w="76200" cmpd="thickThin" algn="ctr">
            <a:solidFill>
              <a:srgbClr val="660033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10800000" anchor="ctr"/>
          <a:lstStyle/>
          <a:p>
            <a:pPr algn="ctr">
              <a:lnSpc>
                <a:spcPct val="80000"/>
              </a:lnSpc>
            </a:pPr>
            <a:r>
              <a:rPr lang="ru-RU" sz="2000" b="1" i="1" dirty="0" smtClean="0">
                <a:ln>
                  <a:solidFill>
                    <a:schemeClr val="accent1">
                      <a:lumMod val="90000"/>
                    </a:schemeClr>
                  </a:solidFill>
                </a:ln>
                <a:solidFill>
                  <a:srgbClr val="00B0F0"/>
                </a:solidFill>
                <a:effectLst>
                  <a:glow rad="101600">
                    <a:schemeClr val="bg1">
                      <a:alpha val="40000"/>
                    </a:schemeClr>
                  </a:glow>
                </a:effectLst>
              </a:rPr>
              <a:t>Ричард </a:t>
            </a:r>
            <a:r>
              <a:rPr lang="ru-RU" sz="2000" b="1" i="1" dirty="0" err="1" smtClean="0">
                <a:ln>
                  <a:solidFill>
                    <a:schemeClr val="accent1">
                      <a:lumMod val="90000"/>
                    </a:schemeClr>
                  </a:solidFill>
                </a:ln>
                <a:solidFill>
                  <a:srgbClr val="00B0F0"/>
                </a:solidFill>
                <a:effectLst>
                  <a:glow rad="101600">
                    <a:schemeClr val="bg1">
                      <a:alpha val="40000"/>
                    </a:schemeClr>
                  </a:glow>
                </a:effectLst>
              </a:rPr>
              <a:t>Эвелис</a:t>
            </a:r>
            <a:r>
              <a:rPr lang="ru-RU" sz="2000" b="1" i="1" dirty="0" smtClean="0">
                <a:ln>
                  <a:solidFill>
                    <a:schemeClr val="accent1">
                      <a:lumMod val="90000"/>
                    </a:schemeClr>
                  </a:solidFill>
                </a:ln>
                <a:solidFill>
                  <a:srgbClr val="00B0F0"/>
                </a:solidFill>
                <a:effectLst>
                  <a:glow rad="101600">
                    <a:schemeClr val="bg1">
                      <a:alpha val="40000"/>
                    </a:schemeClr>
                  </a:glow>
                </a:effectLst>
              </a:rPr>
              <a:t> Берд</a:t>
            </a:r>
            <a:endParaRPr lang="ru-RU" sz="2000" b="1" i="1" dirty="0">
              <a:ln>
                <a:solidFill>
                  <a:schemeClr val="accent1">
                    <a:lumMod val="90000"/>
                  </a:schemeClr>
                </a:solidFill>
              </a:ln>
              <a:solidFill>
                <a:srgbClr val="00B0F0"/>
              </a:solidFill>
              <a:effectLst>
                <a:glow rad="101600">
                  <a:schemeClr val="bg1">
                    <a:alpha val="40000"/>
                  </a:schemeClr>
                </a:glow>
              </a:effectLst>
            </a:endParaRPr>
          </a:p>
        </p:txBody>
      </p:sp>
      <p:sp>
        <p:nvSpPr>
          <p:cNvPr id="20" name="Rectangle 2"/>
          <p:cNvSpPr>
            <a:spLocks noGrp="1" noChangeArrowheads="1"/>
          </p:cNvSpPr>
          <p:nvPr>
            <p:ph type="title"/>
          </p:nvPr>
        </p:nvSpPr>
        <p:spPr>
          <a:xfrm>
            <a:off x="2051608" y="274638"/>
            <a:ext cx="5040783" cy="1498600"/>
          </a:xfrm>
        </p:spPr>
        <p:txBody>
          <a:bodyPr>
            <a:noAutofit/>
          </a:bodyPr>
          <a:lstStyle/>
          <a:p>
            <a:r>
              <a:rPr lang="ru-RU" sz="4400" b="1" cap="none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n-lt"/>
                <a:ea typeface="+mn-ea"/>
                <a:cs typeface="+mn-cs"/>
              </a:rPr>
              <a:t>ВНИМАНИЕ !  ВОПРОС</a:t>
            </a:r>
          </a:p>
        </p:txBody>
      </p:sp>
      <p:sp>
        <p:nvSpPr>
          <p:cNvPr id="21" name="AutoShape 9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360363" y="5948705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0066FF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2" name="AutoShape 10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1223963" y="5948705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0066FF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3" name="AutoShape 11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087563" y="5948705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0066FF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4" name="AutoShape 12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952750" y="5948705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0066FF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5" name="AutoShape 13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3816350" y="5948705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0066FF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6" name="Rectangle 22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5004048" y="6465662"/>
            <a:ext cx="1655762" cy="288925"/>
          </a:xfrm>
          <a:prstGeom prst="rect">
            <a:avLst/>
          </a:prstGeom>
          <a:gradFill rotWithShape="0">
            <a:gsLst>
              <a:gs pos="0">
                <a:srgbClr val="8488C4">
                  <a:gamma/>
                  <a:shade val="46275"/>
                  <a:invGamma/>
                </a:srgbClr>
              </a:gs>
              <a:gs pos="50000">
                <a:srgbClr val="8488C4">
                  <a:alpha val="63000"/>
                </a:srgbClr>
              </a:gs>
              <a:gs pos="100000">
                <a:srgbClr val="8488C4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12700" algn="ctr">
                <a:solidFill>
                  <a:srgbClr val="000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ru-RU" sz="1400" b="1" spc="50" dirty="0">
                <a:ln w="12700" cmpd="sng">
                  <a:noFill/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Правила</a:t>
            </a:r>
            <a:r>
              <a:rPr lang="ru-RU" sz="1400" dirty="0"/>
              <a:t> </a:t>
            </a:r>
            <a:r>
              <a:rPr lang="ru-RU" sz="1400" b="1" spc="50" dirty="0">
                <a:ln w="12700" cmpd="sng">
                  <a:noFill/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игры</a:t>
            </a:r>
          </a:p>
        </p:txBody>
      </p:sp>
      <p:sp>
        <p:nvSpPr>
          <p:cNvPr id="27" name="Rectangle 23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6876256" y="6465662"/>
            <a:ext cx="1944216" cy="288925"/>
          </a:xfrm>
          <a:prstGeom prst="rect">
            <a:avLst/>
          </a:prstGeom>
          <a:gradFill rotWithShape="0">
            <a:gsLst>
              <a:gs pos="0">
                <a:srgbClr val="8488C4">
                  <a:gamma/>
                  <a:shade val="46275"/>
                  <a:invGamma/>
                </a:srgbClr>
              </a:gs>
              <a:gs pos="50000">
                <a:srgbClr val="8488C4">
                  <a:alpha val="63000"/>
                </a:srgbClr>
              </a:gs>
              <a:gs pos="100000">
                <a:srgbClr val="8488C4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12700" algn="ctr">
                <a:solidFill>
                  <a:srgbClr val="000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ru-RU" sz="1400" b="1" spc="50" dirty="0">
                <a:ln w="12700" cmpd="sng">
                  <a:noFill/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Продолжить</a:t>
            </a:r>
            <a:r>
              <a:rPr lang="ru-RU" sz="1400" b="1" dirty="0">
                <a:solidFill>
                  <a:srgbClr val="FF0000"/>
                </a:solidFill>
              </a:rPr>
              <a:t> </a:t>
            </a:r>
            <a:r>
              <a:rPr lang="ru-RU" sz="1400" b="1" spc="50" dirty="0">
                <a:ln w="12700" cmpd="sng">
                  <a:noFill/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игру</a:t>
            </a:r>
          </a:p>
        </p:txBody>
      </p:sp>
      <p:pic>
        <p:nvPicPr>
          <p:cNvPr id="16" name="Picture 4" descr="J0189255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5288" y="404813"/>
            <a:ext cx="1368425" cy="1368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AutoShape 5">
            <a:hlinkClick r:id="rId6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539750" y="549275"/>
            <a:ext cx="1042988" cy="1042988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0066FF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8" name="WordArt 6" descr="Орех"/>
          <p:cNvSpPr>
            <a:spLocks noChangeArrowheads="1" noChangeShapeType="1" noTextEdit="1"/>
          </p:cNvSpPr>
          <p:nvPr/>
        </p:nvSpPr>
        <p:spPr bwMode="auto">
          <a:xfrm>
            <a:off x="827932" y="765175"/>
            <a:ext cx="431700" cy="576263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 xmlns="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2400" kern="1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ook Antiqua"/>
              </a:rPr>
              <a:t>28</a:t>
            </a:r>
            <a:endParaRPr lang="ru-RU" sz="2400" kern="1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Book Antiqua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291239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3" presetClass="emph" presetSubtype="2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FF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2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4" dur="500"/>
                                        <p:tgtEl>
                                          <p:spTgt spid="37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7" dur="500"/>
                                        <p:tgtEl>
                                          <p:spTgt spid="3789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379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000"/>
                            </p:stCondLst>
                            <p:childTnLst>
                              <p:par>
                                <p:cTn id="3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379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91" grpId="0" build="p" animBg="1"/>
      <p:bldP spid="37900" grpId="0" animBg="1"/>
      <p:bldP spid="37901" grpId="0" animBg="1"/>
      <p:bldP spid="20" grpId="0"/>
      <p:bldP spid="20" grpId="1"/>
      <p:bldP spid="21" grpId="0" animBg="1"/>
      <p:bldP spid="22" grpId="0" animBg="1"/>
      <p:bldP spid="23" grpId="0" animBg="1"/>
      <p:bldP spid="24" grpId="0" animBg="1"/>
      <p:bldP spid="25" grpId="0" animBg="1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331913" y="1989138"/>
            <a:ext cx="6780212" cy="1368425"/>
          </a:xfrm>
          <a:prstGeom prst="rect">
            <a:avLst/>
          </a:prstGeom>
          <a:ln w="57150" cmpd="thickThin">
            <a:solidFill>
              <a:srgbClr val="0070C0"/>
            </a:solidFill>
            <a:miter lim="800000"/>
            <a:headEnd/>
            <a:tailEnd/>
          </a:ln>
        </p:spPr>
        <p:style>
          <a:lnRef idx="0">
            <a:scrgbClr r="0" g="0" b="0"/>
          </a:lnRef>
          <a:fillRef idx="1002">
            <a:schemeClr val="lt1"/>
          </a:fillRef>
          <a:effectRef idx="0">
            <a:scrgbClr r="0" g="0" b="0"/>
          </a:effectRef>
          <a:fontRef idx="major"/>
        </p:style>
        <p:txBody>
          <a:bodyPr vert="horz" lIns="91440" tIns="45720" rIns="91440" bIns="45720" rtlCol="0" anchor="ctr">
            <a:normAutofit/>
          </a:bodyPr>
          <a:lstStyle/>
          <a:p>
            <a:pPr algn="ctr">
              <a:buFontTx/>
              <a:buNone/>
            </a:pPr>
            <a:r>
              <a:rPr lang="ru-RU" sz="2100" b="1" dirty="0" smtClean="0">
                <a:ln w="1905">
                  <a:solidFill>
                    <a:schemeClr val="bg1"/>
                  </a:solidFill>
                </a:ln>
                <a:solidFill>
                  <a:srgbClr val="0070C0"/>
                </a:solidFill>
                <a:effectLst>
                  <a:glow rad="88900">
                    <a:schemeClr val="tx1">
                      <a:alpha val="7000"/>
                    </a:schemeClr>
                  </a:glow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j-ea"/>
                <a:cs typeface="+mj-cs"/>
              </a:rPr>
              <a:t>Чьим именем названы оазис в Антарктиде, вулкан на Камчатке, ледник на Урале и Алтае, пик в горах Тянь-Шаня?</a:t>
            </a:r>
            <a:endParaRPr lang="ru-RU" sz="2100" b="1" dirty="0">
              <a:ln w="1905">
                <a:solidFill>
                  <a:schemeClr val="bg1"/>
                </a:solidFill>
              </a:ln>
              <a:solidFill>
                <a:srgbClr val="0070C0"/>
              </a:solidFill>
              <a:effectLst>
                <a:glow rad="88900">
                  <a:schemeClr val="tx1">
                    <a:alpha val="7000"/>
                  </a:schemeClr>
                </a:glow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  <a:latin typeface="+mj-lt"/>
              <a:ea typeface="+mj-ea"/>
              <a:cs typeface="+mj-cs"/>
            </a:endParaRPr>
          </a:p>
        </p:txBody>
      </p:sp>
      <p:sp useBgFill="1">
        <p:nvSpPr>
          <p:cNvPr id="37900" name="Rectangle 12"/>
          <p:cNvSpPr>
            <a:spLocks noChangeArrowheads="1"/>
          </p:cNvSpPr>
          <p:nvPr/>
        </p:nvSpPr>
        <p:spPr bwMode="auto">
          <a:xfrm>
            <a:off x="4572000" y="3716338"/>
            <a:ext cx="4321175" cy="574675"/>
          </a:xfrm>
          <a:prstGeom prst="rect">
            <a:avLst/>
          </a:prstGeom>
          <a:ln w="76200" cmpd="thickThin" algn="ctr">
            <a:solidFill>
              <a:srgbClr val="CC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ru-RU" sz="2800" b="1" i="1" dirty="0">
                <a:ln>
                  <a:solidFill>
                    <a:schemeClr val="tx1"/>
                  </a:solidFill>
                </a:ln>
                <a:solidFill>
                  <a:srgbClr val="0070C0"/>
                </a:solidFill>
                <a:effectLst>
                  <a:glow rad="101600">
                    <a:schemeClr val="bg1">
                      <a:alpha val="40000"/>
                    </a:schemeClr>
                  </a:glow>
                </a:effectLst>
              </a:rPr>
              <a:t>Правильный ответ</a:t>
            </a:r>
          </a:p>
        </p:txBody>
      </p:sp>
      <p:sp useBgFill="1">
        <p:nvSpPr>
          <p:cNvPr id="37901" name="AutoShape 13"/>
          <p:cNvSpPr>
            <a:spLocks noChangeArrowheads="1"/>
          </p:cNvSpPr>
          <p:nvPr/>
        </p:nvSpPr>
        <p:spPr bwMode="auto">
          <a:xfrm rot="10800000">
            <a:off x="5148262" y="4797425"/>
            <a:ext cx="3456185" cy="1295400"/>
          </a:xfrm>
          <a:prstGeom prst="wedgeRectCallout">
            <a:avLst>
              <a:gd name="adj1" fmla="val -5278"/>
              <a:gd name="adj2" fmla="val 85417"/>
            </a:avLst>
          </a:prstGeom>
          <a:ln w="76200" cmpd="thickThin" algn="ctr">
            <a:solidFill>
              <a:srgbClr val="660033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10800000" anchor="ctr"/>
          <a:lstStyle/>
          <a:p>
            <a:pPr algn="ctr">
              <a:lnSpc>
                <a:spcPct val="80000"/>
              </a:lnSpc>
            </a:pPr>
            <a:r>
              <a:rPr lang="ru-RU" sz="2000" b="1" i="1" dirty="0" smtClean="0">
                <a:ln>
                  <a:solidFill>
                    <a:schemeClr val="accent1">
                      <a:lumMod val="90000"/>
                    </a:schemeClr>
                  </a:solidFill>
                </a:ln>
                <a:solidFill>
                  <a:srgbClr val="00B0F0"/>
                </a:solidFill>
                <a:effectLst>
                  <a:glow rad="101600">
                    <a:schemeClr val="bg1">
                      <a:alpha val="40000"/>
                    </a:schemeClr>
                  </a:glow>
                </a:effectLst>
              </a:rPr>
              <a:t>Так увековечено имя В.А. Обручёва</a:t>
            </a:r>
            <a:endParaRPr lang="ru-RU" sz="2000" b="1" i="1" dirty="0">
              <a:ln>
                <a:solidFill>
                  <a:schemeClr val="accent1">
                    <a:lumMod val="90000"/>
                  </a:schemeClr>
                </a:solidFill>
              </a:ln>
              <a:solidFill>
                <a:srgbClr val="00B0F0"/>
              </a:solidFill>
              <a:effectLst>
                <a:glow rad="101600">
                  <a:schemeClr val="bg1">
                    <a:alpha val="40000"/>
                  </a:schemeClr>
                </a:glow>
              </a:effectLst>
            </a:endParaRPr>
          </a:p>
        </p:txBody>
      </p:sp>
      <p:sp>
        <p:nvSpPr>
          <p:cNvPr id="20" name="Rectangle 2"/>
          <p:cNvSpPr>
            <a:spLocks noGrp="1" noChangeArrowheads="1"/>
          </p:cNvSpPr>
          <p:nvPr>
            <p:ph type="title"/>
          </p:nvPr>
        </p:nvSpPr>
        <p:spPr>
          <a:xfrm>
            <a:off x="2051608" y="274638"/>
            <a:ext cx="5040783" cy="1498600"/>
          </a:xfrm>
        </p:spPr>
        <p:txBody>
          <a:bodyPr>
            <a:noAutofit/>
          </a:bodyPr>
          <a:lstStyle/>
          <a:p>
            <a:r>
              <a:rPr lang="ru-RU" sz="4400" b="1" cap="none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n-lt"/>
                <a:ea typeface="+mn-ea"/>
                <a:cs typeface="+mn-cs"/>
              </a:rPr>
              <a:t>ВНИМАНИЕ !  ВОПРОС</a:t>
            </a:r>
          </a:p>
        </p:txBody>
      </p:sp>
      <p:sp>
        <p:nvSpPr>
          <p:cNvPr id="21" name="AutoShape 9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360363" y="5948705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0066FF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2" name="AutoShape 10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1223963" y="5948705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0066FF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3" name="AutoShape 11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087563" y="5948705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0066FF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4" name="AutoShape 12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952750" y="5948705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0066FF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5" name="AutoShape 13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3816350" y="5948705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0066FF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6" name="Rectangle 22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5004048" y="6465662"/>
            <a:ext cx="1655762" cy="288925"/>
          </a:xfrm>
          <a:prstGeom prst="rect">
            <a:avLst/>
          </a:prstGeom>
          <a:gradFill rotWithShape="0">
            <a:gsLst>
              <a:gs pos="0">
                <a:srgbClr val="8488C4">
                  <a:gamma/>
                  <a:shade val="46275"/>
                  <a:invGamma/>
                </a:srgbClr>
              </a:gs>
              <a:gs pos="50000">
                <a:srgbClr val="8488C4">
                  <a:alpha val="63000"/>
                </a:srgbClr>
              </a:gs>
              <a:gs pos="100000">
                <a:srgbClr val="8488C4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12700" algn="ctr">
                <a:solidFill>
                  <a:srgbClr val="000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ru-RU" sz="1400" b="1" spc="50" dirty="0">
                <a:ln w="12700" cmpd="sng">
                  <a:noFill/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Правила</a:t>
            </a:r>
            <a:r>
              <a:rPr lang="ru-RU" sz="1400" dirty="0"/>
              <a:t> </a:t>
            </a:r>
            <a:r>
              <a:rPr lang="ru-RU" sz="1400" b="1" spc="50" dirty="0">
                <a:ln w="12700" cmpd="sng">
                  <a:noFill/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игры</a:t>
            </a:r>
          </a:p>
        </p:txBody>
      </p:sp>
      <p:sp>
        <p:nvSpPr>
          <p:cNvPr id="27" name="Rectangle 23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6876256" y="6465662"/>
            <a:ext cx="1944216" cy="288925"/>
          </a:xfrm>
          <a:prstGeom prst="rect">
            <a:avLst/>
          </a:prstGeom>
          <a:gradFill rotWithShape="0">
            <a:gsLst>
              <a:gs pos="0">
                <a:srgbClr val="8488C4">
                  <a:gamma/>
                  <a:shade val="46275"/>
                  <a:invGamma/>
                </a:srgbClr>
              </a:gs>
              <a:gs pos="50000">
                <a:srgbClr val="8488C4">
                  <a:alpha val="63000"/>
                </a:srgbClr>
              </a:gs>
              <a:gs pos="100000">
                <a:srgbClr val="8488C4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12700" algn="ctr">
                <a:solidFill>
                  <a:srgbClr val="000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ru-RU" sz="1400" b="1" spc="50" dirty="0">
                <a:ln w="12700" cmpd="sng">
                  <a:noFill/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Продолжить</a:t>
            </a:r>
            <a:r>
              <a:rPr lang="ru-RU" sz="1400" b="1" dirty="0">
                <a:solidFill>
                  <a:srgbClr val="FF0000"/>
                </a:solidFill>
              </a:rPr>
              <a:t> </a:t>
            </a:r>
            <a:r>
              <a:rPr lang="ru-RU" sz="1400" b="1" spc="50" dirty="0">
                <a:ln w="12700" cmpd="sng">
                  <a:noFill/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игру</a:t>
            </a:r>
          </a:p>
        </p:txBody>
      </p:sp>
      <p:pic>
        <p:nvPicPr>
          <p:cNvPr id="16" name="Picture 4" descr="J0189255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5288" y="404813"/>
            <a:ext cx="1368425" cy="1368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AutoShape 5">
            <a:hlinkClick r:id="rId6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539750" y="549275"/>
            <a:ext cx="1042988" cy="1042988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0066FF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8" name="WordArt 6" descr="Орех"/>
          <p:cNvSpPr>
            <a:spLocks noChangeArrowheads="1" noChangeShapeType="1" noTextEdit="1"/>
          </p:cNvSpPr>
          <p:nvPr/>
        </p:nvSpPr>
        <p:spPr bwMode="auto">
          <a:xfrm>
            <a:off x="827932" y="765175"/>
            <a:ext cx="431700" cy="576263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 xmlns="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2400" kern="1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ook Antiqua"/>
              </a:rPr>
              <a:t>32</a:t>
            </a:r>
            <a:endParaRPr lang="ru-RU" sz="2400" kern="1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Book Antiqua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121049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3" presetClass="emph" presetSubtype="2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FF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2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4" dur="500"/>
                                        <p:tgtEl>
                                          <p:spTgt spid="37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7" dur="500"/>
                                        <p:tgtEl>
                                          <p:spTgt spid="3789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379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000"/>
                            </p:stCondLst>
                            <p:childTnLst>
                              <p:par>
                                <p:cTn id="3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379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91" grpId="0" build="p" animBg="1"/>
      <p:bldP spid="37900" grpId="0" animBg="1"/>
      <p:bldP spid="37901" grpId="0" animBg="1"/>
      <p:bldP spid="20" grpId="0"/>
      <p:bldP spid="20" grpId="1"/>
      <p:bldP spid="21" grpId="0" animBg="1"/>
      <p:bldP spid="22" grpId="0" animBg="1"/>
      <p:bldP spid="23" grpId="0" animBg="1"/>
      <p:bldP spid="24" grpId="0" animBg="1"/>
      <p:bldP spid="2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042988" y="1916113"/>
            <a:ext cx="7786687" cy="1181100"/>
          </a:xfrm>
          <a:noFill/>
          <a:ln w="57150" cmpd="thickThin">
            <a:solidFill>
              <a:srgbClr val="FFFF99"/>
            </a:solidFill>
            <a:miter lim="800000"/>
            <a:headEnd/>
            <a:tailEnd/>
          </a:ln>
        </p:spPr>
        <p:txBody>
          <a:bodyPr anchor="ctr"/>
          <a:lstStyle/>
          <a:p>
            <a:pPr algn="ctr">
              <a:buFontTx/>
              <a:buNone/>
            </a:pPr>
            <a:r>
              <a:rPr lang="ru-RU" sz="2100" dirty="0">
                <a:solidFill>
                  <a:srgbClr val="FFFF00"/>
                </a:solidFill>
                <a:effectLst>
                  <a:glow rad="63500">
                    <a:schemeClr val="bg2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Какие материки имеют площадь, меньше площади Антарктиды </a:t>
            </a:r>
            <a:r>
              <a:rPr lang="ru-RU" sz="2100" dirty="0" smtClean="0">
                <a:solidFill>
                  <a:srgbClr val="FFFF00"/>
                </a:solidFill>
                <a:effectLst>
                  <a:glow rad="63500">
                    <a:schemeClr val="bg2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?</a:t>
            </a:r>
            <a:endParaRPr lang="ru-RU" dirty="0"/>
          </a:p>
        </p:txBody>
      </p:sp>
      <p:pic>
        <p:nvPicPr>
          <p:cNvPr id="29700" name="Picture 4" descr="J0189255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5288" y="404813"/>
            <a:ext cx="1368425" cy="1368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9701" name="AutoShape 5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539750" y="549275"/>
            <a:ext cx="1042988" cy="1042988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FF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9702" name="WordArt 6" descr="Орех"/>
          <p:cNvSpPr>
            <a:spLocks noChangeArrowheads="1" noChangeShapeType="1" noTextEdit="1"/>
          </p:cNvSpPr>
          <p:nvPr/>
        </p:nvSpPr>
        <p:spPr bwMode="auto">
          <a:xfrm>
            <a:off x="900113" y="765175"/>
            <a:ext cx="287337" cy="576263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 xmlns="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2400" kern="1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ook Antiqua"/>
              </a:rPr>
              <a:t>5</a:t>
            </a:r>
          </a:p>
        </p:txBody>
      </p:sp>
      <p:sp useBgFill="1">
        <p:nvSpPr>
          <p:cNvPr id="29708" name="Rectangle 12"/>
          <p:cNvSpPr>
            <a:spLocks noChangeArrowheads="1"/>
          </p:cNvSpPr>
          <p:nvPr/>
        </p:nvSpPr>
        <p:spPr bwMode="auto">
          <a:xfrm>
            <a:off x="4572000" y="3716338"/>
            <a:ext cx="4321175" cy="574675"/>
          </a:xfrm>
          <a:prstGeom prst="rect">
            <a:avLst/>
          </a:prstGeom>
          <a:ln w="76200" cmpd="thickThin" algn="ctr">
            <a:solidFill>
              <a:srgbClr val="CC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ru-RU" sz="2800" b="1" i="1" dirty="0">
                <a:ln>
                  <a:solidFill>
                    <a:schemeClr val="tx1"/>
                  </a:solidFill>
                </a:ln>
                <a:solidFill>
                  <a:srgbClr val="0070C0"/>
                </a:solidFill>
                <a:effectLst>
                  <a:glow rad="101600">
                    <a:schemeClr val="bg1">
                      <a:alpha val="40000"/>
                    </a:schemeClr>
                  </a:glow>
                </a:effectLst>
              </a:rPr>
              <a:t>Правильный ответ</a:t>
            </a:r>
          </a:p>
        </p:txBody>
      </p:sp>
      <p:sp useBgFill="1">
        <p:nvSpPr>
          <p:cNvPr id="29709" name="AutoShape 13"/>
          <p:cNvSpPr>
            <a:spLocks noChangeArrowheads="1"/>
          </p:cNvSpPr>
          <p:nvPr/>
        </p:nvSpPr>
        <p:spPr bwMode="auto">
          <a:xfrm rot="10800000">
            <a:off x="5153436" y="4830539"/>
            <a:ext cx="3311525" cy="1295400"/>
          </a:xfrm>
          <a:prstGeom prst="wedgeRectCallout">
            <a:avLst>
              <a:gd name="adj1" fmla="val -5278"/>
              <a:gd name="adj2" fmla="val 85417"/>
            </a:avLst>
          </a:prstGeom>
          <a:ln w="76200" cmpd="thickThin" algn="ctr">
            <a:solidFill>
              <a:srgbClr val="660033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10800000" anchor="ctr"/>
          <a:lstStyle/>
          <a:p>
            <a:pPr algn="ctr"/>
            <a:r>
              <a:rPr lang="ru-RU" sz="3200" b="1" dirty="0">
                <a:ln>
                  <a:prstDash val="solid"/>
                </a:ln>
                <a:solidFill>
                  <a:srgbClr val="FFFF00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Австралия</a:t>
            </a:r>
          </a:p>
        </p:txBody>
      </p:sp>
      <p:sp>
        <p:nvSpPr>
          <p:cNvPr id="23" name="Rectangle 2"/>
          <p:cNvSpPr>
            <a:spLocks noGrp="1" noChangeArrowheads="1"/>
          </p:cNvSpPr>
          <p:nvPr>
            <p:ph type="title"/>
          </p:nvPr>
        </p:nvSpPr>
        <p:spPr>
          <a:xfrm>
            <a:off x="2051608" y="274638"/>
            <a:ext cx="5040783" cy="1498600"/>
          </a:xfrm>
        </p:spPr>
        <p:txBody>
          <a:bodyPr>
            <a:noAutofit/>
          </a:bodyPr>
          <a:lstStyle/>
          <a:p>
            <a:r>
              <a:rPr lang="ru-RU" sz="4400" b="1" cap="none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n-lt"/>
                <a:ea typeface="+mn-ea"/>
                <a:cs typeface="+mn-cs"/>
              </a:rPr>
              <a:t>ВНИМАНИЕ !  ВОПРОС</a:t>
            </a:r>
          </a:p>
        </p:txBody>
      </p:sp>
      <p:sp>
        <p:nvSpPr>
          <p:cNvPr id="31" name="AutoShape 9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360363" y="5948705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FF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2" name="AutoShape 10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1223963" y="5948705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FF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3" name="AutoShape 11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087563" y="5948705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FF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4" name="AutoShape 12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952750" y="5948705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FF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5" name="AutoShape 13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3816350" y="5948705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FF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6" name="Rectangle 22">
            <a:hlinkClick r:id="rId5" action="ppaction://hlinksldjump"/>
          </p:cNvPr>
          <p:cNvSpPr>
            <a:spLocks noChangeArrowheads="1"/>
          </p:cNvSpPr>
          <p:nvPr/>
        </p:nvSpPr>
        <p:spPr bwMode="auto">
          <a:xfrm>
            <a:off x="5004048" y="6465662"/>
            <a:ext cx="1655762" cy="288925"/>
          </a:xfrm>
          <a:prstGeom prst="rect">
            <a:avLst/>
          </a:prstGeom>
          <a:gradFill rotWithShape="0">
            <a:gsLst>
              <a:gs pos="0">
                <a:srgbClr val="8488C4">
                  <a:gamma/>
                  <a:shade val="46275"/>
                  <a:invGamma/>
                </a:srgbClr>
              </a:gs>
              <a:gs pos="50000">
                <a:srgbClr val="8488C4">
                  <a:alpha val="63000"/>
                </a:srgbClr>
              </a:gs>
              <a:gs pos="100000">
                <a:srgbClr val="8488C4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12700" algn="ctr">
                <a:solidFill>
                  <a:srgbClr val="000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ru-RU" sz="1400" b="1" spc="50" dirty="0">
                <a:ln w="12700" cmpd="sng">
                  <a:noFill/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Правила</a:t>
            </a:r>
            <a:r>
              <a:rPr lang="ru-RU" sz="1400" dirty="0"/>
              <a:t> </a:t>
            </a:r>
            <a:r>
              <a:rPr lang="ru-RU" sz="1400" b="1" spc="50" dirty="0">
                <a:ln w="12700" cmpd="sng">
                  <a:noFill/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игры</a:t>
            </a:r>
          </a:p>
        </p:txBody>
      </p:sp>
      <p:sp>
        <p:nvSpPr>
          <p:cNvPr id="37" name="Rectangle 23">
            <a:hlinkClick r:id="rId6" action="ppaction://hlinksldjump"/>
          </p:cNvPr>
          <p:cNvSpPr>
            <a:spLocks noChangeArrowheads="1"/>
          </p:cNvSpPr>
          <p:nvPr/>
        </p:nvSpPr>
        <p:spPr bwMode="auto">
          <a:xfrm>
            <a:off x="6876256" y="6465662"/>
            <a:ext cx="1944216" cy="288925"/>
          </a:xfrm>
          <a:prstGeom prst="rect">
            <a:avLst/>
          </a:prstGeom>
          <a:gradFill rotWithShape="0">
            <a:gsLst>
              <a:gs pos="0">
                <a:srgbClr val="8488C4">
                  <a:gamma/>
                  <a:shade val="46275"/>
                  <a:invGamma/>
                </a:srgbClr>
              </a:gs>
              <a:gs pos="50000">
                <a:srgbClr val="8488C4">
                  <a:alpha val="63000"/>
                </a:srgbClr>
              </a:gs>
              <a:gs pos="100000">
                <a:srgbClr val="8488C4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12700" algn="ctr">
                <a:solidFill>
                  <a:srgbClr val="000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ru-RU" sz="1400" b="1" spc="50" dirty="0">
                <a:ln w="12700" cmpd="sng">
                  <a:noFill/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Продолжить</a:t>
            </a:r>
            <a:r>
              <a:rPr lang="ru-RU" sz="1400" b="1" dirty="0">
                <a:solidFill>
                  <a:srgbClr val="FF0000"/>
                </a:solidFill>
              </a:rPr>
              <a:t> </a:t>
            </a:r>
            <a:r>
              <a:rPr lang="ru-RU" sz="1400" b="1" spc="50" dirty="0">
                <a:ln w="12700" cmpd="sng">
                  <a:noFill/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игру</a:t>
            </a:r>
          </a:p>
        </p:txBody>
      </p:sp>
    </p:spTree>
    <p:extLst>
      <p:ext uri="{BB962C8B-B14F-4D97-AF65-F5344CB8AC3E}">
        <p14:creationId xmlns:p14="http://schemas.microsoft.com/office/powerpoint/2010/main" xmlns="" val="27929539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3" presetClass="emph" presetSubtype="2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2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4" dur="500"/>
                                        <p:tgtEl>
                                          <p:spTgt spid="2969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7" dur="500"/>
                                        <p:tgtEl>
                                          <p:spTgt spid="29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297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297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699" grpId="0" build="p" animBg="1"/>
      <p:bldP spid="29708" grpId="0" animBg="1"/>
      <p:bldP spid="29709" grpId="0" animBg="1"/>
      <p:bldP spid="23" grpId="0"/>
      <p:bldP spid="23" grpId="1"/>
      <p:bldP spid="31" grpId="0" animBg="1"/>
      <p:bldP spid="32" grpId="0" animBg="1"/>
      <p:bldP spid="33" grpId="0" animBg="1"/>
      <p:bldP spid="34" grpId="0" animBg="1"/>
      <p:bldP spid="35" grpId="0" animBg="1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331913" y="1989138"/>
            <a:ext cx="6780212" cy="1368425"/>
          </a:xfrm>
          <a:prstGeom prst="rect">
            <a:avLst/>
          </a:prstGeom>
          <a:ln w="57150" cmpd="thickThin">
            <a:solidFill>
              <a:srgbClr val="0070C0"/>
            </a:solidFill>
            <a:miter lim="800000"/>
            <a:headEnd/>
            <a:tailEnd/>
          </a:ln>
        </p:spPr>
        <p:style>
          <a:lnRef idx="0">
            <a:scrgbClr r="0" g="0" b="0"/>
          </a:lnRef>
          <a:fillRef idx="1002">
            <a:schemeClr val="lt1"/>
          </a:fillRef>
          <a:effectRef idx="0">
            <a:scrgbClr r="0" g="0" b="0"/>
          </a:effectRef>
          <a:fontRef idx="major"/>
        </p:style>
        <p:txBody>
          <a:bodyPr vert="horz" lIns="91440" tIns="45720" rIns="91440" bIns="45720" rtlCol="0" anchor="ctr">
            <a:normAutofit/>
          </a:bodyPr>
          <a:lstStyle/>
          <a:p>
            <a:pPr algn="ctr">
              <a:buFontTx/>
              <a:buNone/>
            </a:pPr>
            <a:r>
              <a:rPr lang="ru-RU" sz="2100" b="1" dirty="0" smtClean="0">
                <a:ln w="1905">
                  <a:solidFill>
                    <a:schemeClr val="bg1"/>
                  </a:solidFill>
                </a:ln>
                <a:solidFill>
                  <a:srgbClr val="0070C0"/>
                </a:solidFill>
                <a:effectLst>
                  <a:glow rad="88900">
                    <a:schemeClr val="tx1">
                      <a:alpha val="7000"/>
                    </a:schemeClr>
                  </a:glow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j-ea"/>
                <a:cs typeface="+mj-cs"/>
              </a:rPr>
              <a:t>Как называется один из самых крупных на Земле ледников, который находится в Антарктиде ?</a:t>
            </a:r>
            <a:endParaRPr lang="ru-RU" sz="2100" b="1" dirty="0">
              <a:ln w="1905">
                <a:solidFill>
                  <a:schemeClr val="bg1"/>
                </a:solidFill>
              </a:ln>
              <a:solidFill>
                <a:srgbClr val="0070C0"/>
              </a:solidFill>
              <a:effectLst>
                <a:glow rad="88900">
                  <a:schemeClr val="tx1">
                    <a:alpha val="7000"/>
                  </a:schemeClr>
                </a:glow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  <a:latin typeface="+mj-lt"/>
              <a:ea typeface="+mj-ea"/>
              <a:cs typeface="+mj-cs"/>
            </a:endParaRPr>
          </a:p>
        </p:txBody>
      </p:sp>
      <p:sp useBgFill="1">
        <p:nvSpPr>
          <p:cNvPr id="37900" name="Rectangle 12"/>
          <p:cNvSpPr>
            <a:spLocks noChangeArrowheads="1"/>
          </p:cNvSpPr>
          <p:nvPr/>
        </p:nvSpPr>
        <p:spPr bwMode="auto">
          <a:xfrm>
            <a:off x="4572000" y="3716338"/>
            <a:ext cx="4321175" cy="574675"/>
          </a:xfrm>
          <a:prstGeom prst="rect">
            <a:avLst/>
          </a:prstGeom>
          <a:ln w="76200" cmpd="thickThin" algn="ctr">
            <a:solidFill>
              <a:srgbClr val="CC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ru-RU" sz="2800" b="1" i="1" dirty="0">
                <a:ln>
                  <a:solidFill>
                    <a:schemeClr val="tx1"/>
                  </a:solidFill>
                </a:ln>
                <a:solidFill>
                  <a:srgbClr val="0070C0"/>
                </a:solidFill>
                <a:effectLst>
                  <a:glow rad="101600">
                    <a:schemeClr val="bg1">
                      <a:alpha val="40000"/>
                    </a:schemeClr>
                  </a:glow>
                </a:effectLst>
              </a:rPr>
              <a:t>Правильный ответ</a:t>
            </a:r>
          </a:p>
        </p:txBody>
      </p:sp>
      <p:sp useBgFill="1">
        <p:nvSpPr>
          <p:cNvPr id="37901" name="AutoShape 13"/>
          <p:cNvSpPr>
            <a:spLocks noChangeArrowheads="1"/>
          </p:cNvSpPr>
          <p:nvPr/>
        </p:nvSpPr>
        <p:spPr bwMode="auto">
          <a:xfrm rot="10800000">
            <a:off x="5148262" y="4797425"/>
            <a:ext cx="3456185" cy="1295400"/>
          </a:xfrm>
          <a:prstGeom prst="wedgeRectCallout">
            <a:avLst>
              <a:gd name="adj1" fmla="val -5278"/>
              <a:gd name="adj2" fmla="val 85417"/>
            </a:avLst>
          </a:prstGeom>
          <a:ln w="76200" cmpd="thickThin" algn="ctr">
            <a:solidFill>
              <a:srgbClr val="660033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10800000" anchor="ctr"/>
          <a:lstStyle/>
          <a:p>
            <a:pPr algn="ctr">
              <a:lnSpc>
                <a:spcPct val="80000"/>
              </a:lnSpc>
            </a:pPr>
            <a:r>
              <a:rPr lang="ru-RU" sz="2000" b="1" i="1" dirty="0" smtClean="0">
                <a:ln>
                  <a:solidFill>
                    <a:schemeClr val="accent1">
                      <a:lumMod val="90000"/>
                    </a:schemeClr>
                  </a:solidFill>
                </a:ln>
                <a:solidFill>
                  <a:srgbClr val="00B0F0"/>
                </a:solidFill>
                <a:effectLst>
                  <a:glow rad="101600">
                    <a:schemeClr val="bg1">
                      <a:alpha val="40000"/>
                    </a:schemeClr>
                  </a:glow>
                </a:effectLst>
              </a:rPr>
              <a:t>Ледник Бирдморо, его длина около 200 км., ширина 40 км.</a:t>
            </a:r>
            <a:endParaRPr lang="ru-RU" sz="2000" b="1" i="1" dirty="0">
              <a:ln>
                <a:solidFill>
                  <a:schemeClr val="accent1">
                    <a:lumMod val="90000"/>
                  </a:schemeClr>
                </a:solidFill>
              </a:ln>
              <a:solidFill>
                <a:srgbClr val="00B0F0"/>
              </a:solidFill>
              <a:effectLst>
                <a:glow rad="101600">
                  <a:schemeClr val="bg1">
                    <a:alpha val="40000"/>
                  </a:schemeClr>
                </a:glow>
              </a:effectLst>
            </a:endParaRPr>
          </a:p>
        </p:txBody>
      </p:sp>
      <p:sp>
        <p:nvSpPr>
          <p:cNvPr id="20" name="Rectangle 2"/>
          <p:cNvSpPr>
            <a:spLocks noGrp="1" noChangeArrowheads="1"/>
          </p:cNvSpPr>
          <p:nvPr>
            <p:ph type="title"/>
          </p:nvPr>
        </p:nvSpPr>
        <p:spPr>
          <a:xfrm>
            <a:off x="2051608" y="274638"/>
            <a:ext cx="5040783" cy="1498600"/>
          </a:xfrm>
        </p:spPr>
        <p:txBody>
          <a:bodyPr>
            <a:noAutofit/>
          </a:bodyPr>
          <a:lstStyle/>
          <a:p>
            <a:r>
              <a:rPr lang="ru-RU" sz="4400" b="1" cap="none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n-lt"/>
                <a:ea typeface="+mn-ea"/>
                <a:cs typeface="+mn-cs"/>
              </a:rPr>
              <a:t>ВНИМАНИЕ !  ВОПРОС</a:t>
            </a:r>
          </a:p>
        </p:txBody>
      </p:sp>
      <p:sp>
        <p:nvSpPr>
          <p:cNvPr id="21" name="AutoShape 9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360363" y="5948705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0066FF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2" name="AutoShape 10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1223963" y="5948705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0066FF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3" name="AutoShape 11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087563" y="5948705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0066FF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4" name="AutoShape 12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952750" y="5948705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0066FF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5" name="AutoShape 13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3816350" y="5948705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0066FF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6" name="Rectangle 22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5004048" y="6465662"/>
            <a:ext cx="1655762" cy="288925"/>
          </a:xfrm>
          <a:prstGeom prst="rect">
            <a:avLst/>
          </a:prstGeom>
          <a:gradFill rotWithShape="0">
            <a:gsLst>
              <a:gs pos="0">
                <a:srgbClr val="8488C4">
                  <a:gamma/>
                  <a:shade val="46275"/>
                  <a:invGamma/>
                </a:srgbClr>
              </a:gs>
              <a:gs pos="50000">
                <a:srgbClr val="8488C4">
                  <a:alpha val="63000"/>
                </a:srgbClr>
              </a:gs>
              <a:gs pos="100000">
                <a:srgbClr val="8488C4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12700" algn="ctr">
                <a:solidFill>
                  <a:srgbClr val="000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ru-RU" sz="1400" b="1" spc="50" dirty="0">
                <a:ln w="12700" cmpd="sng">
                  <a:noFill/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Правила</a:t>
            </a:r>
            <a:r>
              <a:rPr lang="ru-RU" sz="1400" dirty="0"/>
              <a:t> </a:t>
            </a:r>
            <a:r>
              <a:rPr lang="ru-RU" sz="1400" b="1" spc="50" dirty="0">
                <a:ln w="12700" cmpd="sng">
                  <a:noFill/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игры</a:t>
            </a:r>
          </a:p>
        </p:txBody>
      </p:sp>
      <p:sp>
        <p:nvSpPr>
          <p:cNvPr id="27" name="Rectangle 23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6876256" y="6465662"/>
            <a:ext cx="1944216" cy="288925"/>
          </a:xfrm>
          <a:prstGeom prst="rect">
            <a:avLst/>
          </a:prstGeom>
          <a:gradFill rotWithShape="0">
            <a:gsLst>
              <a:gs pos="0">
                <a:srgbClr val="8488C4">
                  <a:gamma/>
                  <a:shade val="46275"/>
                  <a:invGamma/>
                </a:srgbClr>
              </a:gs>
              <a:gs pos="50000">
                <a:srgbClr val="8488C4">
                  <a:alpha val="63000"/>
                </a:srgbClr>
              </a:gs>
              <a:gs pos="100000">
                <a:srgbClr val="8488C4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12700" algn="ctr">
                <a:solidFill>
                  <a:srgbClr val="000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ru-RU" sz="1400" b="1" spc="50" dirty="0">
                <a:ln w="12700" cmpd="sng">
                  <a:noFill/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Продолжить</a:t>
            </a:r>
            <a:r>
              <a:rPr lang="ru-RU" sz="1400" b="1" dirty="0">
                <a:solidFill>
                  <a:srgbClr val="FF0000"/>
                </a:solidFill>
              </a:rPr>
              <a:t> </a:t>
            </a:r>
            <a:r>
              <a:rPr lang="ru-RU" sz="1400" b="1" spc="50" dirty="0">
                <a:ln w="12700" cmpd="sng">
                  <a:noFill/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игру</a:t>
            </a:r>
          </a:p>
        </p:txBody>
      </p:sp>
      <p:pic>
        <p:nvPicPr>
          <p:cNvPr id="16" name="Picture 4" descr="J0189255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5288" y="404813"/>
            <a:ext cx="1368425" cy="1368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AutoShape 5">
            <a:hlinkClick r:id="rId6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539750" y="549275"/>
            <a:ext cx="1042988" cy="1042988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0066FF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8" name="WordArt 6" descr="Орех"/>
          <p:cNvSpPr>
            <a:spLocks noChangeArrowheads="1" noChangeShapeType="1" noTextEdit="1"/>
          </p:cNvSpPr>
          <p:nvPr/>
        </p:nvSpPr>
        <p:spPr bwMode="auto">
          <a:xfrm>
            <a:off x="827932" y="765175"/>
            <a:ext cx="431700" cy="576263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 xmlns="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2400" kern="1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ook Antiqua"/>
              </a:rPr>
              <a:t>36</a:t>
            </a:r>
            <a:endParaRPr lang="ru-RU" sz="2400" kern="1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Book Antiqua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5387636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3" presetClass="emph" presetSubtype="2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FF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2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4" dur="500"/>
                                        <p:tgtEl>
                                          <p:spTgt spid="37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7" dur="500"/>
                                        <p:tgtEl>
                                          <p:spTgt spid="3789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379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000"/>
                            </p:stCondLst>
                            <p:childTnLst>
                              <p:par>
                                <p:cTn id="3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379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91" grpId="0" build="p" animBg="1"/>
      <p:bldP spid="37900" grpId="0" animBg="1"/>
      <p:bldP spid="37901" grpId="0" animBg="1"/>
      <p:bldP spid="20" grpId="0"/>
      <p:bldP spid="20" grpId="1"/>
      <p:bldP spid="21" grpId="0" animBg="1"/>
      <p:bldP spid="22" grpId="0" animBg="1"/>
      <p:bldP spid="23" grpId="0" animBg="1"/>
      <p:bldP spid="24" grpId="0" animBg="1"/>
      <p:bldP spid="25" grpId="0" animBg="1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331913" y="1989138"/>
            <a:ext cx="6780212" cy="1368425"/>
          </a:xfrm>
          <a:prstGeom prst="rect">
            <a:avLst/>
          </a:prstGeom>
          <a:ln w="57150" cmpd="thickThin">
            <a:solidFill>
              <a:srgbClr val="0070C0"/>
            </a:solidFill>
            <a:miter lim="800000"/>
            <a:headEnd/>
            <a:tailEnd/>
          </a:ln>
        </p:spPr>
        <p:style>
          <a:lnRef idx="0">
            <a:scrgbClr r="0" g="0" b="0"/>
          </a:lnRef>
          <a:fillRef idx="1002">
            <a:schemeClr val="lt1"/>
          </a:fillRef>
          <a:effectRef idx="0">
            <a:scrgbClr r="0" g="0" b="0"/>
          </a:effectRef>
          <a:fontRef idx="major"/>
        </p:style>
        <p:txBody>
          <a:bodyPr vert="horz" lIns="91440" tIns="45720" rIns="91440" bIns="45720" rtlCol="0" anchor="ctr">
            <a:normAutofit/>
          </a:bodyPr>
          <a:lstStyle/>
          <a:p>
            <a:pPr algn="ctr">
              <a:buFontTx/>
              <a:buNone/>
            </a:pPr>
            <a:r>
              <a:rPr lang="ru-RU" sz="2100" b="1" dirty="0" smtClean="0">
                <a:ln w="1905">
                  <a:solidFill>
                    <a:schemeClr val="bg1"/>
                  </a:solidFill>
                </a:ln>
                <a:solidFill>
                  <a:srgbClr val="0070C0"/>
                </a:solidFill>
                <a:effectLst>
                  <a:glow rad="88900">
                    <a:schemeClr val="tx1">
                      <a:alpha val="7000"/>
                    </a:schemeClr>
                  </a:glow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j-ea"/>
                <a:cs typeface="+mj-cs"/>
              </a:rPr>
              <a:t>Чем удивительны озёра Антарктиды ?</a:t>
            </a:r>
            <a:endParaRPr lang="ru-RU" sz="2100" b="1" dirty="0">
              <a:ln w="1905">
                <a:solidFill>
                  <a:schemeClr val="bg1"/>
                </a:solidFill>
              </a:ln>
              <a:solidFill>
                <a:srgbClr val="0070C0"/>
              </a:solidFill>
              <a:effectLst>
                <a:glow rad="88900">
                  <a:schemeClr val="tx1">
                    <a:alpha val="7000"/>
                  </a:schemeClr>
                </a:glow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  <a:latin typeface="+mj-lt"/>
              <a:ea typeface="+mj-ea"/>
              <a:cs typeface="+mj-cs"/>
            </a:endParaRPr>
          </a:p>
        </p:txBody>
      </p:sp>
      <p:sp useBgFill="1">
        <p:nvSpPr>
          <p:cNvPr id="37900" name="Rectangle 12"/>
          <p:cNvSpPr>
            <a:spLocks noChangeArrowheads="1"/>
          </p:cNvSpPr>
          <p:nvPr/>
        </p:nvSpPr>
        <p:spPr bwMode="auto">
          <a:xfrm>
            <a:off x="4572000" y="3716338"/>
            <a:ext cx="4321175" cy="574675"/>
          </a:xfrm>
          <a:prstGeom prst="rect">
            <a:avLst/>
          </a:prstGeom>
          <a:ln w="76200" cmpd="thickThin" algn="ctr">
            <a:solidFill>
              <a:srgbClr val="CC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ru-RU" sz="2800" b="1" i="1" dirty="0">
                <a:ln>
                  <a:solidFill>
                    <a:schemeClr val="tx1"/>
                  </a:solidFill>
                </a:ln>
                <a:solidFill>
                  <a:srgbClr val="0070C0"/>
                </a:solidFill>
                <a:effectLst>
                  <a:glow rad="101600">
                    <a:schemeClr val="bg1">
                      <a:alpha val="40000"/>
                    </a:schemeClr>
                  </a:glow>
                </a:effectLst>
              </a:rPr>
              <a:t>Правильный ответ</a:t>
            </a:r>
          </a:p>
        </p:txBody>
      </p:sp>
      <p:sp useBgFill="1">
        <p:nvSpPr>
          <p:cNvPr id="37901" name="AutoShape 13"/>
          <p:cNvSpPr>
            <a:spLocks noChangeArrowheads="1"/>
          </p:cNvSpPr>
          <p:nvPr/>
        </p:nvSpPr>
        <p:spPr bwMode="auto">
          <a:xfrm rot="10800000">
            <a:off x="4788023" y="4797425"/>
            <a:ext cx="4032447" cy="1295400"/>
          </a:xfrm>
          <a:prstGeom prst="wedgeRectCallout">
            <a:avLst>
              <a:gd name="adj1" fmla="val -5278"/>
              <a:gd name="adj2" fmla="val 85417"/>
            </a:avLst>
          </a:prstGeom>
          <a:ln w="76200" cmpd="thickThin" algn="ctr">
            <a:solidFill>
              <a:srgbClr val="660033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10800000" anchor="ctr"/>
          <a:lstStyle/>
          <a:p>
            <a:pPr algn="ctr">
              <a:lnSpc>
                <a:spcPct val="80000"/>
              </a:lnSpc>
            </a:pPr>
            <a:r>
              <a:rPr lang="ru-RU" b="1" i="1" dirty="0" smtClean="0">
                <a:ln>
                  <a:solidFill>
                    <a:schemeClr val="accent1">
                      <a:lumMod val="90000"/>
                    </a:schemeClr>
                  </a:solidFill>
                </a:ln>
                <a:solidFill>
                  <a:srgbClr val="00B0F0"/>
                </a:solidFill>
                <a:effectLst>
                  <a:glow rad="101600">
                    <a:schemeClr val="bg1">
                      <a:alpha val="40000"/>
                    </a:schemeClr>
                  </a:glow>
                </a:effectLst>
              </a:rPr>
              <a:t>Одно из озёр незамерзающее, а в двух других, температура глубиной воды +8˚ и +22˚ хотя оба, круглый год покрыты льдом.</a:t>
            </a:r>
            <a:endParaRPr lang="ru-RU" b="1" i="1" dirty="0">
              <a:ln>
                <a:solidFill>
                  <a:schemeClr val="accent1">
                    <a:lumMod val="90000"/>
                  </a:schemeClr>
                </a:solidFill>
              </a:ln>
              <a:solidFill>
                <a:srgbClr val="00B0F0"/>
              </a:solidFill>
              <a:effectLst>
                <a:glow rad="101600">
                  <a:schemeClr val="bg1">
                    <a:alpha val="40000"/>
                  </a:schemeClr>
                </a:glow>
              </a:effectLst>
            </a:endParaRPr>
          </a:p>
        </p:txBody>
      </p:sp>
      <p:sp>
        <p:nvSpPr>
          <p:cNvPr id="20" name="Rectangle 2"/>
          <p:cNvSpPr>
            <a:spLocks noGrp="1" noChangeArrowheads="1"/>
          </p:cNvSpPr>
          <p:nvPr>
            <p:ph type="title"/>
          </p:nvPr>
        </p:nvSpPr>
        <p:spPr>
          <a:xfrm>
            <a:off x="2051608" y="274638"/>
            <a:ext cx="5040783" cy="1498600"/>
          </a:xfrm>
        </p:spPr>
        <p:txBody>
          <a:bodyPr>
            <a:noAutofit/>
          </a:bodyPr>
          <a:lstStyle/>
          <a:p>
            <a:r>
              <a:rPr lang="ru-RU" sz="4400" b="1" cap="none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n-lt"/>
                <a:ea typeface="+mn-ea"/>
                <a:cs typeface="+mn-cs"/>
              </a:rPr>
              <a:t>ВНИМАНИЕ !  ВОПРОС</a:t>
            </a:r>
          </a:p>
        </p:txBody>
      </p:sp>
      <p:sp>
        <p:nvSpPr>
          <p:cNvPr id="21" name="AutoShape 9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360363" y="5948705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0066FF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2" name="AutoShape 10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1223963" y="5948705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0066FF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3" name="AutoShape 11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087563" y="5948705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0066FF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4" name="AutoShape 12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952750" y="5948705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0066FF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5" name="AutoShape 13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3816350" y="5948705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0066FF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6" name="Rectangle 22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5004048" y="6465662"/>
            <a:ext cx="1655762" cy="288925"/>
          </a:xfrm>
          <a:prstGeom prst="rect">
            <a:avLst/>
          </a:prstGeom>
          <a:gradFill rotWithShape="0">
            <a:gsLst>
              <a:gs pos="0">
                <a:srgbClr val="8488C4">
                  <a:gamma/>
                  <a:shade val="46275"/>
                  <a:invGamma/>
                </a:srgbClr>
              </a:gs>
              <a:gs pos="50000">
                <a:srgbClr val="8488C4">
                  <a:alpha val="63000"/>
                </a:srgbClr>
              </a:gs>
              <a:gs pos="100000">
                <a:srgbClr val="8488C4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12700" algn="ctr">
                <a:solidFill>
                  <a:srgbClr val="000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ru-RU" sz="1400" b="1" spc="50" dirty="0">
                <a:ln w="12700" cmpd="sng">
                  <a:noFill/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Правила</a:t>
            </a:r>
            <a:r>
              <a:rPr lang="ru-RU" sz="1400" dirty="0"/>
              <a:t> </a:t>
            </a:r>
            <a:r>
              <a:rPr lang="ru-RU" sz="1400" b="1" spc="50" dirty="0">
                <a:ln w="12700" cmpd="sng">
                  <a:noFill/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игры</a:t>
            </a:r>
          </a:p>
        </p:txBody>
      </p:sp>
      <p:sp>
        <p:nvSpPr>
          <p:cNvPr id="27" name="Rectangle 23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6876256" y="6465662"/>
            <a:ext cx="1944216" cy="288925"/>
          </a:xfrm>
          <a:prstGeom prst="rect">
            <a:avLst/>
          </a:prstGeom>
          <a:gradFill rotWithShape="0">
            <a:gsLst>
              <a:gs pos="0">
                <a:srgbClr val="8488C4">
                  <a:gamma/>
                  <a:shade val="46275"/>
                  <a:invGamma/>
                </a:srgbClr>
              </a:gs>
              <a:gs pos="50000">
                <a:srgbClr val="8488C4">
                  <a:alpha val="63000"/>
                </a:srgbClr>
              </a:gs>
              <a:gs pos="100000">
                <a:srgbClr val="8488C4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12700" algn="ctr">
                <a:solidFill>
                  <a:srgbClr val="000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ru-RU" sz="1400" b="1" spc="50" dirty="0">
                <a:ln w="12700" cmpd="sng">
                  <a:noFill/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Продолжить</a:t>
            </a:r>
            <a:r>
              <a:rPr lang="ru-RU" sz="1400" b="1" dirty="0">
                <a:solidFill>
                  <a:srgbClr val="FF0000"/>
                </a:solidFill>
              </a:rPr>
              <a:t> </a:t>
            </a:r>
            <a:r>
              <a:rPr lang="ru-RU" sz="1400" b="1" spc="50" dirty="0">
                <a:ln w="12700" cmpd="sng">
                  <a:noFill/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игру</a:t>
            </a:r>
          </a:p>
        </p:txBody>
      </p:sp>
      <p:pic>
        <p:nvPicPr>
          <p:cNvPr id="16" name="Picture 4" descr="J0189255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5288" y="404813"/>
            <a:ext cx="1368425" cy="1368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AutoShape 5">
            <a:hlinkClick r:id="rId6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539750" y="549275"/>
            <a:ext cx="1042988" cy="1042988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0066FF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8" name="WordArt 6" descr="Орех"/>
          <p:cNvSpPr>
            <a:spLocks noChangeArrowheads="1" noChangeShapeType="1" noTextEdit="1"/>
          </p:cNvSpPr>
          <p:nvPr/>
        </p:nvSpPr>
        <p:spPr bwMode="auto">
          <a:xfrm>
            <a:off x="827932" y="765175"/>
            <a:ext cx="431700" cy="576263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 xmlns="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2400" kern="1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ook Antiqua"/>
              </a:rPr>
              <a:t>40</a:t>
            </a:r>
            <a:endParaRPr lang="ru-RU" sz="2400" kern="1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Book Antiqua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329673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3" presetClass="emph" presetSubtype="2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FF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2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4" dur="500"/>
                                        <p:tgtEl>
                                          <p:spTgt spid="37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7" dur="500"/>
                                        <p:tgtEl>
                                          <p:spTgt spid="3789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379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000"/>
                            </p:stCondLst>
                            <p:childTnLst>
                              <p:par>
                                <p:cTn id="3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379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91" grpId="0" build="p" animBg="1"/>
      <p:bldP spid="37900" grpId="0" animBg="1"/>
      <p:bldP spid="37901" grpId="0" animBg="1"/>
      <p:bldP spid="20" grpId="0"/>
      <p:bldP spid="20" grpId="1"/>
      <p:bldP spid="21" grpId="0" animBg="1"/>
      <p:bldP spid="22" grpId="0" animBg="1"/>
      <p:bldP spid="23" grpId="0" animBg="1"/>
      <p:bldP spid="24" grpId="0" animBg="1"/>
      <p:bldP spid="25" grpId="0" animBg="1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331913" y="1989138"/>
            <a:ext cx="6780212" cy="1368425"/>
          </a:xfrm>
          <a:prstGeom prst="rect">
            <a:avLst/>
          </a:prstGeom>
          <a:ln w="57150" cmpd="thickThin">
            <a:solidFill>
              <a:srgbClr val="0070C0"/>
            </a:solidFill>
            <a:miter lim="800000"/>
            <a:headEnd/>
            <a:tailEnd/>
          </a:ln>
        </p:spPr>
        <p:style>
          <a:lnRef idx="0">
            <a:scrgbClr r="0" g="0" b="0"/>
          </a:lnRef>
          <a:fillRef idx="1002">
            <a:schemeClr val="lt1"/>
          </a:fillRef>
          <a:effectRef idx="0">
            <a:scrgbClr r="0" g="0" b="0"/>
          </a:effectRef>
          <a:fontRef idx="major"/>
        </p:style>
        <p:txBody>
          <a:bodyPr vert="horz" lIns="91440" tIns="45720" rIns="91440" bIns="45720" rtlCol="0" anchor="ctr">
            <a:normAutofit/>
          </a:bodyPr>
          <a:lstStyle/>
          <a:p>
            <a:pPr algn="ctr">
              <a:buFontTx/>
              <a:buNone/>
            </a:pPr>
            <a:r>
              <a:rPr lang="ru-RU" sz="2100" b="1" dirty="0" smtClean="0">
                <a:ln w="1905">
                  <a:solidFill>
                    <a:schemeClr val="bg1"/>
                  </a:solidFill>
                </a:ln>
                <a:solidFill>
                  <a:srgbClr val="0070C0"/>
                </a:solidFill>
                <a:effectLst>
                  <a:glow rad="88900">
                    <a:schemeClr val="tx1">
                      <a:alpha val="7000"/>
                    </a:schemeClr>
                  </a:glow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j-ea"/>
                <a:cs typeface="+mj-cs"/>
              </a:rPr>
              <a:t>Как называется самый крупный шельфовый ледник Антарктиды?</a:t>
            </a:r>
            <a:endParaRPr lang="ru-RU" sz="2100" b="1" dirty="0">
              <a:ln w="1905">
                <a:solidFill>
                  <a:schemeClr val="bg1"/>
                </a:solidFill>
              </a:ln>
              <a:solidFill>
                <a:srgbClr val="0070C0"/>
              </a:solidFill>
              <a:effectLst>
                <a:glow rad="88900">
                  <a:schemeClr val="tx1">
                    <a:alpha val="7000"/>
                  </a:schemeClr>
                </a:glow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  <a:latin typeface="+mj-lt"/>
              <a:ea typeface="+mj-ea"/>
              <a:cs typeface="+mj-cs"/>
            </a:endParaRPr>
          </a:p>
        </p:txBody>
      </p:sp>
      <p:sp useBgFill="1">
        <p:nvSpPr>
          <p:cNvPr id="37900" name="Rectangle 12"/>
          <p:cNvSpPr>
            <a:spLocks noChangeArrowheads="1"/>
          </p:cNvSpPr>
          <p:nvPr/>
        </p:nvSpPr>
        <p:spPr bwMode="auto">
          <a:xfrm>
            <a:off x="4572000" y="3716338"/>
            <a:ext cx="4321175" cy="574675"/>
          </a:xfrm>
          <a:prstGeom prst="rect">
            <a:avLst/>
          </a:prstGeom>
          <a:ln w="76200" cmpd="thickThin" algn="ctr">
            <a:solidFill>
              <a:srgbClr val="CC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ru-RU" sz="2800" b="1" i="1" dirty="0">
                <a:ln>
                  <a:solidFill>
                    <a:schemeClr val="tx1"/>
                  </a:solidFill>
                </a:ln>
                <a:solidFill>
                  <a:srgbClr val="0070C0"/>
                </a:solidFill>
                <a:effectLst>
                  <a:glow rad="101600">
                    <a:schemeClr val="bg1">
                      <a:alpha val="40000"/>
                    </a:schemeClr>
                  </a:glow>
                </a:effectLst>
              </a:rPr>
              <a:t>Правильный ответ</a:t>
            </a:r>
          </a:p>
        </p:txBody>
      </p:sp>
      <p:sp useBgFill="1">
        <p:nvSpPr>
          <p:cNvPr id="37901" name="AutoShape 13"/>
          <p:cNvSpPr>
            <a:spLocks noChangeArrowheads="1"/>
          </p:cNvSpPr>
          <p:nvPr/>
        </p:nvSpPr>
        <p:spPr bwMode="auto">
          <a:xfrm rot="10800000">
            <a:off x="5148262" y="4797425"/>
            <a:ext cx="3456185" cy="1295400"/>
          </a:xfrm>
          <a:prstGeom prst="wedgeRectCallout">
            <a:avLst>
              <a:gd name="adj1" fmla="val -5278"/>
              <a:gd name="adj2" fmla="val 85417"/>
            </a:avLst>
          </a:prstGeom>
          <a:ln w="76200" cmpd="thickThin" algn="ctr">
            <a:solidFill>
              <a:srgbClr val="660033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10800000" anchor="ctr"/>
          <a:lstStyle/>
          <a:p>
            <a:pPr algn="ctr">
              <a:lnSpc>
                <a:spcPct val="80000"/>
              </a:lnSpc>
            </a:pPr>
            <a:r>
              <a:rPr lang="ru-RU" sz="2000" b="1" i="1" dirty="0" smtClean="0">
                <a:ln>
                  <a:solidFill>
                    <a:schemeClr val="accent1">
                      <a:lumMod val="90000"/>
                    </a:schemeClr>
                  </a:solidFill>
                </a:ln>
                <a:solidFill>
                  <a:srgbClr val="00B0F0"/>
                </a:solidFill>
                <a:effectLst>
                  <a:glow rad="101600">
                    <a:schemeClr val="bg1">
                      <a:alpha val="40000"/>
                    </a:schemeClr>
                  </a:glow>
                </a:effectLst>
              </a:rPr>
              <a:t>Ледник Росса, его площадь 500 км²</a:t>
            </a:r>
            <a:endParaRPr lang="ru-RU" sz="2000" b="1" i="1" dirty="0">
              <a:ln>
                <a:solidFill>
                  <a:schemeClr val="accent1">
                    <a:lumMod val="90000"/>
                  </a:schemeClr>
                </a:solidFill>
              </a:ln>
              <a:solidFill>
                <a:srgbClr val="00B0F0"/>
              </a:solidFill>
              <a:effectLst>
                <a:glow rad="101600">
                  <a:schemeClr val="bg1">
                    <a:alpha val="40000"/>
                  </a:schemeClr>
                </a:glow>
              </a:effectLst>
            </a:endParaRPr>
          </a:p>
        </p:txBody>
      </p:sp>
      <p:sp>
        <p:nvSpPr>
          <p:cNvPr id="20" name="Rectangle 2"/>
          <p:cNvSpPr>
            <a:spLocks noGrp="1" noChangeArrowheads="1"/>
          </p:cNvSpPr>
          <p:nvPr>
            <p:ph type="title"/>
          </p:nvPr>
        </p:nvSpPr>
        <p:spPr>
          <a:xfrm>
            <a:off x="2051608" y="274638"/>
            <a:ext cx="5040783" cy="1498600"/>
          </a:xfrm>
        </p:spPr>
        <p:txBody>
          <a:bodyPr>
            <a:noAutofit/>
          </a:bodyPr>
          <a:lstStyle/>
          <a:p>
            <a:r>
              <a:rPr lang="ru-RU" sz="4400" b="1" cap="none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n-lt"/>
                <a:ea typeface="+mn-ea"/>
                <a:cs typeface="+mn-cs"/>
              </a:rPr>
              <a:t>ВНИМАНИЕ !  ВОПРОС</a:t>
            </a:r>
          </a:p>
        </p:txBody>
      </p:sp>
      <p:sp>
        <p:nvSpPr>
          <p:cNvPr id="21" name="AutoShape 9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360363" y="5948705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0066FF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2" name="AutoShape 10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1223963" y="5948705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0066FF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3" name="AutoShape 11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087563" y="5948705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0066FF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4" name="AutoShape 12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952750" y="5948705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0066FF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5" name="AutoShape 13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3816350" y="5948705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0066FF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6" name="Rectangle 22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5004048" y="6465662"/>
            <a:ext cx="1655762" cy="288925"/>
          </a:xfrm>
          <a:prstGeom prst="rect">
            <a:avLst/>
          </a:prstGeom>
          <a:gradFill rotWithShape="0">
            <a:gsLst>
              <a:gs pos="0">
                <a:srgbClr val="8488C4">
                  <a:gamma/>
                  <a:shade val="46275"/>
                  <a:invGamma/>
                </a:srgbClr>
              </a:gs>
              <a:gs pos="50000">
                <a:srgbClr val="8488C4">
                  <a:alpha val="63000"/>
                </a:srgbClr>
              </a:gs>
              <a:gs pos="100000">
                <a:srgbClr val="8488C4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12700" algn="ctr">
                <a:solidFill>
                  <a:srgbClr val="000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ru-RU" sz="1400" b="1" spc="50" dirty="0">
                <a:ln w="12700" cmpd="sng">
                  <a:noFill/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Правила</a:t>
            </a:r>
            <a:r>
              <a:rPr lang="ru-RU" sz="1400" dirty="0"/>
              <a:t> </a:t>
            </a:r>
            <a:r>
              <a:rPr lang="ru-RU" sz="1400" b="1" spc="50" dirty="0">
                <a:ln w="12700" cmpd="sng">
                  <a:noFill/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игры</a:t>
            </a:r>
          </a:p>
        </p:txBody>
      </p:sp>
      <p:sp>
        <p:nvSpPr>
          <p:cNvPr id="27" name="Rectangle 23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6876256" y="6465662"/>
            <a:ext cx="1944216" cy="288925"/>
          </a:xfrm>
          <a:prstGeom prst="rect">
            <a:avLst/>
          </a:prstGeom>
          <a:gradFill rotWithShape="0">
            <a:gsLst>
              <a:gs pos="0">
                <a:srgbClr val="8488C4">
                  <a:gamma/>
                  <a:shade val="46275"/>
                  <a:invGamma/>
                </a:srgbClr>
              </a:gs>
              <a:gs pos="50000">
                <a:srgbClr val="8488C4">
                  <a:alpha val="63000"/>
                </a:srgbClr>
              </a:gs>
              <a:gs pos="100000">
                <a:srgbClr val="8488C4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12700" algn="ctr">
                <a:solidFill>
                  <a:srgbClr val="000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ru-RU" sz="1400" b="1" spc="50" dirty="0">
                <a:ln w="12700" cmpd="sng">
                  <a:noFill/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Продолжить</a:t>
            </a:r>
            <a:r>
              <a:rPr lang="ru-RU" sz="1400" b="1" dirty="0">
                <a:solidFill>
                  <a:srgbClr val="FF0000"/>
                </a:solidFill>
              </a:rPr>
              <a:t> </a:t>
            </a:r>
            <a:r>
              <a:rPr lang="ru-RU" sz="1400" b="1" spc="50" dirty="0">
                <a:ln w="12700" cmpd="sng">
                  <a:noFill/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игру</a:t>
            </a:r>
          </a:p>
        </p:txBody>
      </p:sp>
      <p:pic>
        <p:nvPicPr>
          <p:cNvPr id="16" name="Picture 4" descr="J0189255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5288" y="404813"/>
            <a:ext cx="1368425" cy="1368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AutoShape 5">
            <a:hlinkClick r:id="rId6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539750" y="549275"/>
            <a:ext cx="1042988" cy="1042988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0066FF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8" name="WordArt 6" descr="Орех"/>
          <p:cNvSpPr>
            <a:spLocks noChangeArrowheads="1" noChangeShapeType="1" noTextEdit="1"/>
          </p:cNvSpPr>
          <p:nvPr/>
        </p:nvSpPr>
        <p:spPr bwMode="auto">
          <a:xfrm>
            <a:off x="827932" y="765175"/>
            <a:ext cx="431700" cy="576263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 xmlns="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2400" kern="1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ook Antiqua"/>
              </a:rPr>
              <a:t>44</a:t>
            </a:r>
            <a:endParaRPr lang="ru-RU" sz="2400" kern="1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Book Antiqua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556819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3" presetClass="emph" presetSubtype="2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FF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2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4" dur="500"/>
                                        <p:tgtEl>
                                          <p:spTgt spid="37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7" dur="500"/>
                                        <p:tgtEl>
                                          <p:spTgt spid="3789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379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000"/>
                            </p:stCondLst>
                            <p:childTnLst>
                              <p:par>
                                <p:cTn id="3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379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91" grpId="0" build="p" animBg="1"/>
      <p:bldP spid="37900" grpId="0" animBg="1"/>
      <p:bldP spid="37901" grpId="0" animBg="1"/>
      <p:bldP spid="20" grpId="0"/>
      <p:bldP spid="20" grpId="1"/>
      <p:bldP spid="21" grpId="0" animBg="1"/>
      <p:bldP spid="22" grpId="0" animBg="1"/>
      <p:bldP spid="23" grpId="0" animBg="1"/>
      <p:bldP spid="24" grpId="0" animBg="1"/>
      <p:bldP spid="25" grpId="0" animBg="1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331913" y="1989138"/>
            <a:ext cx="6780212" cy="1368425"/>
          </a:xfrm>
          <a:prstGeom prst="rect">
            <a:avLst/>
          </a:prstGeom>
          <a:ln w="57150" cmpd="thickThin">
            <a:solidFill>
              <a:srgbClr val="0070C0"/>
            </a:solidFill>
            <a:miter lim="800000"/>
            <a:headEnd/>
            <a:tailEnd/>
          </a:ln>
        </p:spPr>
        <p:style>
          <a:lnRef idx="0">
            <a:scrgbClr r="0" g="0" b="0"/>
          </a:lnRef>
          <a:fillRef idx="1002">
            <a:schemeClr val="lt1"/>
          </a:fillRef>
          <a:effectRef idx="0">
            <a:scrgbClr r="0" g="0" b="0"/>
          </a:effectRef>
          <a:fontRef idx="major"/>
        </p:style>
        <p:txBody>
          <a:bodyPr vert="horz" lIns="91440" tIns="45720" rIns="91440" bIns="45720" rtlCol="0" anchor="ctr">
            <a:normAutofit/>
          </a:bodyPr>
          <a:lstStyle/>
          <a:p>
            <a:pPr algn="ctr">
              <a:buFontTx/>
              <a:buNone/>
            </a:pPr>
            <a:r>
              <a:rPr lang="ru-RU" sz="2100" b="1" dirty="0" smtClean="0">
                <a:ln w="1905">
                  <a:solidFill>
                    <a:schemeClr val="bg1"/>
                  </a:solidFill>
                </a:ln>
                <a:solidFill>
                  <a:srgbClr val="0070C0"/>
                </a:solidFill>
                <a:effectLst>
                  <a:glow rad="88900">
                    <a:schemeClr val="tx1">
                      <a:alpha val="7000"/>
                    </a:schemeClr>
                  </a:glow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+mj-lt"/>
                <a:ea typeface="+mj-ea"/>
                <a:cs typeface="+mj-cs"/>
              </a:rPr>
              <a:t>Какой горный хребет был открыт в 1841 годы в Антарктиде английской экспедицией Джеймса Росса?</a:t>
            </a:r>
            <a:endParaRPr lang="ru-RU" sz="2100" b="1" dirty="0">
              <a:ln w="1905">
                <a:solidFill>
                  <a:schemeClr val="bg1"/>
                </a:solidFill>
              </a:ln>
              <a:solidFill>
                <a:srgbClr val="0070C0"/>
              </a:solidFill>
              <a:effectLst>
                <a:glow rad="88900">
                  <a:schemeClr val="tx1">
                    <a:alpha val="7000"/>
                  </a:schemeClr>
                </a:glow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  <a:latin typeface="+mj-lt"/>
              <a:ea typeface="+mj-ea"/>
              <a:cs typeface="+mj-cs"/>
            </a:endParaRPr>
          </a:p>
        </p:txBody>
      </p:sp>
      <p:sp useBgFill="1">
        <p:nvSpPr>
          <p:cNvPr id="37900" name="Rectangle 12"/>
          <p:cNvSpPr>
            <a:spLocks noChangeArrowheads="1"/>
          </p:cNvSpPr>
          <p:nvPr/>
        </p:nvSpPr>
        <p:spPr bwMode="auto">
          <a:xfrm>
            <a:off x="4572000" y="3716338"/>
            <a:ext cx="4321175" cy="574675"/>
          </a:xfrm>
          <a:prstGeom prst="rect">
            <a:avLst/>
          </a:prstGeom>
          <a:ln w="76200" cmpd="thickThin" algn="ctr">
            <a:solidFill>
              <a:srgbClr val="CC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ru-RU" sz="2800" b="1" i="1" dirty="0">
                <a:ln>
                  <a:solidFill>
                    <a:schemeClr val="tx1"/>
                  </a:solidFill>
                </a:ln>
                <a:solidFill>
                  <a:srgbClr val="0070C0"/>
                </a:solidFill>
                <a:effectLst>
                  <a:glow rad="101600">
                    <a:schemeClr val="bg1">
                      <a:alpha val="40000"/>
                    </a:schemeClr>
                  </a:glow>
                </a:effectLst>
              </a:rPr>
              <a:t>Правильный ответ</a:t>
            </a:r>
          </a:p>
        </p:txBody>
      </p:sp>
      <p:sp useBgFill="1">
        <p:nvSpPr>
          <p:cNvPr id="37901" name="AutoShape 13"/>
          <p:cNvSpPr>
            <a:spLocks noChangeArrowheads="1"/>
          </p:cNvSpPr>
          <p:nvPr/>
        </p:nvSpPr>
        <p:spPr bwMode="auto">
          <a:xfrm rot="10800000">
            <a:off x="5148261" y="4797425"/>
            <a:ext cx="3528194" cy="1295400"/>
          </a:xfrm>
          <a:prstGeom prst="wedgeRectCallout">
            <a:avLst>
              <a:gd name="adj1" fmla="val -5278"/>
              <a:gd name="adj2" fmla="val 85417"/>
            </a:avLst>
          </a:prstGeom>
          <a:ln w="76200" cmpd="thickThin" algn="ctr">
            <a:solidFill>
              <a:srgbClr val="660033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10800000" anchor="ctr"/>
          <a:lstStyle/>
          <a:p>
            <a:pPr algn="ctr">
              <a:lnSpc>
                <a:spcPct val="80000"/>
              </a:lnSpc>
            </a:pPr>
            <a:r>
              <a:rPr lang="ru-RU" sz="2000" b="1" i="1" dirty="0" smtClean="0">
                <a:ln>
                  <a:solidFill>
                    <a:schemeClr val="accent1">
                      <a:lumMod val="90000"/>
                    </a:schemeClr>
                  </a:solidFill>
                </a:ln>
                <a:solidFill>
                  <a:srgbClr val="00B0F0"/>
                </a:solidFill>
                <a:effectLst>
                  <a:glow rad="101600">
                    <a:schemeClr val="bg1">
                      <a:alpha val="40000"/>
                    </a:schemeClr>
                  </a:glow>
                </a:effectLst>
              </a:rPr>
              <a:t>Хребет </a:t>
            </a:r>
            <a:r>
              <a:rPr lang="ru-RU" sz="2000" b="1" i="1" dirty="0" err="1" smtClean="0">
                <a:ln>
                  <a:solidFill>
                    <a:schemeClr val="accent1">
                      <a:lumMod val="90000"/>
                    </a:schemeClr>
                  </a:solidFill>
                </a:ln>
                <a:solidFill>
                  <a:srgbClr val="00B0F0"/>
                </a:solidFill>
                <a:effectLst>
                  <a:glow rad="101600">
                    <a:schemeClr val="bg1">
                      <a:alpha val="40000"/>
                    </a:schemeClr>
                  </a:glow>
                </a:effectLst>
              </a:rPr>
              <a:t>Адмиралти</a:t>
            </a:r>
            <a:r>
              <a:rPr lang="ru-RU" sz="2000" b="1" i="1" dirty="0" smtClean="0">
                <a:ln>
                  <a:solidFill>
                    <a:schemeClr val="accent1">
                      <a:lumMod val="90000"/>
                    </a:schemeClr>
                  </a:solidFill>
                </a:ln>
                <a:solidFill>
                  <a:srgbClr val="00B0F0"/>
                </a:solidFill>
                <a:effectLst>
                  <a:glow rad="101600">
                    <a:schemeClr val="bg1">
                      <a:alpha val="40000"/>
                    </a:schemeClr>
                  </a:glow>
                </a:effectLst>
              </a:rPr>
              <a:t> (высота более 4000 </a:t>
            </a:r>
            <a:r>
              <a:rPr lang="ru-RU" sz="2000" b="1" i="1" smtClean="0">
                <a:ln>
                  <a:solidFill>
                    <a:schemeClr val="accent1">
                      <a:lumMod val="90000"/>
                    </a:schemeClr>
                  </a:solidFill>
                </a:ln>
                <a:solidFill>
                  <a:srgbClr val="00B0F0"/>
                </a:solidFill>
                <a:effectLst>
                  <a:glow rad="101600">
                    <a:schemeClr val="bg1">
                      <a:alpha val="40000"/>
                    </a:schemeClr>
                  </a:glow>
                </a:effectLst>
              </a:rPr>
              <a:t>м.)</a:t>
            </a:r>
            <a:endParaRPr lang="ru-RU" sz="2000" b="1" i="1" dirty="0">
              <a:ln>
                <a:solidFill>
                  <a:schemeClr val="accent1">
                    <a:lumMod val="90000"/>
                  </a:schemeClr>
                </a:solidFill>
              </a:ln>
              <a:solidFill>
                <a:srgbClr val="00B0F0"/>
              </a:solidFill>
              <a:effectLst>
                <a:glow rad="101600">
                  <a:schemeClr val="bg1">
                    <a:alpha val="40000"/>
                  </a:schemeClr>
                </a:glow>
              </a:effectLst>
            </a:endParaRPr>
          </a:p>
        </p:txBody>
      </p:sp>
      <p:sp>
        <p:nvSpPr>
          <p:cNvPr id="20" name="Rectangle 2"/>
          <p:cNvSpPr>
            <a:spLocks noGrp="1" noChangeArrowheads="1"/>
          </p:cNvSpPr>
          <p:nvPr>
            <p:ph type="title"/>
          </p:nvPr>
        </p:nvSpPr>
        <p:spPr>
          <a:xfrm>
            <a:off x="2051608" y="274638"/>
            <a:ext cx="5040783" cy="1498600"/>
          </a:xfrm>
        </p:spPr>
        <p:txBody>
          <a:bodyPr>
            <a:noAutofit/>
          </a:bodyPr>
          <a:lstStyle/>
          <a:p>
            <a:r>
              <a:rPr lang="ru-RU" sz="4400" b="1" cap="none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n-lt"/>
                <a:ea typeface="+mn-ea"/>
                <a:cs typeface="+mn-cs"/>
              </a:rPr>
              <a:t>ВНИМАНИЕ !  ВОПРОС</a:t>
            </a:r>
          </a:p>
        </p:txBody>
      </p:sp>
      <p:sp>
        <p:nvSpPr>
          <p:cNvPr id="21" name="AutoShape 9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360363" y="5948705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0066FF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2" name="AutoShape 10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1223963" y="5948705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0066FF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3" name="AutoShape 11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087563" y="5948705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0066FF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4" name="AutoShape 12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952750" y="5948705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0066FF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5" name="AutoShape 13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3816350" y="5948705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0066FF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6" name="Rectangle 22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5004048" y="6465662"/>
            <a:ext cx="1655762" cy="288925"/>
          </a:xfrm>
          <a:prstGeom prst="rect">
            <a:avLst/>
          </a:prstGeom>
          <a:gradFill rotWithShape="0">
            <a:gsLst>
              <a:gs pos="0">
                <a:srgbClr val="8488C4">
                  <a:gamma/>
                  <a:shade val="46275"/>
                  <a:invGamma/>
                </a:srgbClr>
              </a:gs>
              <a:gs pos="50000">
                <a:srgbClr val="8488C4">
                  <a:alpha val="63000"/>
                </a:srgbClr>
              </a:gs>
              <a:gs pos="100000">
                <a:srgbClr val="8488C4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12700" algn="ctr">
                <a:solidFill>
                  <a:srgbClr val="000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ru-RU" sz="1400" b="1" spc="50" dirty="0">
                <a:ln w="12700" cmpd="sng">
                  <a:noFill/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Правила</a:t>
            </a:r>
            <a:r>
              <a:rPr lang="ru-RU" sz="1400" dirty="0"/>
              <a:t> </a:t>
            </a:r>
            <a:r>
              <a:rPr lang="ru-RU" sz="1400" b="1" spc="50" dirty="0">
                <a:ln w="12700" cmpd="sng">
                  <a:noFill/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игры</a:t>
            </a:r>
          </a:p>
        </p:txBody>
      </p:sp>
      <p:sp>
        <p:nvSpPr>
          <p:cNvPr id="27" name="Rectangle 23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6876256" y="6465662"/>
            <a:ext cx="1944216" cy="288925"/>
          </a:xfrm>
          <a:prstGeom prst="rect">
            <a:avLst/>
          </a:prstGeom>
          <a:gradFill rotWithShape="0">
            <a:gsLst>
              <a:gs pos="0">
                <a:srgbClr val="8488C4">
                  <a:gamma/>
                  <a:shade val="46275"/>
                  <a:invGamma/>
                </a:srgbClr>
              </a:gs>
              <a:gs pos="50000">
                <a:srgbClr val="8488C4">
                  <a:alpha val="63000"/>
                </a:srgbClr>
              </a:gs>
              <a:gs pos="100000">
                <a:srgbClr val="8488C4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12700" algn="ctr">
                <a:solidFill>
                  <a:srgbClr val="000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ru-RU" sz="1400" b="1" spc="50" dirty="0">
                <a:ln w="12700" cmpd="sng">
                  <a:noFill/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Продолжить</a:t>
            </a:r>
            <a:r>
              <a:rPr lang="ru-RU" sz="1400" b="1" dirty="0">
                <a:solidFill>
                  <a:srgbClr val="FF0000"/>
                </a:solidFill>
              </a:rPr>
              <a:t> </a:t>
            </a:r>
            <a:r>
              <a:rPr lang="ru-RU" sz="1400" b="1" spc="50" dirty="0">
                <a:ln w="12700" cmpd="sng">
                  <a:noFill/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игру</a:t>
            </a:r>
          </a:p>
        </p:txBody>
      </p:sp>
      <p:pic>
        <p:nvPicPr>
          <p:cNvPr id="16" name="Picture 4" descr="J0189255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5288" y="404813"/>
            <a:ext cx="1368425" cy="1368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AutoShape 5">
            <a:hlinkClick r:id="rId6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539750" y="549275"/>
            <a:ext cx="1042988" cy="1042988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0066FF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8" name="WordArt 6" descr="Орех"/>
          <p:cNvSpPr>
            <a:spLocks noChangeArrowheads="1" noChangeShapeType="1" noTextEdit="1"/>
          </p:cNvSpPr>
          <p:nvPr/>
        </p:nvSpPr>
        <p:spPr bwMode="auto">
          <a:xfrm>
            <a:off x="827932" y="765175"/>
            <a:ext cx="431700" cy="576263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 xmlns="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2400" kern="1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ook Antiqua"/>
              </a:rPr>
              <a:t>48</a:t>
            </a:r>
            <a:endParaRPr lang="ru-RU" sz="2400" kern="1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Book Antiqua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892082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3" presetClass="emph" presetSubtype="2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FF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2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4" dur="500"/>
                                        <p:tgtEl>
                                          <p:spTgt spid="37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7" dur="500"/>
                                        <p:tgtEl>
                                          <p:spTgt spid="3789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379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000"/>
                            </p:stCondLst>
                            <p:childTnLst>
                              <p:par>
                                <p:cTn id="3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379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91" grpId="0" build="p" animBg="1"/>
      <p:bldP spid="37900" grpId="0" animBg="1"/>
      <p:bldP spid="37901" grpId="0" animBg="1"/>
      <p:bldP spid="20" grpId="0"/>
      <p:bldP spid="20" grpId="1"/>
      <p:bldP spid="21" grpId="0" animBg="1"/>
      <p:bldP spid="22" grpId="0" animBg="1"/>
      <p:bldP spid="23" grpId="0" animBg="1"/>
      <p:bldP spid="24" grpId="0" animBg="1"/>
      <p:bldP spid="2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042988" y="1916113"/>
            <a:ext cx="7786687" cy="1181100"/>
          </a:xfrm>
          <a:noFill/>
          <a:ln w="57150" cmpd="thickThin">
            <a:solidFill>
              <a:srgbClr val="FFFF99"/>
            </a:solidFill>
            <a:miter lim="800000"/>
            <a:headEnd/>
            <a:tailEnd/>
          </a:ln>
        </p:spPr>
        <p:txBody>
          <a:bodyPr anchor="ctr"/>
          <a:lstStyle/>
          <a:p>
            <a:pPr algn="ctr">
              <a:buFontTx/>
              <a:buNone/>
            </a:pPr>
            <a:r>
              <a:rPr lang="ru-RU" sz="2100" dirty="0">
                <a:solidFill>
                  <a:srgbClr val="FFFF00"/>
                </a:solidFill>
                <a:effectLst>
                  <a:glow rad="63500">
                    <a:schemeClr val="bg2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Какие </a:t>
            </a:r>
            <a:r>
              <a:rPr lang="ru-RU" sz="2100" dirty="0" smtClean="0">
                <a:solidFill>
                  <a:srgbClr val="FFFF00"/>
                </a:solidFill>
                <a:effectLst>
                  <a:glow rad="63500">
                    <a:schemeClr val="bg2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океаны омывают Антарктиду ?</a:t>
            </a:r>
            <a:endParaRPr lang="ru-RU" dirty="0"/>
          </a:p>
        </p:txBody>
      </p:sp>
      <p:pic>
        <p:nvPicPr>
          <p:cNvPr id="29700" name="Picture 4" descr="J0189255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5288" y="404813"/>
            <a:ext cx="1368425" cy="1368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9701" name="AutoShape 5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539750" y="549275"/>
            <a:ext cx="1042988" cy="1042988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FF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9702" name="WordArt 6" descr="Орех"/>
          <p:cNvSpPr>
            <a:spLocks noChangeArrowheads="1" noChangeShapeType="1" noTextEdit="1"/>
          </p:cNvSpPr>
          <p:nvPr/>
        </p:nvSpPr>
        <p:spPr bwMode="auto">
          <a:xfrm>
            <a:off x="900113" y="765175"/>
            <a:ext cx="287337" cy="576263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 xmlns="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2400" kern="1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ook Antiqua"/>
              </a:rPr>
              <a:t>9</a:t>
            </a:r>
            <a:endParaRPr lang="ru-RU" sz="2400" kern="1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Book Antiqua"/>
            </a:endParaRPr>
          </a:p>
        </p:txBody>
      </p:sp>
      <p:sp useBgFill="1">
        <p:nvSpPr>
          <p:cNvPr id="29708" name="Rectangle 12"/>
          <p:cNvSpPr>
            <a:spLocks noChangeArrowheads="1"/>
          </p:cNvSpPr>
          <p:nvPr/>
        </p:nvSpPr>
        <p:spPr bwMode="auto">
          <a:xfrm>
            <a:off x="4572000" y="3716338"/>
            <a:ext cx="4321175" cy="574675"/>
          </a:xfrm>
          <a:prstGeom prst="rect">
            <a:avLst/>
          </a:prstGeom>
          <a:ln w="76200" cmpd="thickThin" algn="ctr">
            <a:solidFill>
              <a:srgbClr val="CC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ru-RU" sz="2800" b="1" i="1" dirty="0">
                <a:ln>
                  <a:solidFill>
                    <a:schemeClr val="tx1"/>
                  </a:solidFill>
                </a:ln>
                <a:solidFill>
                  <a:srgbClr val="0070C0"/>
                </a:solidFill>
                <a:effectLst>
                  <a:glow rad="101600">
                    <a:schemeClr val="bg1">
                      <a:alpha val="40000"/>
                    </a:schemeClr>
                  </a:glow>
                </a:effectLst>
              </a:rPr>
              <a:t>Правильный ответ</a:t>
            </a:r>
          </a:p>
        </p:txBody>
      </p:sp>
      <p:sp useBgFill="1">
        <p:nvSpPr>
          <p:cNvPr id="29709" name="AutoShape 13"/>
          <p:cNvSpPr>
            <a:spLocks noChangeArrowheads="1"/>
          </p:cNvSpPr>
          <p:nvPr/>
        </p:nvSpPr>
        <p:spPr bwMode="auto">
          <a:xfrm rot="10800000">
            <a:off x="5153436" y="4830539"/>
            <a:ext cx="3311525" cy="1295400"/>
          </a:xfrm>
          <a:prstGeom prst="wedgeRectCallout">
            <a:avLst>
              <a:gd name="adj1" fmla="val -5278"/>
              <a:gd name="adj2" fmla="val 85417"/>
            </a:avLst>
          </a:prstGeom>
          <a:ln w="76200" cmpd="thickThin" algn="ctr">
            <a:solidFill>
              <a:srgbClr val="660033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10800000" anchor="ctr"/>
          <a:lstStyle/>
          <a:p>
            <a:pPr algn="ctr"/>
            <a:r>
              <a:rPr lang="ru-RU" sz="2400" b="1" dirty="0" smtClean="0">
                <a:ln>
                  <a:prstDash val="solid"/>
                </a:ln>
                <a:solidFill>
                  <a:srgbClr val="FFFF00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Тихий, Атлантический, Индийский</a:t>
            </a:r>
            <a:endParaRPr lang="ru-RU" sz="2400" b="1" dirty="0">
              <a:ln>
                <a:prstDash val="solid"/>
              </a:ln>
              <a:solidFill>
                <a:srgbClr val="FFFF00"/>
              </a:soli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sp>
        <p:nvSpPr>
          <p:cNvPr id="23" name="Rectangle 2"/>
          <p:cNvSpPr>
            <a:spLocks noGrp="1" noChangeArrowheads="1"/>
          </p:cNvSpPr>
          <p:nvPr>
            <p:ph type="title"/>
          </p:nvPr>
        </p:nvSpPr>
        <p:spPr>
          <a:xfrm>
            <a:off x="2051608" y="274638"/>
            <a:ext cx="5040783" cy="1498600"/>
          </a:xfrm>
        </p:spPr>
        <p:txBody>
          <a:bodyPr>
            <a:noAutofit/>
          </a:bodyPr>
          <a:lstStyle/>
          <a:p>
            <a:r>
              <a:rPr lang="ru-RU" sz="4400" b="1" cap="none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n-lt"/>
                <a:ea typeface="+mn-ea"/>
                <a:cs typeface="+mn-cs"/>
              </a:rPr>
              <a:t>ВНИМАНИЕ !  ВОПРОС</a:t>
            </a:r>
          </a:p>
        </p:txBody>
      </p:sp>
      <p:sp>
        <p:nvSpPr>
          <p:cNvPr id="31" name="AutoShape 9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360363" y="5948705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FF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2" name="AutoShape 10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1223963" y="5948705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FF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3" name="AutoShape 11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087563" y="5948705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FF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4" name="AutoShape 12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952750" y="5948705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FF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5" name="AutoShape 13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3816350" y="5948705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FF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6" name="Rectangle 22">
            <a:hlinkClick r:id="rId5" action="ppaction://hlinksldjump"/>
          </p:cNvPr>
          <p:cNvSpPr>
            <a:spLocks noChangeArrowheads="1"/>
          </p:cNvSpPr>
          <p:nvPr/>
        </p:nvSpPr>
        <p:spPr bwMode="auto">
          <a:xfrm>
            <a:off x="5004048" y="6465662"/>
            <a:ext cx="1655762" cy="288925"/>
          </a:xfrm>
          <a:prstGeom prst="rect">
            <a:avLst/>
          </a:prstGeom>
          <a:gradFill rotWithShape="0">
            <a:gsLst>
              <a:gs pos="0">
                <a:srgbClr val="8488C4">
                  <a:gamma/>
                  <a:shade val="46275"/>
                  <a:invGamma/>
                </a:srgbClr>
              </a:gs>
              <a:gs pos="50000">
                <a:srgbClr val="8488C4">
                  <a:alpha val="63000"/>
                </a:srgbClr>
              </a:gs>
              <a:gs pos="100000">
                <a:srgbClr val="8488C4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12700" algn="ctr">
                <a:solidFill>
                  <a:srgbClr val="000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ru-RU" sz="1400" b="1" spc="50" dirty="0">
                <a:ln w="12700" cmpd="sng">
                  <a:noFill/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Правила</a:t>
            </a:r>
            <a:r>
              <a:rPr lang="ru-RU" sz="1400" dirty="0"/>
              <a:t> </a:t>
            </a:r>
            <a:r>
              <a:rPr lang="ru-RU" sz="1400" b="1" spc="50" dirty="0">
                <a:ln w="12700" cmpd="sng">
                  <a:noFill/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игры</a:t>
            </a:r>
          </a:p>
        </p:txBody>
      </p:sp>
      <p:sp>
        <p:nvSpPr>
          <p:cNvPr id="37" name="Rectangle 23">
            <a:hlinkClick r:id="rId6" action="ppaction://hlinksldjump"/>
          </p:cNvPr>
          <p:cNvSpPr>
            <a:spLocks noChangeArrowheads="1"/>
          </p:cNvSpPr>
          <p:nvPr/>
        </p:nvSpPr>
        <p:spPr bwMode="auto">
          <a:xfrm>
            <a:off x="6876256" y="6465662"/>
            <a:ext cx="1944216" cy="288925"/>
          </a:xfrm>
          <a:prstGeom prst="rect">
            <a:avLst/>
          </a:prstGeom>
          <a:gradFill rotWithShape="0">
            <a:gsLst>
              <a:gs pos="0">
                <a:srgbClr val="8488C4">
                  <a:gamma/>
                  <a:shade val="46275"/>
                  <a:invGamma/>
                </a:srgbClr>
              </a:gs>
              <a:gs pos="50000">
                <a:srgbClr val="8488C4">
                  <a:alpha val="63000"/>
                </a:srgbClr>
              </a:gs>
              <a:gs pos="100000">
                <a:srgbClr val="8488C4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12700" algn="ctr">
                <a:solidFill>
                  <a:srgbClr val="000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ru-RU" sz="1400" b="1" spc="50" dirty="0">
                <a:ln w="12700" cmpd="sng">
                  <a:noFill/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Продолжить</a:t>
            </a:r>
            <a:r>
              <a:rPr lang="ru-RU" sz="1400" b="1" dirty="0">
                <a:solidFill>
                  <a:srgbClr val="FF0000"/>
                </a:solidFill>
              </a:rPr>
              <a:t> </a:t>
            </a:r>
            <a:r>
              <a:rPr lang="ru-RU" sz="1400" b="1" spc="50" dirty="0">
                <a:ln w="12700" cmpd="sng">
                  <a:noFill/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игру</a:t>
            </a:r>
          </a:p>
        </p:txBody>
      </p:sp>
    </p:spTree>
    <p:extLst>
      <p:ext uri="{BB962C8B-B14F-4D97-AF65-F5344CB8AC3E}">
        <p14:creationId xmlns:p14="http://schemas.microsoft.com/office/powerpoint/2010/main" xmlns="" val="24692679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3" presetClass="emph" presetSubtype="2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2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4" dur="500"/>
                                        <p:tgtEl>
                                          <p:spTgt spid="2969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7" dur="500"/>
                                        <p:tgtEl>
                                          <p:spTgt spid="29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297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297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699" grpId="0" build="p" animBg="1"/>
      <p:bldP spid="29708" grpId="0" animBg="1"/>
      <p:bldP spid="29709" grpId="0" animBg="1"/>
      <p:bldP spid="23" grpId="0"/>
      <p:bldP spid="23" grpId="1"/>
      <p:bldP spid="31" grpId="0" animBg="1"/>
      <p:bldP spid="32" grpId="0" animBg="1"/>
      <p:bldP spid="33" grpId="0" animBg="1"/>
      <p:bldP spid="34" grpId="0" animBg="1"/>
      <p:bldP spid="3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042988" y="1916113"/>
            <a:ext cx="7786687" cy="1181100"/>
          </a:xfrm>
          <a:noFill/>
          <a:ln w="57150" cmpd="thickThin">
            <a:solidFill>
              <a:srgbClr val="FFFF99"/>
            </a:solidFill>
            <a:miter lim="800000"/>
            <a:headEnd/>
            <a:tailEnd/>
          </a:ln>
        </p:spPr>
        <p:txBody>
          <a:bodyPr anchor="ctr"/>
          <a:lstStyle/>
          <a:p>
            <a:pPr algn="ctr">
              <a:buFontTx/>
              <a:buNone/>
            </a:pPr>
            <a:r>
              <a:rPr lang="ru-RU" sz="2100" dirty="0" smtClean="0">
                <a:solidFill>
                  <a:srgbClr val="FFFF00"/>
                </a:solidFill>
                <a:effectLst>
                  <a:glow rad="63500">
                    <a:schemeClr val="bg2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Кто открыл Антарктиду ?</a:t>
            </a:r>
            <a:endParaRPr lang="ru-RU" dirty="0"/>
          </a:p>
        </p:txBody>
      </p:sp>
      <p:pic>
        <p:nvPicPr>
          <p:cNvPr id="29700" name="Picture 4" descr="J0189255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5288" y="404813"/>
            <a:ext cx="1368425" cy="1368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9701" name="AutoShape 5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539750" y="549275"/>
            <a:ext cx="1042988" cy="1042988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FF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9702" name="WordArt 6" descr="Орех"/>
          <p:cNvSpPr>
            <a:spLocks noChangeArrowheads="1" noChangeShapeType="1" noTextEdit="1"/>
          </p:cNvSpPr>
          <p:nvPr/>
        </p:nvSpPr>
        <p:spPr bwMode="auto">
          <a:xfrm>
            <a:off x="827931" y="765175"/>
            <a:ext cx="431702" cy="576263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 xmlns="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2400" kern="1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ook Antiqua"/>
              </a:rPr>
              <a:t>13</a:t>
            </a:r>
            <a:endParaRPr lang="ru-RU" sz="2400" kern="1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Book Antiqua"/>
            </a:endParaRPr>
          </a:p>
        </p:txBody>
      </p:sp>
      <p:sp useBgFill="1">
        <p:nvSpPr>
          <p:cNvPr id="29708" name="Rectangle 12"/>
          <p:cNvSpPr>
            <a:spLocks noChangeArrowheads="1"/>
          </p:cNvSpPr>
          <p:nvPr/>
        </p:nvSpPr>
        <p:spPr bwMode="auto">
          <a:xfrm>
            <a:off x="4572000" y="3716338"/>
            <a:ext cx="4321175" cy="574675"/>
          </a:xfrm>
          <a:prstGeom prst="rect">
            <a:avLst/>
          </a:prstGeom>
          <a:ln w="76200" cmpd="thickThin" algn="ctr">
            <a:solidFill>
              <a:srgbClr val="CC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ru-RU" sz="2800" b="1" i="1" dirty="0">
                <a:ln>
                  <a:solidFill>
                    <a:schemeClr val="tx1"/>
                  </a:solidFill>
                </a:ln>
                <a:solidFill>
                  <a:srgbClr val="0070C0"/>
                </a:solidFill>
                <a:effectLst>
                  <a:glow rad="101600">
                    <a:schemeClr val="bg1">
                      <a:alpha val="40000"/>
                    </a:schemeClr>
                  </a:glow>
                </a:effectLst>
              </a:rPr>
              <a:t>Правильный ответ</a:t>
            </a:r>
          </a:p>
        </p:txBody>
      </p:sp>
      <p:sp useBgFill="1">
        <p:nvSpPr>
          <p:cNvPr id="29709" name="AutoShape 13"/>
          <p:cNvSpPr>
            <a:spLocks noChangeArrowheads="1"/>
          </p:cNvSpPr>
          <p:nvPr/>
        </p:nvSpPr>
        <p:spPr bwMode="auto">
          <a:xfrm rot="10800000">
            <a:off x="5153436" y="4830539"/>
            <a:ext cx="3311525" cy="1295400"/>
          </a:xfrm>
          <a:prstGeom prst="wedgeRectCallout">
            <a:avLst>
              <a:gd name="adj1" fmla="val -5278"/>
              <a:gd name="adj2" fmla="val 85417"/>
            </a:avLst>
          </a:prstGeom>
          <a:ln w="76200" cmpd="thickThin" algn="ctr">
            <a:solidFill>
              <a:srgbClr val="660033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10800000" anchor="ctr"/>
          <a:lstStyle/>
          <a:p>
            <a:pPr algn="ctr"/>
            <a:r>
              <a:rPr lang="ru-RU" sz="2000" b="1" dirty="0" smtClean="0">
                <a:ln>
                  <a:prstDash val="solid"/>
                </a:ln>
                <a:solidFill>
                  <a:srgbClr val="FFFF00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Ф.Ф. Беллинсгаузен, М.П. Лазарев</a:t>
            </a:r>
            <a:endParaRPr lang="ru-RU" sz="2000" b="1" dirty="0">
              <a:ln>
                <a:prstDash val="solid"/>
              </a:ln>
              <a:solidFill>
                <a:srgbClr val="FFFF00"/>
              </a:soli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sp>
        <p:nvSpPr>
          <p:cNvPr id="23" name="Rectangle 2"/>
          <p:cNvSpPr>
            <a:spLocks noGrp="1" noChangeArrowheads="1"/>
          </p:cNvSpPr>
          <p:nvPr>
            <p:ph type="title"/>
          </p:nvPr>
        </p:nvSpPr>
        <p:spPr>
          <a:xfrm>
            <a:off x="2051608" y="274638"/>
            <a:ext cx="5040783" cy="1498600"/>
          </a:xfrm>
        </p:spPr>
        <p:txBody>
          <a:bodyPr>
            <a:noAutofit/>
          </a:bodyPr>
          <a:lstStyle/>
          <a:p>
            <a:r>
              <a:rPr lang="ru-RU" sz="4400" b="1" cap="none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n-lt"/>
                <a:ea typeface="+mn-ea"/>
                <a:cs typeface="+mn-cs"/>
              </a:rPr>
              <a:t>ВНИМАНИЕ !  ВОПРОС</a:t>
            </a:r>
          </a:p>
        </p:txBody>
      </p:sp>
      <p:sp>
        <p:nvSpPr>
          <p:cNvPr id="31" name="AutoShape 9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360363" y="5948705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FF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2" name="AutoShape 10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1223963" y="5948705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FF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3" name="AutoShape 11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087563" y="5948705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FF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4" name="AutoShape 12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952750" y="5948705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FF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5" name="AutoShape 13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3816350" y="5948705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FF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6" name="Rectangle 22">
            <a:hlinkClick r:id="rId5" action="ppaction://hlinksldjump"/>
          </p:cNvPr>
          <p:cNvSpPr>
            <a:spLocks noChangeArrowheads="1"/>
          </p:cNvSpPr>
          <p:nvPr/>
        </p:nvSpPr>
        <p:spPr bwMode="auto">
          <a:xfrm>
            <a:off x="5004048" y="6465662"/>
            <a:ext cx="1655762" cy="288925"/>
          </a:xfrm>
          <a:prstGeom prst="rect">
            <a:avLst/>
          </a:prstGeom>
          <a:gradFill rotWithShape="0">
            <a:gsLst>
              <a:gs pos="0">
                <a:srgbClr val="8488C4">
                  <a:gamma/>
                  <a:shade val="46275"/>
                  <a:invGamma/>
                </a:srgbClr>
              </a:gs>
              <a:gs pos="50000">
                <a:srgbClr val="8488C4">
                  <a:alpha val="63000"/>
                </a:srgbClr>
              </a:gs>
              <a:gs pos="100000">
                <a:srgbClr val="8488C4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12700" algn="ctr">
                <a:solidFill>
                  <a:srgbClr val="000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ru-RU" sz="1400" b="1" spc="50" dirty="0">
                <a:ln w="12700" cmpd="sng">
                  <a:noFill/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Правила</a:t>
            </a:r>
            <a:r>
              <a:rPr lang="ru-RU" sz="1400" dirty="0"/>
              <a:t> </a:t>
            </a:r>
            <a:r>
              <a:rPr lang="ru-RU" sz="1400" b="1" spc="50" dirty="0">
                <a:ln w="12700" cmpd="sng">
                  <a:noFill/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игры</a:t>
            </a:r>
          </a:p>
        </p:txBody>
      </p:sp>
      <p:sp>
        <p:nvSpPr>
          <p:cNvPr id="37" name="Rectangle 23">
            <a:hlinkClick r:id="rId6" action="ppaction://hlinksldjump"/>
          </p:cNvPr>
          <p:cNvSpPr>
            <a:spLocks noChangeArrowheads="1"/>
          </p:cNvSpPr>
          <p:nvPr/>
        </p:nvSpPr>
        <p:spPr bwMode="auto">
          <a:xfrm>
            <a:off x="6876256" y="6465662"/>
            <a:ext cx="1944216" cy="288925"/>
          </a:xfrm>
          <a:prstGeom prst="rect">
            <a:avLst/>
          </a:prstGeom>
          <a:gradFill rotWithShape="0">
            <a:gsLst>
              <a:gs pos="0">
                <a:srgbClr val="8488C4">
                  <a:gamma/>
                  <a:shade val="46275"/>
                  <a:invGamma/>
                </a:srgbClr>
              </a:gs>
              <a:gs pos="50000">
                <a:srgbClr val="8488C4">
                  <a:alpha val="63000"/>
                </a:srgbClr>
              </a:gs>
              <a:gs pos="100000">
                <a:srgbClr val="8488C4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12700" algn="ctr">
                <a:solidFill>
                  <a:srgbClr val="000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ru-RU" sz="1400" b="1" spc="50" dirty="0">
                <a:ln w="12700" cmpd="sng">
                  <a:noFill/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Продолжить</a:t>
            </a:r>
            <a:r>
              <a:rPr lang="ru-RU" sz="1400" b="1" dirty="0">
                <a:solidFill>
                  <a:srgbClr val="FF0000"/>
                </a:solidFill>
              </a:rPr>
              <a:t> </a:t>
            </a:r>
            <a:r>
              <a:rPr lang="ru-RU" sz="1400" b="1" spc="50" dirty="0">
                <a:ln w="12700" cmpd="sng">
                  <a:noFill/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игру</a:t>
            </a:r>
          </a:p>
        </p:txBody>
      </p:sp>
    </p:spTree>
    <p:extLst>
      <p:ext uri="{BB962C8B-B14F-4D97-AF65-F5344CB8AC3E}">
        <p14:creationId xmlns:p14="http://schemas.microsoft.com/office/powerpoint/2010/main" xmlns="" val="34691003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3" presetClass="emph" presetSubtype="2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2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4" dur="500"/>
                                        <p:tgtEl>
                                          <p:spTgt spid="2969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7" dur="500"/>
                                        <p:tgtEl>
                                          <p:spTgt spid="29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297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297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699" grpId="0" build="p" animBg="1"/>
      <p:bldP spid="29708" grpId="0" animBg="1"/>
      <p:bldP spid="29709" grpId="0" animBg="1"/>
      <p:bldP spid="23" grpId="0"/>
      <p:bldP spid="23" grpId="1"/>
      <p:bldP spid="31" grpId="0" animBg="1"/>
      <p:bldP spid="32" grpId="0" animBg="1"/>
      <p:bldP spid="33" grpId="0" animBg="1"/>
      <p:bldP spid="34" grpId="0" animBg="1"/>
      <p:bldP spid="3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042988" y="1916113"/>
            <a:ext cx="7786687" cy="1181100"/>
          </a:xfrm>
          <a:noFill/>
          <a:ln w="57150" cmpd="thickThin">
            <a:solidFill>
              <a:srgbClr val="FFFF99"/>
            </a:solidFill>
            <a:miter lim="800000"/>
            <a:headEnd/>
            <a:tailEnd/>
          </a:ln>
        </p:spPr>
        <p:txBody>
          <a:bodyPr anchor="ctr"/>
          <a:lstStyle/>
          <a:p>
            <a:pPr algn="ctr">
              <a:buFontTx/>
              <a:buNone/>
            </a:pPr>
            <a:r>
              <a:rPr lang="ru-RU" sz="2100" dirty="0" smtClean="0">
                <a:solidFill>
                  <a:srgbClr val="FFFF00"/>
                </a:solidFill>
                <a:effectLst>
                  <a:glow rad="63500">
                    <a:schemeClr val="bg2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Когда была открыта Антарктида ?</a:t>
            </a:r>
            <a:endParaRPr lang="ru-RU" dirty="0"/>
          </a:p>
        </p:txBody>
      </p:sp>
      <p:pic>
        <p:nvPicPr>
          <p:cNvPr id="29700" name="Picture 4" descr="J0189255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5288" y="404813"/>
            <a:ext cx="1368425" cy="1368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9701" name="AutoShape 5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539750" y="549275"/>
            <a:ext cx="1042988" cy="1042988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FF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9702" name="WordArt 6" descr="Орех"/>
          <p:cNvSpPr>
            <a:spLocks noChangeArrowheads="1" noChangeShapeType="1" noTextEdit="1"/>
          </p:cNvSpPr>
          <p:nvPr/>
        </p:nvSpPr>
        <p:spPr bwMode="auto">
          <a:xfrm>
            <a:off x="827931" y="765175"/>
            <a:ext cx="431702" cy="576263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 xmlns="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2400" kern="1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ook Antiqua"/>
              </a:rPr>
              <a:t>17</a:t>
            </a:r>
            <a:endParaRPr lang="ru-RU" sz="2400" kern="1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Book Antiqua"/>
            </a:endParaRPr>
          </a:p>
        </p:txBody>
      </p:sp>
      <p:sp useBgFill="1">
        <p:nvSpPr>
          <p:cNvPr id="29708" name="Rectangle 12"/>
          <p:cNvSpPr>
            <a:spLocks noChangeArrowheads="1"/>
          </p:cNvSpPr>
          <p:nvPr/>
        </p:nvSpPr>
        <p:spPr bwMode="auto">
          <a:xfrm>
            <a:off x="4572000" y="3716338"/>
            <a:ext cx="4321175" cy="574675"/>
          </a:xfrm>
          <a:prstGeom prst="rect">
            <a:avLst/>
          </a:prstGeom>
          <a:ln w="76200" cmpd="thickThin" algn="ctr">
            <a:solidFill>
              <a:srgbClr val="CC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ru-RU" sz="2800" b="1" i="1" dirty="0">
                <a:ln>
                  <a:solidFill>
                    <a:schemeClr val="tx1"/>
                  </a:solidFill>
                </a:ln>
                <a:solidFill>
                  <a:srgbClr val="0070C0"/>
                </a:solidFill>
                <a:effectLst>
                  <a:glow rad="101600">
                    <a:schemeClr val="bg1">
                      <a:alpha val="40000"/>
                    </a:schemeClr>
                  </a:glow>
                </a:effectLst>
              </a:rPr>
              <a:t>Правильный ответ</a:t>
            </a:r>
          </a:p>
        </p:txBody>
      </p:sp>
      <p:sp useBgFill="1">
        <p:nvSpPr>
          <p:cNvPr id="29709" name="AutoShape 13"/>
          <p:cNvSpPr>
            <a:spLocks noChangeArrowheads="1"/>
          </p:cNvSpPr>
          <p:nvPr/>
        </p:nvSpPr>
        <p:spPr bwMode="auto">
          <a:xfrm rot="10800000">
            <a:off x="5153436" y="4830539"/>
            <a:ext cx="3311525" cy="1295400"/>
          </a:xfrm>
          <a:prstGeom prst="wedgeRectCallout">
            <a:avLst>
              <a:gd name="adj1" fmla="val -5278"/>
              <a:gd name="adj2" fmla="val 85417"/>
            </a:avLst>
          </a:prstGeom>
          <a:ln w="76200" cmpd="thickThin" algn="ctr">
            <a:solidFill>
              <a:srgbClr val="660033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10800000" anchor="ctr"/>
          <a:lstStyle/>
          <a:p>
            <a:pPr algn="ctr"/>
            <a:r>
              <a:rPr lang="ru-RU" sz="2000" b="1" dirty="0" smtClean="0">
                <a:ln>
                  <a:prstDash val="solid"/>
                </a:ln>
                <a:solidFill>
                  <a:srgbClr val="FFFF00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1820 г.</a:t>
            </a:r>
            <a:endParaRPr lang="ru-RU" sz="2000" b="1" dirty="0">
              <a:ln>
                <a:prstDash val="solid"/>
              </a:ln>
              <a:solidFill>
                <a:srgbClr val="FFFF00"/>
              </a:soli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sp>
        <p:nvSpPr>
          <p:cNvPr id="23" name="Rectangle 2"/>
          <p:cNvSpPr>
            <a:spLocks noGrp="1" noChangeArrowheads="1"/>
          </p:cNvSpPr>
          <p:nvPr>
            <p:ph type="title"/>
          </p:nvPr>
        </p:nvSpPr>
        <p:spPr>
          <a:xfrm>
            <a:off x="2051608" y="274638"/>
            <a:ext cx="5040783" cy="1498600"/>
          </a:xfrm>
        </p:spPr>
        <p:txBody>
          <a:bodyPr>
            <a:noAutofit/>
          </a:bodyPr>
          <a:lstStyle/>
          <a:p>
            <a:r>
              <a:rPr lang="ru-RU" sz="4400" b="1" cap="none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n-lt"/>
                <a:ea typeface="+mn-ea"/>
                <a:cs typeface="+mn-cs"/>
              </a:rPr>
              <a:t>ВНИМАНИЕ !  ВОПРОС</a:t>
            </a:r>
          </a:p>
        </p:txBody>
      </p:sp>
      <p:sp>
        <p:nvSpPr>
          <p:cNvPr id="31" name="AutoShape 9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360363" y="5948705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FF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2" name="AutoShape 10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1223963" y="5948705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FF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3" name="AutoShape 11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087563" y="5948705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FF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4" name="AutoShape 12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952750" y="5948705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FF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5" name="AutoShape 13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3816350" y="5948705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FF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6" name="Rectangle 22">
            <a:hlinkClick r:id="rId5" action="ppaction://hlinksldjump"/>
          </p:cNvPr>
          <p:cNvSpPr>
            <a:spLocks noChangeArrowheads="1"/>
          </p:cNvSpPr>
          <p:nvPr/>
        </p:nvSpPr>
        <p:spPr bwMode="auto">
          <a:xfrm>
            <a:off x="5004048" y="6465662"/>
            <a:ext cx="1655762" cy="288925"/>
          </a:xfrm>
          <a:prstGeom prst="rect">
            <a:avLst/>
          </a:prstGeom>
          <a:gradFill rotWithShape="0">
            <a:gsLst>
              <a:gs pos="0">
                <a:srgbClr val="8488C4">
                  <a:gamma/>
                  <a:shade val="46275"/>
                  <a:invGamma/>
                </a:srgbClr>
              </a:gs>
              <a:gs pos="50000">
                <a:srgbClr val="8488C4">
                  <a:alpha val="63000"/>
                </a:srgbClr>
              </a:gs>
              <a:gs pos="100000">
                <a:srgbClr val="8488C4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12700" algn="ctr">
                <a:solidFill>
                  <a:srgbClr val="000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ru-RU" sz="1400" b="1" spc="50" dirty="0">
                <a:ln w="12700" cmpd="sng">
                  <a:noFill/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Правила</a:t>
            </a:r>
            <a:r>
              <a:rPr lang="ru-RU" sz="1400" dirty="0"/>
              <a:t> </a:t>
            </a:r>
            <a:r>
              <a:rPr lang="ru-RU" sz="1400" b="1" spc="50" dirty="0">
                <a:ln w="12700" cmpd="sng">
                  <a:noFill/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игры</a:t>
            </a:r>
          </a:p>
        </p:txBody>
      </p:sp>
      <p:sp>
        <p:nvSpPr>
          <p:cNvPr id="37" name="Rectangle 23">
            <a:hlinkClick r:id="rId6" action="ppaction://hlinksldjump"/>
          </p:cNvPr>
          <p:cNvSpPr>
            <a:spLocks noChangeArrowheads="1"/>
          </p:cNvSpPr>
          <p:nvPr/>
        </p:nvSpPr>
        <p:spPr bwMode="auto">
          <a:xfrm>
            <a:off x="6876256" y="6465662"/>
            <a:ext cx="1944216" cy="288925"/>
          </a:xfrm>
          <a:prstGeom prst="rect">
            <a:avLst/>
          </a:prstGeom>
          <a:gradFill rotWithShape="0">
            <a:gsLst>
              <a:gs pos="0">
                <a:srgbClr val="8488C4">
                  <a:gamma/>
                  <a:shade val="46275"/>
                  <a:invGamma/>
                </a:srgbClr>
              </a:gs>
              <a:gs pos="50000">
                <a:srgbClr val="8488C4">
                  <a:alpha val="63000"/>
                </a:srgbClr>
              </a:gs>
              <a:gs pos="100000">
                <a:srgbClr val="8488C4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12700" algn="ctr">
                <a:solidFill>
                  <a:srgbClr val="000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ru-RU" sz="1400" b="1" spc="50" dirty="0">
                <a:ln w="12700" cmpd="sng">
                  <a:noFill/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Продолжить</a:t>
            </a:r>
            <a:r>
              <a:rPr lang="ru-RU" sz="1400" b="1" dirty="0">
                <a:solidFill>
                  <a:srgbClr val="FF0000"/>
                </a:solidFill>
              </a:rPr>
              <a:t> </a:t>
            </a:r>
            <a:r>
              <a:rPr lang="ru-RU" sz="1400" b="1" spc="50" dirty="0">
                <a:ln w="12700" cmpd="sng">
                  <a:noFill/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игру</a:t>
            </a:r>
          </a:p>
        </p:txBody>
      </p:sp>
    </p:spTree>
    <p:extLst>
      <p:ext uri="{BB962C8B-B14F-4D97-AF65-F5344CB8AC3E}">
        <p14:creationId xmlns:p14="http://schemas.microsoft.com/office/powerpoint/2010/main" xmlns="" val="31274048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3" presetClass="emph" presetSubtype="2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2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4" dur="500"/>
                                        <p:tgtEl>
                                          <p:spTgt spid="2969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7" dur="500"/>
                                        <p:tgtEl>
                                          <p:spTgt spid="29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297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297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699" grpId="0" build="p" animBg="1"/>
      <p:bldP spid="29708" grpId="0" animBg="1"/>
      <p:bldP spid="29709" grpId="0" animBg="1"/>
      <p:bldP spid="23" grpId="0"/>
      <p:bldP spid="23" grpId="1"/>
      <p:bldP spid="31" grpId="0" animBg="1"/>
      <p:bldP spid="32" grpId="0" animBg="1"/>
      <p:bldP spid="33" grpId="0" animBg="1"/>
      <p:bldP spid="34" grpId="0" animBg="1"/>
      <p:bldP spid="3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042988" y="1916113"/>
            <a:ext cx="7786687" cy="1181100"/>
          </a:xfrm>
          <a:noFill/>
          <a:ln w="57150" cmpd="thickThin">
            <a:solidFill>
              <a:srgbClr val="FFFF99"/>
            </a:solidFill>
            <a:miter lim="800000"/>
            <a:headEnd/>
            <a:tailEnd/>
          </a:ln>
        </p:spPr>
        <p:txBody>
          <a:bodyPr anchor="ctr"/>
          <a:lstStyle/>
          <a:p>
            <a:pPr algn="ctr">
              <a:buFontTx/>
              <a:buNone/>
            </a:pPr>
            <a:r>
              <a:rPr lang="ru-RU" sz="2100" dirty="0" smtClean="0">
                <a:solidFill>
                  <a:srgbClr val="FFFF00"/>
                </a:solidFill>
                <a:effectLst>
                  <a:glow rad="63500">
                    <a:schemeClr val="bg2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Какой путешественник достиг Южного полюса вторым?</a:t>
            </a:r>
            <a:r>
              <a:rPr lang="ru-RU" dirty="0" smtClean="0"/>
              <a:t>  </a:t>
            </a:r>
            <a:endParaRPr lang="ru-RU" dirty="0"/>
          </a:p>
        </p:txBody>
      </p:sp>
      <p:pic>
        <p:nvPicPr>
          <p:cNvPr id="29700" name="Picture 4" descr="J0189255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5288" y="404813"/>
            <a:ext cx="1368425" cy="1368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9701" name="AutoShape 5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539750" y="549275"/>
            <a:ext cx="1042988" cy="1042988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FF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9702" name="WordArt 6" descr="Орех"/>
          <p:cNvSpPr>
            <a:spLocks noChangeArrowheads="1" noChangeShapeType="1" noTextEdit="1"/>
          </p:cNvSpPr>
          <p:nvPr/>
        </p:nvSpPr>
        <p:spPr bwMode="auto">
          <a:xfrm>
            <a:off x="827931" y="765175"/>
            <a:ext cx="431702" cy="576263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 xmlns="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2400" kern="1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ook Antiqua"/>
              </a:rPr>
              <a:t>21</a:t>
            </a:r>
            <a:endParaRPr lang="ru-RU" sz="2400" kern="1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Book Antiqua"/>
            </a:endParaRPr>
          </a:p>
        </p:txBody>
      </p:sp>
      <p:sp useBgFill="1">
        <p:nvSpPr>
          <p:cNvPr id="29708" name="Rectangle 12"/>
          <p:cNvSpPr>
            <a:spLocks noChangeArrowheads="1"/>
          </p:cNvSpPr>
          <p:nvPr/>
        </p:nvSpPr>
        <p:spPr bwMode="auto">
          <a:xfrm>
            <a:off x="4572000" y="3716338"/>
            <a:ext cx="4321175" cy="574675"/>
          </a:xfrm>
          <a:prstGeom prst="rect">
            <a:avLst/>
          </a:prstGeom>
          <a:ln w="76200" cmpd="thickThin" algn="ctr">
            <a:solidFill>
              <a:srgbClr val="CC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ru-RU" sz="2800" b="1" i="1" dirty="0">
                <a:ln>
                  <a:solidFill>
                    <a:schemeClr val="tx1"/>
                  </a:solidFill>
                </a:ln>
                <a:solidFill>
                  <a:srgbClr val="0070C0"/>
                </a:solidFill>
                <a:effectLst>
                  <a:glow rad="101600">
                    <a:schemeClr val="bg1">
                      <a:alpha val="40000"/>
                    </a:schemeClr>
                  </a:glow>
                </a:effectLst>
              </a:rPr>
              <a:t>Правильный ответ</a:t>
            </a:r>
          </a:p>
        </p:txBody>
      </p:sp>
      <p:sp useBgFill="1">
        <p:nvSpPr>
          <p:cNvPr id="29709" name="AutoShape 13"/>
          <p:cNvSpPr>
            <a:spLocks noChangeArrowheads="1"/>
          </p:cNvSpPr>
          <p:nvPr/>
        </p:nvSpPr>
        <p:spPr bwMode="auto">
          <a:xfrm rot="10800000">
            <a:off x="5153436" y="4830543"/>
            <a:ext cx="3311525" cy="1295400"/>
          </a:xfrm>
          <a:prstGeom prst="wedgeRectCallout">
            <a:avLst>
              <a:gd name="adj1" fmla="val -5278"/>
              <a:gd name="adj2" fmla="val 85417"/>
            </a:avLst>
          </a:prstGeom>
          <a:ln w="76200" cmpd="thickThin" algn="ctr">
            <a:solidFill>
              <a:srgbClr val="660033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10800000" anchor="ctr"/>
          <a:lstStyle/>
          <a:p>
            <a:pPr algn="ctr"/>
            <a:r>
              <a:rPr lang="ru-RU" sz="2000" b="1" dirty="0" smtClean="0">
                <a:ln>
                  <a:prstDash val="solid"/>
                </a:ln>
                <a:solidFill>
                  <a:srgbClr val="FFFF00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Роберт Скотт</a:t>
            </a:r>
            <a:endParaRPr lang="ru-RU" sz="2000" b="1" dirty="0">
              <a:ln>
                <a:prstDash val="solid"/>
              </a:ln>
              <a:solidFill>
                <a:srgbClr val="FFFF00"/>
              </a:soli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sp>
        <p:nvSpPr>
          <p:cNvPr id="23" name="Rectangle 2"/>
          <p:cNvSpPr>
            <a:spLocks noGrp="1" noChangeArrowheads="1"/>
          </p:cNvSpPr>
          <p:nvPr>
            <p:ph type="title"/>
          </p:nvPr>
        </p:nvSpPr>
        <p:spPr>
          <a:xfrm>
            <a:off x="2051608" y="274638"/>
            <a:ext cx="5040783" cy="1498600"/>
          </a:xfrm>
        </p:spPr>
        <p:txBody>
          <a:bodyPr>
            <a:noAutofit/>
          </a:bodyPr>
          <a:lstStyle/>
          <a:p>
            <a:r>
              <a:rPr lang="ru-RU" sz="4400" b="1" cap="none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n-lt"/>
                <a:ea typeface="+mn-ea"/>
                <a:cs typeface="+mn-cs"/>
              </a:rPr>
              <a:t>ВНИМАНИЕ !  ВОПРОС</a:t>
            </a:r>
          </a:p>
        </p:txBody>
      </p:sp>
      <p:sp>
        <p:nvSpPr>
          <p:cNvPr id="31" name="AutoShape 9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360363" y="5948705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FF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2" name="AutoShape 10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1223963" y="5948705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FF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3" name="AutoShape 11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087563" y="5948705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FF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4" name="AutoShape 12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2952750" y="5948705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FF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5" name="AutoShape 13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3816350" y="5948705"/>
            <a:ext cx="647700" cy="538162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FFFF00"/>
              </a:gs>
            </a:gsLst>
            <a:path path="rect">
              <a:fillToRect l="50000" t="50000" r="50000" b="50000"/>
            </a:path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6" name="Rectangle 22">
            <a:hlinkClick r:id="rId5" action="ppaction://hlinksldjump"/>
          </p:cNvPr>
          <p:cNvSpPr>
            <a:spLocks noChangeArrowheads="1"/>
          </p:cNvSpPr>
          <p:nvPr/>
        </p:nvSpPr>
        <p:spPr bwMode="auto">
          <a:xfrm>
            <a:off x="5004048" y="6465662"/>
            <a:ext cx="1655762" cy="288925"/>
          </a:xfrm>
          <a:prstGeom prst="rect">
            <a:avLst/>
          </a:prstGeom>
          <a:gradFill rotWithShape="0">
            <a:gsLst>
              <a:gs pos="0">
                <a:srgbClr val="8488C4">
                  <a:gamma/>
                  <a:shade val="46275"/>
                  <a:invGamma/>
                </a:srgbClr>
              </a:gs>
              <a:gs pos="50000">
                <a:srgbClr val="8488C4">
                  <a:alpha val="63000"/>
                </a:srgbClr>
              </a:gs>
              <a:gs pos="100000">
                <a:srgbClr val="8488C4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12700" algn="ctr">
                <a:solidFill>
                  <a:srgbClr val="000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ru-RU" sz="1400" b="1" spc="50" dirty="0">
                <a:ln w="12700" cmpd="sng">
                  <a:noFill/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Правила</a:t>
            </a:r>
            <a:r>
              <a:rPr lang="ru-RU" sz="1400" dirty="0"/>
              <a:t> </a:t>
            </a:r>
            <a:r>
              <a:rPr lang="ru-RU" sz="1400" b="1" spc="50" dirty="0">
                <a:ln w="12700" cmpd="sng">
                  <a:noFill/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игры</a:t>
            </a:r>
          </a:p>
        </p:txBody>
      </p:sp>
      <p:sp>
        <p:nvSpPr>
          <p:cNvPr id="37" name="Rectangle 23">
            <a:hlinkClick r:id="rId6" action="ppaction://hlinksldjump"/>
          </p:cNvPr>
          <p:cNvSpPr>
            <a:spLocks noChangeArrowheads="1"/>
          </p:cNvSpPr>
          <p:nvPr/>
        </p:nvSpPr>
        <p:spPr bwMode="auto">
          <a:xfrm>
            <a:off x="6876256" y="6465662"/>
            <a:ext cx="1944216" cy="288925"/>
          </a:xfrm>
          <a:prstGeom prst="rect">
            <a:avLst/>
          </a:prstGeom>
          <a:gradFill rotWithShape="0">
            <a:gsLst>
              <a:gs pos="0">
                <a:srgbClr val="8488C4">
                  <a:gamma/>
                  <a:shade val="46275"/>
                  <a:invGamma/>
                </a:srgbClr>
              </a:gs>
              <a:gs pos="50000">
                <a:srgbClr val="8488C4">
                  <a:alpha val="63000"/>
                </a:srgbClr>
              </a:gs>
              <a:gs pos="100000">
                <a:srgbClr val="8488C4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12700" algn="ctr">
                <a:solidFill>
                  <a:srgbClr val="000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ru-RU" sz="1400" b="1" spc="50" dirty="0">
                <a:ln w="12700" cmpd="sng">
                  <a:noFill/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Продолжить</a:t>
            </a:r>
            <a:r>
              <a:rPr lang="ru-RU" sz="1400" b="1" dirty="0">
                <a:solidFill>
                  <a:srgbClr val="FF0000"/>
                </a:solidFill>
              </a:rPr>
              <a:t> </a:t>
            </a:r>
            <a:r>
              <a:rPr lang="ru-RU" sz="1400" b="1" spc="50" dirty="0">
                <a:ln w="12700" cmpd="sng">
                  <a:noFill/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игру</a:t>
            </a:r>
          </a:p>
        </p:txBody>
      </p:sp>
    </p:spTree>
    <p:extLst>
      <p:ext uri="{BB962C8B-B14F-4D97-AF65-F5344CB8AC3E}">
        <p14:creationId xmlns:p14="http://schemas.microsoft.com/office/powerpoint/2010/main" xmlns="" val="35435571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3" presetClass="emph" presetSubtype="2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2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4" dur="500"/>
                                        <p:tgtEl>
                                          <p:spTgt spid="2969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7" dur="500"/>
                                        <p:tgtEl>
                                          <p:spTgt spid="29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297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297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699" grpId="0" build="p" animBg="1"/>
      <p:bldP spid="29708" grpId="0" animBg="1"/>
      <p:bldP spid="29709" grpId="0" animBg="1"/>
      <p:bldP spid="23" grpId="0"/>
      <p:bldP spid="23" grpId="1"/>
      <p:bldP spid="31" grpId="0" animBg="1"/>
      <p:bldP spid="32" grpId="0" animBg="1"/>
      <p:bldP spid="33" grpId="0" animBg="1"/>
      <p:bldP spid="34" grpId="0" animBg="1"/>
      <p:bldP spid="35" grpId="0" animBg="1"/>
    </p:bldLst>
  </p:timing>
</p:sld>
</file>

<file path=ppt/theme/theme1.xml><?xml version="1.0" encoding="utf-8"?>
<a:theme xmlns:a="http://schemas.openxmlformats.org/drawingml/2006/main" name="Tradeshow">
  <a:themeElements>
    <a:clrScheme name="Серая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20000">
              <a:schemeClr val="phClr">
                <a:tint val="80000"/>
                <a:lumMod val="100000"/>
              </a:schemeClr>
            </a:gs>
            <a:gs pos="100000">
              <a:schemeClr val="phClr">
                <a:tint val="100000"/>
                <a:lumMod val="80000"/>
              </a:schemeClr>
            </a:gs>
          </a:gsLst>
          <a:path path="circle">
            <a:fillToRect l="50000" t="20000" r="100000" b="100000"/>
          </a:path>
        </a:gradFill>
        <a:gradFill rotWithShape="1">
          <a:gsLst>
            <a:gs pos="0">
              <a:schemeClr val="phClr">
                <a:tint val="100000"/>
                <a:lumMod val="100000"/>
              </a:schemeClr>
            </a:gs>
            <a:gs pos="100000">
              <a:schemeClr val="phClr">
                <a:shade val="100000"/>
                <a:lumMod val="60000"/>
              </a:schemeClr>
            </a:gs>
          </a:gsLst>
          <a:path path="circle">
            <a:fillToRect l="50000" t="2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Серая">
    <a:dk1>
      <a:sysClr val="windowText" lastClr="000000"/>
    </a:dk1>
    <a:lt1>
      <a:sysClr val="window" lastClr="FFFFFF"/>
    </a:lt1>
    <a:dk2>
      <a:srgbClr val="000000"/>
    </a:dk2>
    <a:lt2>
      <a:srgbClr val="F8F8F8"/>
    </a:lt2>
    <a:accent1>
      <a:srgbClr val="DDDDDD"/>
    </a:accent1>
    <a:accent2>
      <a:srgbClr val="B2B2B2"/>
    </a:accent2>
    <a:accent3>
      <a:srgbClr val="969696"/>
    </a:accent3>
    <a:accent4>
      <a:srgbClr val="808080"/>
    </a:accent4>
    <a:accent5>
      <a:srgbClr val="5F5F5F"/>
    </a:accent5>
    <a:accent6>
      <a:srgbClr val="4D4D4D"/>
    </a:accent6>
    <a:hlink>
      <a:srgbClr val="5F5F5F"/>
    </a:hlink>
    <a:folHlink>
      <a:srgbClr val="919191"/>
    </a:folHlink>
  </a:clrScheme>
</a:themeOverride>
</file>

<file path=ppt/theme/themeOverride2.xml><?xml version="1.0" encoding="utf-8"?>
<a:themeOverride xmlns:a="http://schemas.openxmlformats.org/drawingml/2006/main">
  <a:clrScheme name="Серая">
    <a:dk1>
      <a:sysClr val="windowText" lastClr="000000"/>
    </a:dk1>
    <a:lt1>
      <a:sysClr val="window" lastClr="FFFFFF"/>
    </a:lt1>
    <a:dk2>
      <a:srgbClr val="000000"/>
    </a:dk2>
    <a:lt2>
      <a:srgbClr val="F8F8F8"/>
    </a:lt2>
    <a:accent1>
      <a:srgbClr val="DDDDDD"/>
    </a:accent1>
    <a:accent2>
      <a:srgbClr val="B2B2B2"/>
    </a:accent2>
    <a:accent3>
      <a:srgbClr val="969696"/>
    </a:accent3>
    <a:accent4>
      <a:srgbClr val="808080"/>
    </a:accent4>
    <a:accent5>
      <a:srgbClr val="5F5F5F"/>
    </a:accent5>
    <a:accent6>
      <a:srgbClr val="4D4D4D"/>
    </a:accent6>
    <a:hlink>
      <a:srgbClr val="5F5F5F"/>
    </a:hlink>
    <a:folHlink>
      <a:srgbClr val="919191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648</TotalTime>
  <Words>1384</Words>
  <Application>Microsoft Office PowerPoint</Application>
  <PresentationFormat>Экран (4:3)</PresentationFormat>
  <Paragraphs>419</Paragraphs>
  <Slides>53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53</vt:i4>
      </vt:variant>
    </vt:vector>
  </HeadingPairs>
  <TitlesOfParts>
    <vt:vector size="54" baseType="lpstr">
      <vt:lpstr>Tradeshow</vt:lpstr>
      <vt:lpstr>Слайд 1</vt:lpstr>
      <vt:lpstr>Слайд 2</vt:lpstr>
      <vt:lpstr>Слайд 3</vt:lpstr>
      <vt:lpstr>ВНИМАНИЕ !  ВОПРОС</vt:lpstr>
      <vt:lpstr>ВНИМАНИЕ !  ВОПРОС</vt:lpstr>
      <vt:lpstr>ВНИМАНИЕ !  ВОПРОС</vt:lpstr>
      <vt:lpstr>ВНИМАНИЕ !  ВОПРОС</vt:lpstr>
      <vt:lpstr>ВНИМАНИЕ !  ВОПРОС</vt:lpstr>
      <vt:lpstr>ВНИМАНИЕ !  ВОПРОС</vt:lpstr>
      <vt:lpstr>ВНИМАНИЕ !  ВОПРОС</vt:lpstr>
      <vt:lpstr>ВНИМАНИЕ !  ВОПРОС</vt:lpstr>
      <vt:lpstr>ВНИМАНИЕ !  ВОПРОС</vt:lpstr>
      <vt:lpstr>ВНИМАНИЕ !  ВОПРОС</vt:lpstr>
      <vt:lpstr>ВНИМАНИЕ !  ВОПРОС</vt:lpstr>
      <vt:lpstr>ВНИМАНИЕ !  ВОПРОС</vt:lpstr>
      <vt:lpstr>ВНИМАНИЕ !  ВОПРОС</vt:lpstr>
      <vt:lpstr>ВНИМАНИЕ !  ВОПРОС</vt:lpstr>
      <vt:lpstr>ВНИМАНИЕ !  ВОПРОС</vt:lpstr>
      <vt:lpstr>ВНИМАНИЕ !  ВОПРОС</vt:lpstr>
      <vt:lpstr>ВНИМАНИЕ !  ВОПРОС</vt:lpstr>
      <vt:lpstr>ВНИМАНИЕ !  ВОПРОС</vt:lpstr>
      <vt:lpstr>ВНИМАНИЕ !  ВОПРОС</vt:lpstr>
      <vt:lpstr>ВНИМАНИЕ !  ВОПРОС</vt:lpstr>
      <vt:lpstr>ВНИМАНИЕ !  ВОПРОС</vt:lpstr>
      <vt:lpstr>ВНИМАНИЕ !  ВОПРОС</vt:lpstr>
      <vt:lpstr>ВНИМАНИЕ !  ВОПРОС</vt:lpstr>
      <vt:lpstr>ВНИМАНИЕ !  ВОПРОС</vt:lpstr>
      <vt:lpstr>ВНИМАНИЕ !  ВОПРОС</vt:lpstr>
      <vt:lpstr>ВНИМАНИЕ !  ВОПРОС</vt:lpstr>
      <vt:lpstr>ВНИМАНИЕ !  ВОПРОС</vt:lpstr>
      <vt:lpstr>ВНИМАНИЕ !  ВОПРОС</vt:lpstr>
      <vt:lpstr>ВНИМАНИЕ !  ВОПРОС</vt:lpstr>
      <vt:lpstr>ВНИМАНИЕ !  ВОПРОС</vt:lpstr>
      <vt:lpstr>ВНИМАНИЕ !  ВОПРОС</vt:lpstr>
      <vt:lpstr>ВНИМАНИЕ !  ВОПРОС</vt:lpstr>
      <vt:lpstr>ВНИМАНИЕ !  ВОПРОС</vt:lpstr>
      <vt:lpstr>ВНИМАНИЕ !  ВОПРОС</vt:lpstr>
      <vt:lpstr>ВНИМАНИЕ !  ВОПРОС</vt:lpstr>
      <vt:lpstr>ВНИМАНИЕ !  ВОПРОС</vt:lpstr>
      <vt:lpstr>ВНИМАНИЕ !  ВОПРОС</vt:lpstr>
      <vt:lpstr>ВНИМАНИЕ !  ВОПРОС</vt:lpstr>
      <vt:lpstr>ВНИМАНИЕ !  ВОПРОС</vt:lpstr>
      <vt:lpstr>ВНИМАНИЕ !  ВОПРОС</vt:lpstr>
      <vt:lpstr>ВНИМАНИЕ !  ВОПРОС</vt:lpstr>
      <vt:lpstr>ВНИМАНИЕ !  ВОПРОС</vt:lpstr>
      <vt:lpstr>ВНИМАНИЕ !  ВОПРОС</vt:lpstr>
      <vt:lpstr>ВНИМАНИЕ !  ВОПРОС</vt:lpstr>
      <vt:lpstr>ВНИМАНИЕ !  ВОПРОС</vt:lpstr>
      <vt:lpstr>ВНИМАНИЕ !  ВОПРОС</vt:lpstr>
      <vt:lpstr>ВНИМАНИЕ !  ВОПРОС</vt:lpstr>
      <vt:lpstr>ВНИМАНИЕ !  ВОПРОС</vt:lpstr>
      <vt:lpstr>ВНИМАНИЕ !  ВОПРОС</vt:lpstr>
      <vt:lpstr>ВНИМАНИЕ !  ВОПРОС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Malina</dc:creator>
  <cp:lastModifiedBy>User</cp:lastModifiedBy>
  <cp:revision>99</cp:revision>
  <dcterms:created xsi:type="dcterms:W3CDTF">2012-02-26T13:21:34Z</dcterms:created>
  <dcterms:modified xsi:type="dcterms:W3CDTF">2012-02-28T07:40:02Z</dcterms:modified>
</cp:coreProperties>
</file>