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08" r:id="rId3"/>
    <p:sldMasterId id="2147483733" r:id="rId4"/>
    <p:sldMasterId id="2147483745" r:id="rId5"/>
    <p:sldMasterId id="2147483757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40;&#1076;&#1084;&#1080;&#1085;&#1080;&#1089;&#1090;&#1088;&#1072;&#1090;&#1086;&#1088;\Desktop\22222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6"/>
      <c:hPercent val="92"/>
      <c:rotY val="44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chemeClr val="accent4">
            <a:lumMod val="40000"/>
            <a:lumOff val="60000"/>
          </a:schemeClr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5878115597827464E-2"/>
          <c:y val="0.19696664489398932"/>
          <c:w val="0.65839661500758484"/>
          <c:h val="0.656387665198237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биология</c:v>
                </c:pt>
              </c:strCache>
            </c:strRef>
          </c:tx>
          <c:spPr>
            <a:solidFill>
              <a:srgbClr val="9999FF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18</c:v>
                </c:pt>
                <c:pt idx="1">
                  <c:v>18</c:v>
                </c:pt>
                <c:pt idx="2">
                  <c:v>28</c:v>
                </c:pt>
                <c:pt idx="3">
                  <c:v>48</c:v>
                </c:pt>
                <c:pt idx="4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география</c:v>
                </c:pt>
              </c:strCache>
            </c:strRef>
          </c:tx>
          <c:spPr>
            <a:solidFill>
              <a:srgbClr val="993366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1">
                  <c:v>3</c:v>
                </c:pt>
                <c:pt idx="2">
                  <c:v>5</c:v>
                </c:pt>
                <c:pt idx="3">
                  <c:v>12</c:v>
                </c:pt>
                <c:pt idx="4">
                  <c:v>17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физика</c:v>
                </c:pt>
              </c:strCache>
            </c:strRef>
          </c:tx>
          <c:spPr>
            <a:solidFill>
              <a:srgbClr val="FFFFCC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1">
                  <c:v>2</c:v>
                </c:pt>
                <c:pt idx="2">
                  <c:v>3</c:v>
                </c:pt>
                <c:pt idx="3">
                  <c:v>14</c:v>
                </c:pt>
                <c:pt idx="4">
                  <c:v>16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химия</c:v>
                </c:pt>
              </c:strCache>
            </c:strRef>
          </c:tx>
          <c:spPr>
            <a:solidFill>
              <a:srgbClr val="CCFFFF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1">
                  <c:v>2</c:v>
                </c:pt>
                <c:pt idx="2">
                  <c:v>3</c:v>
                </c:pt>
                <c:pt idx="3">
                  <c:v>8</c:v>
                </c:pt>
                <c:pt idx="4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история</c:v>
                </c:pt>
              </c:strCache>
            </c:strRef>
          </c:tx>
          <c:spPr>
            <a:solidFill>
              <a:srgbClr val="660066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2">
                  <c:v>11</c:v>
                </c:pt>
                <c:pt idx="3">
                  <c:v>15</c:v>
                </c:pt>
                <c:pt idx="4">
                  <c:v>19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литература</c:v>
                </c:pt>
              </c:strCache>
            </c:strRef>
          </c:tx>
          <c:spPr>
            <a:solidFill>
              <a:srgbClr val="FF8080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1">
                  <c:v>8</c:v>
                </c:pt>
                <c:pt idx="2">
                  <c:v>8</c:v>
                </c:pt>
                <c:pt idx="3">
                  <c:v>18</c:v>
                </c:pt>
                <c:pt idx="4">
                  <c:v>21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английский язык</c:v>
                </c:pt>
              </c:strCache>
            </c:strRef>
          </c:tx>
          <c:spPr>
            <a:solidFill>
              <a:srgbClr val="0066CC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Sheet1!$B$8:$F$8</c:f>
              <c:numCache>
                <c:formatCode>General</c:formatCode>
                <c:ptCount val="5"/>
                <c:pt idx="2">
                  <c:v>13</c:v>
                </c:pt>
                <c:pt idx="3">
                  <c:v>23</c:v>
                </c:pt>
                <c:pt idx="4">
                  <c:v>25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Малыши</c:v>
                </c:pt>
              </c:strCache>
            </c:strRef>
          </c:tx>
          <c:spPr>
            <a:solidFill>
              <a:srgbClr val="CCCCFF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Sheet1!$B$9:$F$9</c:f>
              <c:numCache>
                <c:formatCode>General</c:formatCode>
                <c:ptCount val="5"/>
                <c:pt idx="3">
                  <c:v>28</c:v>
                </c:pt>
                <c:pt idx="4">
                  <c:v>30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Математика</c:v>
                </c:pt>
              </c:strCache>
            </c:strRef>
          </c:tx>
          <c:spPr>
            <a:solidFill>
              <a:srgbClr val="000080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Sheet1!$B$10:$F$10</c:f>
              <c:numCache>
                <c:formatCode>General</c:formatCode>
                <c:ptCount val="5"/>
                <c:pt idx="3">
                  <c:v>32</c:v>
                </c:pt>
                <c:pt idx="4">
                  <c:v>35</c:v>
                </c:pt>
              </c:numCache>
            </c:numRef>
          </c:val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начальная школа</c:v>
                </c:pt>
              </c:strCache>
            </c:strRef>
          </c:tx>
          <c:spPr>
            <a:solidFill>
              <a:srgbClr val="FF00FF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Sheet1!$B$11:$F$11</c:f>
              <c:numCache>
                <c:formatCode>General</c:formatCode>
                <c:ptCount val="5"/>
                <c:pt idx="4">
                  <c:v>10</c:v>
                </c:pt>
              </c:numCache>
            </c:numRef>
          </c:val>
        </c:ser>
        <c:ser>
          <c:idx val="10"/>
          <c:order val="10"/>
          <c:tx>
            <c:strRef>
              <c:f>Sheet1!$A$12</c:f>
              <c:strCache>
                <c:ptCount val="1"/>
                <c:pt idx="0">
                  <c:v>информатика</c:v>
                </c:pt>
              </c:strCache>
            </c:strRef>
          </c:tx>
          <c:spPr>
            <a:solidFill>
              <a:srgbClr val="FFFF00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Sheet1!$B$12:$F$12</c:f>
              <c:numCache>
                <c:formatCode>General</c:formatCode>
                <c:ptCount val="5"/>
                <c:pt idx="4">
                  <c:v>12</c:v>
                </c:pt>
              </c:numCache>
            </c:numRef>
          </c:val>
        </c:ser>
        <c:ser>
          <c:idx val="11"/>
          <c:order val="11"/>
          <c:tx>
            <c:strRef>
              <c:f>Sheet1!$A$13</c:f>
              <c:strCache>
                <c:ptCount val="1"/>
                <c:pt idx="0">
                  <c:v>обществознание</c:v>
                </c:pt>
              </c:strCache>
            </c:strRef>
          </c:tx>
          <c:spPr>
            <a:solidFill>
              <a:srgbClr val="00FFFF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Sheet1!$B$13:$F$13</c:f>
              <c:numCache>
                <c:formatCode>General</c:formatCode>
                <c:ptCount val="5"/>
                <c:pt idx="4">
                  <c:v>8</c:v>
                </c:pt>
              </c:numCache>
            </c:numRef>
          </c:val>
        </c:ser>
        <c:ser>
          <c:idx val="12"/>
          <c:order val="12"/>
          <c:tx>
            <c:strRef>
              <c:f>Sheet1!$A$14</c:f>
              <c:strCache>
                <c:ptCount val="1"/>
                <c:pt idx="0">
                  <c:v>русский язык</c:v>
                </c:pt>
              </c:strCache>
            </c:strRef>
          </c:tx>
          <c:spPr>
            <a:solidFill>
              <a:srgbClr val="800080"/>
            </a:solidFill>
            <a:ln w="19579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2004-2005</c:v>
                </c:pt>
                <c:pt idx="1">
                  <c:v>2005-2006</c:v>
                </c:pt>
                <c:pt idx="2">
                  <c:v>2006-2007</c:v>
                </c:pt>
                <c:pt idx="3">
                  <c:v>2007-2008</c:v>
                </c:pt>
                <c:pt idx="4">
                  <c:v>2008 - 2014</c:v>
                </c:pt>
              </c:strCache>
            </c:strRef>
          </c:cat>
          <c:val>
            <c:numRef>
              <c:f>Sheet1!$B$14:$F$14</c:f>
              <c:numCache>
                <c:formatCode>General</c:formatCode>
                <c:ptCount val="5"/>
                <c:pt idx="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20617984"/>
        <c:axId val="120640256"/>
        <c:axId val="0"/>
      </c:bar3DChart>
      <c:dateAx>
        <c:axId val="12061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89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  <c:crossAx val="120640256"/>
        <c:crosses val="autoZero"/>
        <c:auto val="0"/>
        <c:lblOffset val="100"/>
        <c:baseTimeUnit val="days"/>
        <c:majorUnit val="1"/>
        <c:minorUnit val="1"/>
      </c:dateAx>
      <c:valAx>
        <c:axId val="120640256"/>
        <c:scaling>
          <c:orientation val="minMax"/>
        </c:scaling>
        <c:delete val="0"/>
        <c:axPos val="l"/>
        <c:majorGridlines>
          <c:spPr>
            <a:ln w="489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89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621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0617984"/>
        <c:crosses val="autoZero"/>
        <c:crossBetween val="between"/>
      </c:valAx>
      <c:spPr>
        <a:noFill/>
        <a:ln w="39158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9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0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1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2"/>
        <c:txPr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  <a:ea typeface="Arial Cyr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0904397517896545"/>
          <c:y val="0.11094544871580934"/>
          <c:w val="0.28810720268006701"/>
          <c:h val="0.83039647577092512"/>
        </c:manualLayout>
      </c:layout>
      <c:overlay val="0"/>
      <c:spPr>
        <a:noFill/>
        <a:ln w="4895">
          <a:noFill/>
          <a:prstDash val="solid"/>
        </a:ln>
      </c:spPr>
      <c:txPr>
        <a:bodyPr/>
        <a:lstStyle/>
        <a:p>
          <a:pPr>
            <a:defRPr sz="1133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65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ru-RU" sz="2400" dirty="0" smtClean="0"/>
              <a:t>Количество</a:t>
            </a:r>
            <a:r>
              <a:rPr lang="ru-RU" sz="2400" baseline="0" dirty="0" smtClean="0"/>
              <a:t> исследователей предметных творческих групп НОУ 2005- 2006 год.</a:t>
            </a:r>
            <a:endParaRPr lang="ru-RU" sz="2400" dirty="0"/>
          </a:p>
        </c:rich>
      </c:tx>
      <c:layout>
        <c:manualLayout>
          <c:xMode val="edge"/>
          <c:yMode val="edge"/>
          <c:x val="0.13861027636495674"/>
          <c:y val="2.174313107400764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исследователей</c:v>
                </c:pt>
              </c:strCache>
            </c:strRef>
          </c:tx>
          <c:dLbls>
            <c:dLbl>
              <c:idx val="0"/>
              <c:layout>
                <c:manualLayout>
                  <c:x val="-0.25279485657871797"/>
                  <c:y val="-0.1100967708290452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6559971204644833"/>
                  <c:y val="-0.19013280219182105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5916309660263583"/>
                  <c:y val="8.4203622108716625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0026663704032886"/>
                  <c:y val="0.15346929597118791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биология</c:v>
                </c:pt>
                <c:pt idx="1">
                  <c:v>география</c:v>
                </c:pt>
                <c:pt idx="2">
                  <c:v>физика</c:v>
                </c:pt>
                <c:pt idx="3">
                  <c:v>химия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</c:v>
                </c:pt>
                <c:pt idx="1">
                  <c:v>13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1"/>
      <a:tileRect/>
    </a:gra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исследователей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2007- 2009 год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Лист2!$B$1</c:f>
              <c:strCache>
                <c:ptCount val="1"/>
                <c:pt idx="0">
                  <c:v>количество исследователей</c:v>
                </c:pt>
              </c:strCache>
            </c:strRef>
          </c:tx>
          <c:dLbls>
            <c:dLbl>
              <c:idx val="0"/>
              <c:layout>
                <c:manualLayout>
                  <c:x val="-0.21233300524934384"/>
                  <c:y val="5.8647722034643884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9119531933508314E-2"/>
                  <c:y val="-0.16981947437508335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5925032808398952E-2"/>
                  <c:y val="-0.12517856014713005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5311455599300086"/>
                  <c:y val="-8.5891817996756964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3670138888888889"/>
                  <c:y val="-3.6289534766728207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13765627734033245"/>
                  <c:y val="0.10304075792567219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7.9711450131233597E-2"/>
                  <c:y val="0.1206702454741364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Лист2!$A$2:$A$8</c:f>
              <c:strCache>
                <c:ptCount val="7"/>
                <c:pt idx="0">
                  <c:v>биология</c:v>
                </c:pt>
                <c:pt idx="1">
                  <c:v>география</c:v>
                </c:pt>
                <c:pt idx="2">
                  <c:v>физика</c:v>
                </c:pt>
                <c:pt idx="3">
                  <c:v>англ. Язык</c:v>
                </c:pt>
                <c:pt idx="4">
                  <c:v>литература</c:v>
                </c:pt>
                <c:pt idx="5">
                  <c:v>русский язык</c:v>
                </c:pt>
                <c:pt idx="6">
                  <c:v>химия</c:v>
                </c:pt>
              </c:strCache>
            </c:strRef>
          </c:cat>
          <c:val>
            <c:numRef>
              <c:f>Лист2!$B$2:$B$8</c:f>
              <c:numCache>
                <c:formatCode>General</c:formatCode>
                <c:ptCount val="7"/>
                <c:pt idx="0">
                  <c:v>34</c:v>
                </c:pt>
                <c:pt idx="1">
                  <c:v>15</c:v>
                </c:pt>
                <c:pt idx="2">
                  <c:v>9</c:v>
                </c:pt>
                <c:pt idx="3">
                  <c:v>4</c:v>
                </c:pt>
                <c:pt idx="4">
                  <c:v>8</c:v>
                </c:pt>
                <c:pt idx="5">
                  <c:v>12</c:v>
                </c:pt>
                <c:pt idx="6">
                  <c:v>9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6834930008748914"/>
          <c:y val="0.33971806508071328"/>
          <c:w val="0.1997062554680665"/>
          <c:h val="0.39224487396373692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rgbClr val="5B9BD5">
            <a:tint val="66000"/>
            <a:satMod val="160000"/>
          </a:srgbClr>
        </a:gs>
        <a:gs pos="50000">
          <a:srgbClr val="5B9BD5">
            <a:tint val="44500"/>
            <a:satMod val="160000"/>
          </a:srgbClr>
        </a:gs>
        <a:gs pos="100000">
          <a:srgbClr val="5B9BD5">
            <a:tint val="23500"/>
            <a:satMod val="160000"/>
          </a:srgbClr>
        </a:gs>
      </a:gsLst>
      <a:path path="circle">
        <a:fillToRect l="50000" t="50000" r="50000" b="50000"/>
      </a:path>
      <a:tileRect/>
    </a:gra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исследователей НОУ 2010-2013 год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Лист3!$B$1</c:f>
              <c:strCache>
                <c:ptCount val="1"/>
                <c:pt idx="0">
                  <c:v>количество исследователей</c:v>
                </c:pt>
              </c:strCache>
            </c:strRef>
          </c:tx>
          <c:dPt>
            <c:idx val="0"/>
            <c:bubble3D val="0"/>
            <c:explosion val="1"/>
          </c:dPt>
          <c:dLbls>
            <c:dLbl>
              <c:idx val="12"/>
              <c:layout>
                <c:manualLayout>
                  <c:x val="8.9458223972003495E-2"/>
                  <c:y val="9.505847185768445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Лист3!$A$2:$A$14</c:f>
              <c:strCache>
                <c:ptCount val="13"/>
                <c:pt idx="0">
                  <c:v>биология</c:v>
                </c:pt>
                <c:pt idx="1">
                  <c:v>география</c:v>
                </c:pt>
                <c:pt idx="2">
                  <c:v>физика</c:v>
                </c:pt>
                <c:pt idx="3">
                  <c:v>химия</c:v>
                </c:pt>
                <c:pt idx="4">
                  <c:v>литература</c:v>
                </c:pt>
                <c:pt idx="5">
                  <c:v>англ. Язык</c:v>
                </c:pt>
                <c:pt idx="6">
                  <c:v>история</c:v>
                </c:pt>
                <c:pt idx="7">
                  <c:v>информатика</c:v>
                </c:pt>
                <c:pt idx="8">
                  <c:v>черчение</c:v>
                </c:pt>
                <c:pt idx="9">
                  <c:v>технология</c:v>
                </c:pt>
                <c:pt idx="10">
                  <c:v>обществознание</c:v>
                </c:pt>
                <c:pt idx="11">
                  <c:v>русский язык</c:v>
                </c:pt>
                <c:pt idx="12">
                  <c:v>искусство</c:v>
                </c:pt>
              </c:strCache>
            </c:strRef>
          </c:cat>
          <c:val>
            <c:numRef>
              <c:f>Лист3!$B$2:$B$14</c:f>
              <c:numCache>
                <c:formatCode>General</c:formatCode>
                <c:ptCount val="13"/>
                <c:pt idx="0">
                  <c:v>48</c:v>
                </c:pt>
                <c:pt idx="1">
                  <c:v>18</c:v>
                </c:pt>
                <c:pt idx="2">
                  <c:v>12</c:v>
                </c:pt>
                <c:pt idx="3">
                  <c:v>10</c:v>
                </c:pt>
                <c:pt idx="4">
                  <c:v>12</c:v>
                </c:pt>
                <c:pt idx="5">
                  <c:v>23</c:v>
                </c:pt>
                <c:pt idx="6">
                  <c:v>8</c:v>
                </c:pt>
                <c:pt idx="7">
                  <c:v>8</c:v>
                </c:pt>
                <c:pt idx="8">
                  <c:v>12</c:v>
                </c:pt>
                <c:pt idx="9">
                  <c:v>23</c:v>
                </c:pt>
                <c:pt idx="10">
                  <c:v>12</c:v>
                </c:pt>
                <c:pt idx="11">
                  <c:v>24</c:v>
                </c:pt>
                <c:pt idx="12">
                  <c:v>23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791043307086614"/>
          <c:y val="7.9182560513269176E-2"/>
          <c:w val="0.21847845581802272"/>
          <c:h val="0.87977384076990373"/>
        </c:manualLayout>
      </c:layout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исследователей НОУ 2014- 2015 год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Лист4!$B$1</c:f>
              <c:strCache>
                <c:ptCount val="1"/>
                <c:pt idx="0">
                  <c:v>количество исследователей</c:v>
                </c:pt>
              </c:strCache>
            </c:strRef>
          </c:tx>
          <c:dLbls>
            <c:dLbl>
              <c:idx val="10"/>
              <c:layout>
                <c:manualLayout>
                  <c:x val="9.2932401517088292E-4"/>
                  <c:y val="-0.32548771027157763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n>
                        <a:noFill/>
                      </a:ln>
                      <a:solidFill>
                        <a:srgbClr val="00206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Лист4!$A$2:$A$15</c:f>
              <c:strCache>
                <c:ptCount val="14"/>
                <c:pt idx="0">
                  <c:v>биология</c:v>
                </c:pt>
                <c:pt idx="1">
                  <c:v>география</c:v>
                </c:pt>
                <c:pt idx="2">
                  <c:v>физика</c:v>
                </c:pt>
                <c:pt idx="3">
                  <c:v>химия</c:v>
                </c:pt>
                <c:pt idx="4">
                  <c:v>литература</c:v>
                </c:pt>
                <c:pt idx="5">
                  <c:v>англ. Язык</c:v>
                </c:pt>
                <c:pt idx="6">
                  <c:v>история</c:v>
                </c:pt>
                <c:pt idx="7">
                  <c:v>информатика</c:v>
                </c:pt>
                <c:pt idx="8">
                  <c:v>черчение</c:v>
                </c:pt>
                <c:pt idx="9">
                  <c:v>технология</c:v>
                </c:pt>
                <c:pt idx="10">
                  <c:v>обществознание</c:v>
                </c:pt>
                <c:pt idx="11">
                  <c:v>русский язык</c:v>
                </c:pt>
                <c:pt idx="12">
                  <c:v>искусство</c:v>
                </c:pt>
                <c:pt idx="13">
                  <c:v>ОБЖ</c:v>
                </c:pt>
              </c:strCache>
            </c:strRef>
          </c:cat>
          <c:val>
            <c:numRef>
              <c:f>Лист4!$B$2:$B$15</c:f>
              <c:numCache>
                <c:formatCode>General</c:formatCode>
                <c:ptCount val="14"/>
                <c:pt idx="0">
                  <c:v>68</c:v>
                </c:pt>
                <c:pt idx="1">
                  <c:v>19</c:v>
                </c:pt>
                <c:pt idx="2">
                  <c:v>15</c:v>
                </c:pt>
                <c:pt idx="3">
                  <c:v>12</c:v>
                </c:pt>
                <c:pt idx="4">
                  <c:v>24</c:v>
                </c:pt>
                <c:pt idx="5">
                  <c:v>26</c:v>
                </c:pt>
                <c:pt idx="6">
                  <c:v>12</c:v>
                </c:pt>
                <c:pt idx="7">
                  <c:v>12</c:v>
                </c:pt>
                <c:pt idx="8">
                  <c:v>13</c:v>
                </c:pt>
                <c:pt idx="9">
                  <c:v>24</c:v>
                </c:pt>
                <c:pt idx="10">
                  <c:v>12</c:v>
                </c:pt>
                <c:pt idx="11">
                  <c:v>26</c:v>
                </c:pt>
                <c:pt idx="12">
                  <c:v>26</c:v>
                </c:pt>
                <c:pt idx="13">
                  <c:v>15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107929632291581"/>
          <c:y val="0.24105650594093858"/>
          <c:w val="0.24056698302637977"/>
          <c:h val="0.7080058639316863"/>
        </c:manualLayout>
      </c:layout>
      <c:overlay val="0"/>
      <c:txPr>
        <a:bodyPr/>
        <a:lstStyle/>
        <a:p>
          <a:pPr>
            <a:defRPr sz="20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10800000" scaled="1"/>
      <a:tileRect/>
    </a:gradFill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7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6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47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00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156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41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01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5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11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85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2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43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50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60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26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00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156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841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017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50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11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8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241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24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850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60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26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331C4-4704-4388-90CD-4F625181F238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894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B43A-0179-4D3F-A1B2-BFD212FED9C7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889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99960-5217-4020-88B7-283FF6850F35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442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3545-66A2-4DF6-8D56-422BD2311C25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4611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FE483-2405-4B48-94AB-74DA6205D183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833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6BB43-1ABC-4FCC-AC23-46EBE8DADE14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62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548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3519A-9E54-4554-9499-08C227DBC843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846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9A88A-136D-4706-B36B-CC0018E9C5F4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023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C0FC0-EA76-4215-8C79-0278EF78E38C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022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BDCAC-6F84-4C80-9E79-77DC9607AA03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539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46B86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986E5-2429-4E3D-976F-3555F0FEF26D}" type="slidenum">
              <a:rPr lang="ru-RU" smtClean="0">
                <a:solidFill>
                  <a:srgbClr val="C5D1D7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C5D1D7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87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4AE2-A39A-406D-8842-5C831BE43A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7CBF4-38C1-44B6-89EE-A46ECCED8C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57346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E41B9-6DD6-42B0-BE7C-988FEEB892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5E51E-A4A0-4078-BCA9-1AE4A71B59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83123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CA0A4-354C-4DEA-8792-48224ACD142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8972A-173E-4DD2-ABCD-B1F425F4D2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2347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6A36F-2383-4B36-93F2-364DA85EDF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FCEC7-66B8-478C-8D30-15197796AB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59037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B555-6A7B-4ED1-A965-AD8C950774C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2313D-F87C-41E1-AE56-141C43B2B2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07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024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30ED0-3916-4015-81B6-C216BFD1AD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1FEEA-E6DA-48F0-9E4B-72FF6EB98C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93964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B3046-1293-4AA4-96E5-76C89B6A67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4FDD4-03B0-47E9-9915-9182DA6323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7211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E926-24EC-422B-A82D-3502F5EA60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2D5A8-AE8F-4595-B79F-5ECDF25444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9581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0C4C-5A66-4BDB-9DCC-F7AC525D7A2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F1B2A-1F6D-4217-B0E9-3B43D38E0B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89475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308E3-6DF3-44DB-B5DE-FD9887031F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6D2C3-C09D-4465-A68A-A18C8314D8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2314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B7DF6-5FED-4345-8707-51187FD048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A970C-3129-427B-88D1-DA7B47A5E7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99029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2D4AE2-A39A-406D-8842-5C831BE43A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7CBF4-38C1-44B6-89EE-A46ECCED8CA8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257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E41B9-6DD6-42B0-BE7C-988FEEB8927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E51E-A4A0-4078-BCA9-1AE4A71B5987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098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1CA0A4-354C-4DEA-8792-48224ACD14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972A-173E-4DD2-ABCD-B1F425F4D213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742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16A36F-2383-4B36-93F2-364DA85EDF1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FCEC7-66B8-478C-8D30-15197796ABC7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023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D7B555-6A7B-4ED1-A965-AD8C950774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2313D-F87C-41E1-AE56-141C43B2B290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9416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C30ED0-3916-4015-81B6-C216BFD1AD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FEEA-E6DA-48F0-9E4B-72FF6EB98C79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267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0B3046-1293-4AA4-96E5-76C89B6A67F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FDD4-03B0-47E9-9915-9182DA6323F0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251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8E926-24EC-422B-A82D-3502F5EA601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D5A8-AE8F-4595-B79F-5ECDF2544454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7987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010C4C-5A66-4BDB-9DCC-F7AC525D7A2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1B2A-1F6D-4217-B0E9-3B43D38E0BBB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910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8308E3-6DF3-44DB-B5DE-FD9887031F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6D2C3-C09D-4465-A68A-A18C8314D851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769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B7DF6-5FED-4345-8707-51187FD0481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A970C-3129-427B-88D1-DA7B47A5E7B9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4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9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3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3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695B1DD-292B-4D19-9A8C-9A43AC5DD3F6}" type="datetimeFigureOut">
              <a:rPr lang="ru-RU" smtClean="0"/>
              <a:t>29.03.2015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11ED73D-BACC-4807-9C09-75A31B7459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EB06F2-E31C-43F5-8F87-3BD750EB30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18323D-4715-4E39-B797-750D0101456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45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EB06F2-E31C-43F5-8F87-3BD750EB301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18323D-4715-4E39-B797-750D01014566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51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:\семья\Картинки\HOMEANIM\J007618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0"/>
            <a:ext cx="1617663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F:\семья\Картинки\PUB60COR\AN00790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392" y="214311"/>
            <a:ext cx="1909069" cy="199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67744" y="332391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FF0000"/>
                </a:solidFill>
                <a:latin typeface="Verdana" pitchFamily="34" charset="0"/>
              </a:rPr>
              <a:t>«</a:t>
            </a:r>
            <a:r>
              <a:rPr lang="ru-RU" altLang="ru-RU" sz="3600" b="1" dirty="0">
                <a:solidFill>
                  <a:srgbClr val="FF0000"/>
                </a:solidFill>
                <a:latin typeface="Verdana" pitchFamily="34" charset="0"/>
              </a:rPr>
              <a:t>Юный исследователь</a:t>
            </a:r>
            <a:r>
              <a:rPr lang="ru-RU" altLang="ru-RU" b="1" dirty="0">
                <a:solidFill>
                  <a:srgbClr val="FF0000"/>
                </a:solidFill>
                <a:latin typeface="Verdana" pitchFamily="34" charset="0"/>
              </a:rPr>
              <a:t>»</a:t>
            </a:r>
            <a:endParaRPr lang="ru-RU" altLang="ru-RU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0801" y="1814476"/>
            <a:ext cx="6048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C00000"/>
                </a:solidFill>
                <a:latin typeface="Verdana" pitchFamily="34" charset="0"/>
              </a:rPr>
              <a:t>Девиз: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srgbClr val="002060"/>
                </a:solidFill>
                <a:latin typeface="Verdana" pitchFamily="34" charset="0"/>
              </a:rPr>
              <a:t>«Стремиться знать все,</a:t>
            </a:r>
            <a:br>
              <a:rPr lang="ru-RU" altLang="ru-RU" sz="3600" b="1" i="1" dirty="0">
                <a:solidFill>
                  <a:srgbClr val="002060"/>
                </a:solidFill>
                <a:latin typeface="Verdana" pitchFamily="34" charset="0"/>
              </a:rPr>
            </a:br>
            <a:r>
              <a:rPr lang="ru-RU" altLang="ru-RU" sz="3600" b="1" i="1" dirty="0">
                <a:solidFill>
                  <a:srgbClr val="002060"/>
                </a:solidFill>
                <a:latin typeface="Verdana" pitchFamily="34" charset="0"/>
              </a:rPr>
              <a:t> исследовать и изучать неизвестное»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5877272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22574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0768073"/>
              </p:ext>
            </p:extLst>
          </p:nvPr>
        </p:nvGraphicFramePr>
        <p:xfrm>
          <a:off x="22316" y="0"/>
          <a:ext cx="9121684" cy="7012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064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357188"/>
            <a:ext cx="8286750" cy="1285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Формы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 конечного продукта проекта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: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500063" y="2136775"/>
            <a:ext cx="8358187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видеофильм;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видеоролик;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электронная презентация;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ролевая игра; 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газета;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интервью с интересными людьми;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авторские игры школьников;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Научно-практическая конференция НОУ;</a:t>
            </a:r>
          </a:p>
          <a:p>
            <a:pPr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altLang="ru-RU" sz="2400" b="1" i="1">
                <a:solidFill>
                  <a:srgbClr val="002060"/>
                </a:solidFill>
                <a:latin typeface="Bookman Old Style" pitchFamily="18" charset="0"/>
              </a:rPr>
              <a:t>Скрайбы по предметам</a:t>
            </a:r>
          </a:p>
        </p:txBody>
      </p:sp>
      <p:pic>
        <p:nvPicPr>
          <p:cNvPr id="20484" name="Picture 12" descr="TROPHY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000625"/>
            <a:ext cx="115093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285875" y="6143625"/>
            <a:ext cx="6143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b="1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23147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959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3600" smtClean="0"/>
              <a:t> </a:t>
            </a:r>
            <a:r>
              <a:rPr lang="ru-RU" altLang="ru-RU" b="1" i="1" smtClean="0">
                <a:solidFill>
                  <a:srgbClr val="002060"/>
                </a:solidFill>
                <a:latin typeface="Bookman Old Style" pitchFamily="18" charset="0"/>
              </a:rPr>
              <a:t>Педагогический коллектив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b="1" i="1" smtClean="0">
                <a:solidFill>
                  <a:srgbClr val="002060"/>
                </a:solidFill>
                <a:latin typeface="Bookman Old Style" pitchFamily="18" charset="0"/>
              </a:rPr>
              <a:t>МБОУ СОШ № 5 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b="1" i="1" smtClean="0">
                <a:solidFill>
                  <a:srgbClr val="002060"/>
                </a:solidFill>
                <a:latin typeface="Bookman Old Style" pitchFamily="18" charset="0"/>
              </a:rPr>
              <a:t>г. Николаевска – на - Амуре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b="1" i="1" smtClean="0">
                <a:solidFill>
                  <a:srgbClr val="002060"/>
                </a:solidFill>
                <a:latin typeface="Bookman Old Style" pitchFamily="18" charset="0"/>
              </a:rPr>
              <a:t>уверен, что учебно - исследовательская деятельность – как раз тот </a:t>
            </a:r>
            <a:r>
              <a:rPr lang="ru-RU" altLang="ru-RU" sz="4800" b="1" i="1" smtClean="0">
                <a:solidFill>
                  <a:srgbClr val="FF0000"/>
                </a:solidFill>
                <a:latin typeface="Bookman Old Style" pitchFamily="18" charset="0"/>
              </a:rPr>
              <a:t>«ВИТАМИН»</a:t>
            </a:r>
            <a:r>
              <a:rPr lang="ru-RU" altLang="ru-RU" sz="3600" b="1" i="1" smtClean="0">
                <a:latin typeface="Bookman Old Style" pitchFamily="18" charset="0"/>
              </a:rPr>
              <a:t>  </a:t>
            </a:r>
            <a:endParaRPr lang="ru-RU" altLang="ru-RU" b="1" i="1" smtClean="0">
              <a:latin typeface="Bookman Old Style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altLang="ru-RU" b="1" i="1" smtClean="0">
                <a:solidFill>
                  <a:srgbClr val="002060"/>
                </a:solidFill>
                <a:latin typeface="Bookman Old Style" pitchFamily="18" charset="0"/>
              </a:rPr>
              <a:t>интереса к науке, которого часто не хватает школе, детям  особенно сегодня.</a:t>
            </a:r>
          </a:p>
        </p:txBody>
      </p:sp>
      <p:sp>
        <p:nvSpPr>
          <p:cNvPr id="21507" name="TextBox 12"/>
          <p:cNvSpPr txBox="1">
            <a:spLocks noChangeArrowheads="1"/>
          </p:cNvSpPr>
          <p:nvPr/>
        </p:nvSpPr>
        <p:spPr bwMode="auto">
          <a:xfrm>
            <a:off x="1412875" y="6237288"/>
            <a:ext cx="6357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2124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829" y="11663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системе работы научного общества школы № 5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г. Николаевска – на – Амуре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7724" y="1628800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Творческая среда, созданная в нашей школе, способствует выявлению и поддержке таких школьников.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 – 2015  учебном году учащиеся научного общества школы продолжают активно  трудиться  над развитием своего творчества и  повышением качества знаний по предметам.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НОУ насчитывает 16 предметных групп, на одну предметную группу  больше по сравнению с прошлым годом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объединяет 232 исследователя, это больше на 12 учащихся.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 школе сложилась система работы школьного научного общества учащихся.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общества имеется название, девиз, эмблема, положение, циклограмма деятельности, планы работы предметных творческих групп, НОУ имеет  перспективный план деятельности НОУ.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580526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39131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системе работы научного общества школы № 5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г. Николаевска – на – Амуре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9132" y="1916832"/>
            <a:ext cx="77048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</a:pP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годы работы школьного научного общества в школе сложилась  традиция в работе общества: в конце учебного года проводится большая научно – практическая конференция.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каждой предметной группы есть название, девиз, план работы общества, проводятся занятия по обучению выполнения научно – исследовательских работ, заседания по обучению исследовательской деятельности учащихся.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</a:pPr>
            <a:endParaRPr lang="ru-RU" altLang="ru-RU" sz="3200" dirty="0">
              <a:solidFill>
                <a:srgbClr val="002060"/>
              </a:solidFill>
              <a:latin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7480" y="5893241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2046155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системе работы научного общества школы № 5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г. Николаевска – на – Амуре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49694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Наши ученики принимают активное участие в предметных олимпиадах школьного, муниципального, краевого уровня и Всероссийского уровня, экологических конкурсах разных уровней, в том числе и международного.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Юные исследователи школы активно работают в предметных творческих группах, районных конференциях, трудятся  над выполнением интересных значимых проектов и имеют достойные результаты деятельности.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Стало традиционным участие в конкурсах: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Инфоурок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Международный предметный чемпионат, Зубренок, Еж, 1 сентября «Портфолио». Созданная система работы НОУ дает ежегодно значимый результат. </a:t>
            </a:r>
          </a:p>
          <a:p>
            <a:pPr marL="292100" lvl="0" indent="-2921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 2" pitchFamily="18" charset="2"/>
              <a:buChar char=""/>
              <a:defRPr/>
            </a:pP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94928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</a:p>
        </p:txBody>
      </p:sp>
    </p:spTree>
    <p:extLst>
      <p:ext uri="{BB962C8B-B14F-4D97-AF65-F5344CB8AC3E}">
        <p14:creationId xmlns:p14="http://schemas.microsoft.com/office/powerpoint/2010/main" val="1856514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16632"/>
            <a:ext cx="8640960" cy="159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lvl="0" indent="-38100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все начиналось?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/>
            </a:endParaRPr>
          </a:p>
          <a:p>
            <a:pPr marL="381000" lvl="0" indent="-38100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800" b="1" dirty="0">
                <a:solidFill>
                  <a:srgbClr val="002060"/>
                </a:solidFill>
                <a:latin typeface="Cambria"/>
              </a:rPr>
              <a:t>Количественный состав и профильность НОУ</a:t>
            </a:r>
            <a:endParaRPr lang="ru-RU" sz="2800" dirty="0">
              <a:solidFill>
                <a:srgbClr val="002060"/>
              </a:solidFill>
              <a:latin typeface="Cambria"/>
            </a:endParaRPr>
          </a:p>
          <a:p>
            <a:pPr marL="381000" lvl="0" indent="-38100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000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/>
              </a:rPr>
              <a:t/>
            </a:r>
            <a:br>
              <a:rPr lang="ru-RU" sz="2000" dirty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mbria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Однопрофильное</a:t>
            </a:r>
            <a:r>
              <a:rPr lang="ru-RU" sz="24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 – 2006 учебный год</a:t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Cambria"/>
              </a:rPr>
              <a:t>Естественно – научный профиль</a:t>
            </a:r>
            <a:r>
              <a:rPr lang="ru-RU" sz="2000" b="1" dirty="0" smtClean="0">
                <a:solidFill>
                  <a:srgbClr val="002060"/>
                </a:solidFill>
                <a:latin typeface="Cambria"/>
              </a:rPr>
              <a:t>:</a:t>
            </a:r>
            <a:br>
              <a:rPr lang="ru-RU" sz="2000" b="1" dirty="0" smtClean="0">
                <a:solidFill>
                  <a:srgbClr val="002060"/>
                </a:solidFill>
                <a:latin typeface="Cambria"/>
              </a:rPr>
            </a:br>
            <a:r>
              <a:rPr lang="ru-RU" sz="2000" dirty="0">
                <a:solidFill>
                  <a:srgbClr val="000000"/>
                </a:solidFill>
                <a:latin typeface="Cambria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Биология»      - 32 учащихся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«География»    - 13 ученика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«Физика»           - 8 ученика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«Химия»             - 8 ученика.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4653" y="1916832"/>
            <a:ext cx="3672408" cy="438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lvl="0" indent="-381000" fontAlgn="base"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Многопрофильное</a:t>
            </a:r>
            <a:r>
              <a:rPr lang="ru-RU" sz="24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2015 учебный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sz="2000" b="1" i="1" dirty="0" smtClean="0">
                <a:solidFill>
                  <a:srgbClr val="C00000"/>
                </a:solidFill>
                <a:latin typeface="Cambria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Cambria"/>
              </a:rPr>
            </a:br>
            <a:r>
              <a:rPr lang="ru-RU" sz="2000" b="1" dirty="0">
                <a:solidFill>
                  <a:srgbClr val="002060"/>
                </a:solidFill>
                <a:latin typeface="Cambria"/>
              </a:rPr>
              <a:t>Творческие группы</a:t>
            </a:r>
            <a:r>
              <a:rPr lang="ru-RU" sz="2000" b="1" dirty="0" smtClean="0">
                <a:solidFill>
                  <a:srgbClr val="002060"/>
                </a:solidFill>
                <a:latin typeface="Cambria"/>
              </a:rPr>
              <a:t>:</a:t>
            </a:r>
            <a:br>
              <a:rPr lang="ru-RU" sz="2000" b="1" dirty="0" smtClean="0">
                <a:solidFill>
                  <a:srgbClr val="002060"/>
                </a:solidFill>
                <a:latin typeface="Cambria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1000" lvl="0" indent="-381000" fontAlgn="base"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«География»</a:t>
            </a:r>
          </a:p>
          <a:p>
            <a:pPr marL="381000" lvl="0" indent="-381000" fontAlgn="base"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«Химия»</a:t>
            </a:r>
          </a:p>
          <a:p>
            <a:pPr marL="381000" lvl="0" indent="-381000" fontAlgn="base"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Малыши»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Математика» </a:t>
            </a:r>
          </a:p>
          <a:p>
            <a:pPr marL="381000" lvl="0" indent="-3810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66FF66"/>
              </a:buClr>
              <a:buSzPct val="70000"/>
              <a:defRPr/>
            </a:pPr>
            <a:r>
              <a:rPr lang="ru-RU" sz="2000" dirty="0" smtClean="0">
                <a:solidFill>
                  <a:srgbClr val="000000"/>
                </a:solidFill>
                <a:latin typeface="Cambria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Cambria"/>
              </a:rPr>
            </a:br>
            <a:endParaRPr lang="ru-RU" sz="2400" b="1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949280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Verdana" pitchFamily="34" charset="0"/>
              </a:rPr>
              <a:t>НОУ « Взгляд в будущее» МБОУ СОШ №5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91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3" y="6350"/>
            <a:ext cx="8229600" cy="1139825"/>
          </a:xfrm>
        </p:spPr>
        <p:txBody>
          <a:bodyPr/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все начиналось?</a:t>
            </a: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94093"/>
              </p:ext>
            </p:extLst>
          </p:nvPr>
        </p:nvGraphicFramePr>
        <p:xfrm>
          <a:off x="107504" y="142605"/>
          <a:ext cx="8915825" cy="671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75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2161216"/>
              </p:ext>
            </p:extLst>
          </p:nvPr>
        </p:nvGraphicFramePr>
        <p:xfrm>
          <a:off x="0" y="1"/>
          <a:ext cx="912338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684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8434602"/>
              </p:ext>
            </p:extLst>
          </p:nvPr>
        </p:nvGraphicFramePr>
        <p:xfrm>
          <a:off x="0" y="19968"/>
          <a:ext cx="9144000" cy="683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4517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7109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257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6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radient01.pot [Режим совместимости]" id="{0ECF2CA0-5544-4BD2-86EF-F8D2E3D6FFDE}" vid="{80881649-E6EB-44D8-944E-2186FE5E378B}"/>
    </a:ext>
  </a:extLst>
</a:theme>
</file>

<file path=ppt/theme/theme2.xml><?xml version="1.0" encoding="utf-8"?>
<a:theme xmlns:a="http://schemas.openxmlformats.org/drawingml/2006/main" name="Тема13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13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15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radient03.pot [Режим совместимости]" id="{9C3C9AF1-E796-49A7-9870-EF023245E8F2}" vid="{FBE2674A-7517-4BBF-BBB6-CB41C2D78AD8}"/>
    </a:ext>
  </a:extLst>
</a:theme>
</file>

<file path=ppt/theme/theme5.xml><?xml version="1.0" encoding="utf-8"?>
<a:theme xmlns:a="http://schemas.openxmlformats.org/drawingml/2006/main" name="gradient09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radient08.pot [Режим совместимости]" id="{865473F8-8150-44DD-898C-782A6DC39D96}" vid="{2260E0E6-27DB-403F-AB23-4C79CE3BC8FD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64</TotalTime>
  <Words>414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Тема16</vt:lpstr>
      <vt:lpstr>Тема13</vt:lpstr>
      <vt:lpstr>1_Тема13</vt:lpstr>
      <vt:lpstr>Тема15</vt:lpstr>
      <vt:lpstr>gradient09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все начиналось?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14</cp:revision>
  <dcterms:created xsi:type="dcterms:W3CDTF">2015-03-29T11:29:27Z</dcterms:created>
  <dcterms:modified xsi:type="dcterms:W3CDTF">2015-03-29T12:35:39Z</dcterms:modified>
</cp:coreProperties>
</file>