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70" r:id="rId14"/>
    <p:sldId id="273" r:id="rId15"/>
    <p:sldId id="268" r:id="rId16"/>
    <p:sldId id="269" r:id="rId17"/>
    <p:sldId id="275" r:id="rId18"/>
    <p:sldId id="274" r:id="rId19"/>
    <p:sldId id="272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85794"/>
            <a:ext cx="8229600" cy="1828800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solidFill>
                  <a:schemeClr val="tx2">
                    <a:lumMod val="90000"/>
                  </a:schemeClr>
                </a:solidFill>
              </a:rPr>
              <a:t>Системно-деятельностный</a:t>
            </a:r>
            <a:r>
              <a:rPr lang="ru-RU" sz="3600" dirty="0" smtClean="0">
                <a:solidFill>
                  <a:schemeClr val="tx2">
                    <a:lumMod val="90000"/>
                  </a:schemeClr>
                </a:solidFill>
              </a:rPr>
              <a:t> подход </a:t>
            </a:r>
            <a:br>
              <a:rPr lang="ru-RU" sz="3600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90000"/>
                  </a:schemeClr>
                </a:solidFill>
              </a:rPr>
              <a:t>обучения на уроке математики</a:t>
            </a:r>
            <a:r>
              <a:rPr lang="ru-RU" sz="4000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sz="40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331698"/>
            <a:ext cx="8286808" cy="3169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Выступление на ШМО начальных классов </a:t>
            </a:r>
          </a:p>
          <a:p>
            <a:r>
              <a:rPr lang="ru-RU" dirty="0" smtClean="0"/>
              <a:t>                           Подготовила :</a:t>
            </a:r>
          </a:p>
          <a:p>
            <a:r>
              <a:rPr lang="ru-RU" dirty="0" smtClean="0"/>
              <a:t>                                                  учитель начальных классов </a:t>
            </a:r>
          </a:p>
          <a:p>
            <a:r>
              <a:rPr lang="ru-RU" dirty="0" smtClean="0"/>
              <a:t>                              </a:t>
            </a:r>
            <a:r>
              <a:rPr lang="ru-RU" dirty="0" err="1" smtClean="0"/>
              <a:t>Тайгунова</a:t>
            </a:r>
            <a:r>
              <a:rPr lang="ru-RU" dirty="0" smtClean="0"/>
              <a:t>  Н.Л.</a:t>
            </a:r>
          </a:p>
          <a:p>
            <a:endParaRPr lang="ru-RU" dirty="0" smtClean="0"/>
          </a:p>
          <a:p>
            <a:r>
              <a:rPr lang="ru-RU" dirty="0" smtClean="0"/>
              <a:t>МБОУ  </a:t>
            </a:r>
            <a:r>
              <a:rPr lang="ru-RU" dirty="0" err="1" smtClean="0"/>
              <a:t>Комаровская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Апрель 2014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8582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/>
              <a:t>Метод – побуждающий от проблемной ситуации </a:t>
            </a:r>
          </a:p>
          <a:p>
            <a:endParaRPr lang="ru-RU" sz="3200" i="1" dirty="0" smtClean="0"/>
          </a:p>
          <a:p>
            <a:endParaRPr lang="ru-RU" sz="3600" i="1" dirty="0" smtClean="0"/>
          </a:p>
          <a:p>
            <a:r>
              <a:rPr lang="ru-RU" sz="4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Прием – практическое задание на новый материал.</a:t>
            </a:r>
          </a:p>
          <a:p>
            <a:endParaRPr lang="ru-RU" sz="3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3600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 </a:t>
            </a:r>
            <a:endParaRPr lang="ru-RU" sz="3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21537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Посмотрите на числовые выражения (на доске)</a:t>
            </a:r>
          </a:p>
          <a:p>
            <a:r>
              <a:rPr lang="ru-RU" sz="2800" dirty="0" smtClean="0"/>
              <a:t>3 + 3 + 3 + 3 + 3</a:t>
            </a:r>
          </a:p>
          <a:p>
            <a:r>
              <a:rPr lang="ru-RU" sz="2800" dirty="0" smtClean="0"/>
              <a:t>4 + 4 + 44 + 4</a:t>
            </a:r>
          </a:p>
          <a:p>
            <a:r>
              <a:rPr lang="ru-RU" sz="2800" dirty="0" smtClean="0"/>
              <a:t>5 + 5 + 5 + 5</a:t>
            </a:r>
          </a:p>
          <a:p>
            <a:r>
              <a:rPr lang="ru-RU" sz="2800" dirty="0" smtClean="0"/>
              <a:t>7 + 7 + 7</a:t>
            </a:r>
          </a:p>
          <a:p>
            <a:r>
              <a:rPr lang="ru-RU" sz="2800" dirty="0" smtClean="0"/>
              <a:t>Найдите лишнее выражение.</a:t>
            </a:r>
          </a:p>
          <a:p>
            <a:r>
              <a:rPr lang="ru-RU" sz="2800" dirty="0" smtClean="0"/>
              <a:t>Почему вы выбрали именно второе? </a:t>
            </a:r>
          </a:p>
          <a:p>
            <a:r>
              <a:rPr lang="ru-RU" sz="2800" dirty="0" smtClean="0"/>
              <a:t>Продолжите закономерность. Какое выражение будет следующим? (9 + 9)</a:t>
            </a:r>
          </a:p>
          <a:p>
            <a:r>
              <a:rPr lang="ru-RU" sz="2800" dirty="0" smtClean="0"/>
              <a:t>Чем можно заменить сумму одинаковых слагаемых? </a:t>
            </a:r>
          </a:p>
          <a:p>
            <a:r>
              <a:rPr lang="ru-RU" sz="2800" dirty="0" smtClean="0"/>
              <a:t>- Замените</a:t>
            </a:r>
          </a:p>
          <a:p>
            <a:r>
              <a:rPr lang="ru-RU" sz="2800" dirty="0" smtClean="0"/>
              <a:t>- Проверка</a:t>
            </a:r>
          </a:p>
          <a:p>
            <a:r>
              <a:rPr lang="ru-RU" sz="2800" dirty="0" smtClean="0"/>
              <a:t>- Оцените себя по алгоритму.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71480"/>
            <a:ext cx="87154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 Посмотрите на данные выражения. Кто догадался, какое задание надо выполнить?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2 + 7 … 7 + 2                           2 · 7 …  7 · 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	9 + 3 … 3 + 9                           9 · 3 …  3 · 9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(Надо сравнить и поставить знак  &gt;,  &lt;  или   = .)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- Рассмотрим 1 столбик. Можно ли сравнить не находя значения выражений? Каким свойством сложения мы воспользуемся?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Рассмотрим 2 столбик. Чем отличаются выражения во втором столбике?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Можем ли мы не считая сравнить произведения левой и правой части?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42918"/>
            <a:ext cx="8286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Побуждение к осознанию проблемы</a:t>
            </a:r>
          </a:p>
          <a:p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71612"/>
            <a:ext cx="421484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Деятельность учителя </a:t>
            </a:r>
            <a:r>
              <a:rPr lang="ru-RU" sz="2800" dirty="0" smtClean="0"/>
              <a:t>Какое математическое правило сложения вы знаете?</a:t>
            </a:r>
          </a:p>
          <a:p>
            <a:r>
              <a:rPr lang="ru-RU" sz="2800" dirty="0" smtClean="0"/>
              <a:t>- А здесь будет действовать это правило?</a:t>
            </a:r>
          </a:p>
          <a:p>
            <a:r>
              <a:rPr lang="ru-RU" sz="2800" dirty="0" smtClean="0"/>
              <a:t>- Какова же цель нашего урока? </a:t>
            </a:r>
          </a:p>
          <a:p>
            <a:r>
              <a:rPr lang="ru-RU" sz="2800" dirty="0" smtClean="0"/>
              <a:t>(на доске)</a:t>
            </a:r>
          </a:p>
          <a:p>
            <a:r>
              <a:rPr lang="ru-RU" sz="2800" dirty="0" smtClean="0"/>
              <a:t>- Ставлю карточку «знак вопроса».        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00562" y="1571612"/>
            <a:ext cx="42148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Деятельность учащегося</a:t>
            </a:r>
          </a:p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00562" y="2071678"/>
            <a:ext cx="350046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Переместительным свойством сложения-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Основной вопрос урока.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Узнать, правило умножения?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142852"/>
            <a:ext cx="8143932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ea typeface="Times New Roman" pitchFamily="18" charset="0"/>
              </a:rPr>
              <a:t>Метод поиска решения учебной проблемы – побуждающий к выдвижению и проверке гипотез .</a:t>
            </a:r>
          </a:p>
          <a:p>
            <a:r>
              <a:rPr lang="ru-RU" sz="2800" dirty="0" smtClean="0"/>
              <a:t> Выполним задание на карточках </a:t>
            </a:r>
            <a:endParaRPr lang="ru-RU" sz="2800" dirty="0" smtClean="0"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1) Рассмотрите фигуру. Как она называется?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2) Сколько мерок помещается в первую строчку? Запишите это число. Раскрасьте первую строку.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3) Сколько таких строчек в фигуре? Запишите это число.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4) Запишите произведение чисел и найдите его значение.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5) Сравните свое выражение с выражением соседа по парте.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6) Сделайте вывод.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643570" y="2285992"/>
          <a:ext cx="2942604" cy="1963113"/>
        </p:xfrm>
        <a:graphic>
          <a:graphicData uri="http://schemas.openxmlformats.org/drawingml/2006/table">
            <a:tbl>
              <a:tblPr/>
              <a:tblGrid>
                <a:gridCol w="587820"/>
                <a:gridCol w="588988"/>
                <a:gridCol w="587820"/>
                <a:gridCol w="588988"/>
                <a:gridCol w="588988"/>
              </a:tblGrid>
              <a:tr h="6543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3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3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1285875" algn="l"/>
                        </a:tabLs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2357430"/>
          <a:ext cx="2671779" cy="2924190"/>
        </p:xfrm>
        <a:graphic>
          <a:graphicData uri="http://schemas.openxmlformats.org/drawingml/2006/table">
            <a:tbl>
              <a:tblPr/>
              <a:tblGrid>
                <a:gridCol w="890593"/>
                <a:gridCol w="890593"/>
                <a:gridCol w="890593"/>
              </a:tblGrid>
              <a:tr h="5848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8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8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8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48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42910" y="357166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Подсчитайте сколько мерок (квадратиков) вмещается в прямоугольник и запишите удобным способом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192880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1вариант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171448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2 вариант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714356"/>
            <a:ext cx="857256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Одна пара детей выходит перед классом и рассказывает, как выполнялось задание.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Вывод: Множители переставлены местами, но значение произведения не изменилось.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r>
              <a:rPr lang="ru-RU" sz="4000" dirty="0" smtClean="0"/>
              <a:t>          3×5                        5×3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858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38576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Деятельность учителя                               </a:t>
            </a:r>
            <a:r>
              <a:rPr lang="ru-RU" sz="2800" dirty="0" smtClean="0"/>
              <a:t>- У кого такой же вывод, поднимите руки.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 - Каким свойством умножения мы сейчас пользовались?</a:t>
            </a:r>
          </a:p>
          <a:p>
            <a:r>
              <a:rPr lang="ru-RU" sz="2800" dirty="0" smtClean="0"/>
              <a:t>    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786314" y="642918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Деятельность учащихся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857752" y="1142984"/>
            <a:ext cx="414340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Дети оценивают свою работу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Переместительным свойством.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На слайде: Переместительное свойство умножения.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285992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a × b=b × a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1643050"/>
            <a:ext cx="711342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357166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«Человек достигнет результата, </a:t>
            </a:r>
          </a:p>
          <a:p>
            <a:r>
              <a:rPr lang="ru-RU" sz="4400" dirty="0" smtClean="0"/>
              <a:t>только делая что-то сам...»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071802" y="3929066"/>
            <a:ext cx="550072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Александр Пятигорский-</a:t>
            </a:r>
          </a:p>
          <a:p>
            <a:r>
              <a:rPr lang="ru-RU" sz="3200" dirty="0" smtClean="0"/>
              <a:t>всемирно известный русский </a:t>
            </a:r>
          </a:p>
          <a:p>
            <a:r>
              <a:rPr lang="ru-RU" sz="3200" dirty="0" smtClean="0"/>
              <a:t>философ, востоковед, профессор </a:t>
            </a:r>
          </a:p>
          <a:p>
            <a:r>
              <a:rPr lang="ru-RU" sz="3200" dirty="0" smtClean="0"/>
              <a:t>Лондонского университета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1000108"/>
            <a:ext cx="80724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Основные задачи образования сегодня – не</a:t>
            </a:r>
          </a:p>
          <a:p>
            <a:r>
              <a:rPr lang="ru-RU" sz="3200" dirty="0" smtClean="0"/>
              <a:t>просто вооружить ученика фиксированным</a:t>
            </a:r>
          </a:p>
          <a:p>
            <a:r>
              <a:rPr lang="ru-RU" sz="3200" dirty="0" smtClean="0"/>
              <a:t>набором знаний, а сформировать у него</a:t>
            </a:r>
          </a:p>
          <a:p>
            <a:r>
              <a:rPr lang="ru-RU" sz="3200" dirty="0" smtClean="0"/>
              <a:t>умение и желание учиться всю жизнь,</a:t>
            </a:r>
          </a:p>
          <a:p>
            <a:r>
              <a:rPr lang="ru-RU" sz="3200" dirty="0" smtClean="0"/>
              <a:t>работать в команде, способность к</a:t>
            </a:r>
          </a:p>
          <a:p>
            <a:r>
              <a:rPr lang="ru-RU" sz="3200" dirty="0" smtClean="0"/>
              <a:t>самоизменению и саморазвитию на основе</a:t>
            </a:r>
          </a:p>
          <a:p>
            <a:r>
              <a:rPr lang="ru-RU" sz="3200" dirty="0" smtClean="0"/>
              <a:t>рефлексивной самоорганизации.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Основная идея системно –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err="1" smtClean="0">
                <a:solidFill>
                  <a:schemeClr val="tx2"/>
                </a:solidFill>
              </a:rPr>
              <a:t>деятельностного</a:t>
            </a:r>
            <a:r>
              <a:rPr lang="ru-RU" sz="3200" dirty="0" smtClean="0">
                <a:solidFill>
                  <a:schemeClr val="tx2"/>
                </a:solidFill>
              </a:rPr>
              <a:t> метода обучения-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357430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открытие знаний детьми в процессе </a:t>
            </a:r>
          </a:p>
          <a:p>
            <a:r>
              <a:rPr lang="ru-RU" sz="3600" dirty="0" smtClean="0"/>
              <a:t>самостоятельной исследовательской </a:t>
            </a:r>
          </a:p>
          <a:p>
            <a:r>
              <a:rPr lang="ru-RU" sz="3600" dirty="0" smtClean="0"/>
              <a:t>деятельности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Задача учителя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928802"/>
            <a:ext cx="82153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организовать исследовательскую работу </a:t>
            </a:r>
          </a:p>
          <a:p>
            <a:r>
              <a:rPr lang="ru-RU" sz="3200" dirty="0" smtClean="0"/>
              <a:t>детей, чтобы они сами додумались как </a:t>
            </a:r>
          </a:p>
          <a:p>
            <a:r>
              <a:rPr lang="ru-RU" sz="3200" dirty="0" smtClean="0"/>
              <a:t>решить проблему и объяснили, как надо </a:t>
            </a:r>
          </a:p>
          <a:p>
            <a:r>
              <a:rPr lang="ru-RU" sz="3200" dirty="0" smtClean="0"/>
              <a:t>действовать в новых условиях.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8596" y="1000108"/>
            <a:ext cx="83582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Тема: </a:t>
            </a:r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</a:rPr>
              <a:t>п</a:t>
            </a:r>
            <a:r>
              <a:rPr lang="ru-RU" sz="4000" dirty="0" smtClean="0"/>
              <a:t>ереместительное свойство умножения.</a:t>
            </a:r>
          </a:p>
          <a:p>
            <a:endParaRPr lang="ru-RU" sz="4000" dirty="0" smtClean="0"/>
          </a:p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Тип:</a:t>
            </a: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dirty="0" smtClean="0"/>
              <a:t>открытие новых знаний.</a:t>
            </a:r>
          </a:p>
          <a:p>
            <a:endParaRPr lang="ru-RU" sz="4000" dirty="0" smtClean="0"/>
          </a:p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Технология:</a:t>
            </a:r>
            <a:r>
              <a:rPr lang="ru-RU" sz="4000" dirty="0" smtClean="0"/>
              <a:t> проблемное обучение.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642918"/>
            <a:ext cx="885828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itchFamily="18" charset="0"/>
              </a:rPr>
              <a:t>Цели: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Познакомить с переместительным свойством умножения.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2. Развивать умение решать текстовые задачи.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3.Развивать интеллектуальные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и коммуникативные  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общеучебные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умения.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4.Развивать умение самостоятельно оценивать результат своих действий, контролировать себя, находить и исправлять собственные ошибки.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214422"/>
            <a:ext cx="807249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75000"/>
                  </a:schemeClr>
                </a:solidFill>
              </a:rPr>
              <a:t>Предметные умения: </a:t>
            </a:r>
            <a:r>
              <a:rPr lang="ru-RU" sz="4400" dirty="0" smtClean="0"/>
              <a:t>знакомство  с переместительным свойством умножения и применение его на практике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714356"/>
            <a:ext cx="857256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УУД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Познавательные УУД: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переработка  информации (анализ, сравнение, классификация), представление в разных формах.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Регулятивные УУД: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выполнение инструкции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определение цели, оценка своего  результата.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Коммуникативные УУД: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</a:rPr>
              <a:t>сотрудничество в паре, выступление перед классом, отстаивание своей позиции.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Личностные результаты: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самооценка своей деятельности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300</TotalTime>
  <Words>567</Words>
  <Application>Microsoft Office PowerPoint</Application>
  <PresentationFormat>Экран (4:3)</PresentationFormat>
  <Paragraphs>127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Системно-деятельностный подход  обучения на уроке математики.</vt:lpstr>
      <vt:lpstr>Презентация PowerPoint</vt:lpstr>
      <vt:lpstr>Презентация PowerPoint</vt:lpstr>
      <vt:lpstr>Основная идея системно – деятельностного метода обучения-</vt:lpstr>
      <vt:lpstr>Задача учителя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 обучения на уроке математики.</dc:title>
  <cp:lastModifiedBy>Женечка</cp:lastModifiedBy>
  <cp:revision>48</cp:revision>
  <dcterms:modified xsi:type="dcterms:W3CDTF">2015-04-18T11:35:41Z</dcterms:modified>
</cp:coreProperties>
</file>