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82" r:id="rId3"/>
    <p:sldId id="281" r:id="rId4"/>
    <p:sldId id="261" r:id="rId5"/>
    <p:sldId id="257" r:id="rId6"/>
    <p:sldId id="258" r:id="rId7"/>
    <p:sldId id="259" r:id="rId8"/>
    <p:sldId id="260"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362575-9267-497E-9D4B-4E15E479E0E3}" type="datetimeFigureOut">
              <a:rPr lang="ru-RU" smtClean="0"/>
              <a:pPr/>
              <a:t>19.04.2015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E863AD-AAD5-4142-B755-17A777F3072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723DB94-D459-4A30-9293-492705B2C121}" type="datetimeFigureOut">
              <a:rPr lang="ru-RU" smtClean="0"/>
              <a:pPr/>
              <a:t>19.04.2015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E17F08-3B0A-40FE-859C-B248B503529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23DB94-D459-4A30-9293-492705B2C121}" type="datetimeFigureOut">
              <a:rPr lang="ru-RU" smtClean="0"/>
              <a:pPr/>
              <a:t>19.04.2015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E17F08-3B0A-40FE-859C-B248B50352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 Id="rId4" Type="http://schemas.openxmlformats.org/officeDocument/2006/relationships/image" Target="../media/image51.jpeg"/></Relationships>
</file>

<file path=ppt/slides/_rels/slide1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1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2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2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 Id="rId5" Type="http://schemas.openxmlformats.org/officeDocument/2006/relationships/image" Target="../media/image71.jpeg"/><Relationship Id="rId4" Type="http://schemas.openxmlformats.org/officeDocument/2006/relationships/image" Target="../media/image70.jpeg"/></Relationships>
</file>

<file path=ppt/slides/_rels/slide24.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image" Target="../media/image72.jpeg"/><Relationship Id="rId1" Type="http://schemas.openxmlformats.org/officeDocument/2006/relationships/slideLayout" Target="../slideLayouts/slideLayout7.xml"/><Relationship Id="rId6" Type="http://schemas.openxmlformats.org/officeDocument/2006/relationships/image" Target="../media/image76.jpeg"/><Relationship Id="rId11" Type="http://schemas.openxmlformats.org/officeDocument/2006/relationships/image" Target="../media/image81.jpeg"/><Relationship Id="rId5" Type="http://schemas.openxmlformats.org/officeDocument/2006/relationships/image" Target="../media/image75.jpeg"/><Relationship Id="rId10" Type="http://schemas.openxmlformats.org/officeDocument/2006/relationships/image" Target="../media/image80.jpeg"/><Relationship Id="rId4" Type="http://schemas.openxmlformats.org/officeDocument/2006/relationships/image" Target="../media/image74.jpeg"/><Relationship Id="rId9" Type="http://schemas.openxmlformats.org/officeDocument/2006/relationships/image" Target="../media/image79.jpeg"/></Relationships>
</file>

<file path=ppt/slides/_rels/slide25.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7.xml"/><Relationship Id="rId4" Type="http://schemas.openxmlformats.org/officeDocument/2006/relationships/image" Target="../media/image86.jpeg"/></Relationships>
</file>

<file path=ppt/slides/_rels/slide2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142852"/>
            <a:ext cx="4857751" cy="1754326"/>
          </a:xfrm>
          <a:prstGeom prst="rect">
            <a:avLst/>
          </a:prstGeom>
          <a:noFill/>
        </p:spPr>
        <p:txBody>
          <a:bodyPr wrap="squar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2 Апреля – </a:t>
            </a:r>
          </a:p>
          <a:p>
            <a:pPr algn="ct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Международный </a:t>
            </a:r>
          </a:p>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День птиц</a:t>
            </a:r>
            <a:endParaRPr lang="ru-RU"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endParaRPr>
          </a:p>
        </p:txBody>
      </p:sp>
      <p:pic>
        <p:nvPicPr>
          <p:cNvPr id="1026" name="Picture 2" descr="C:\Users\user\Desktop\Мои документы\Мои рисунки\birds\PicsDesktop_net_178.jpg"/>
          <p:cNvPicPr>
            <a:picLocks noChangeAspect="1" noChangeArrowheads="1"/>
          </p:cNvPicPr>
          <p:nvPr/>
        </p:nvPicPr>
        <p:blipFill>
          <a:blip r:embed="rId2" cstate="email"/>
          <a:srcRect/>
          <a:stretch>
            <a:fillRect/>
          </a:stretch>
        </p:blipFill>
        <p:spPr bwMode="auto">
          <a:xfrm>
            <a:off x="1240820" y="4500571"/>
            <a:ext cx="3331180" cy="2357430"/>
          </a:xfrm>
          <a:prstGeom prst="rect">
            <a:avLst/>
          </a:prstGeom>
          <a:noFill/>
        </p:spPr>
      </p:pic>
      <p:pic>
        <p:nvPicPr>
          <p:cNvPr id="1027" name="Picture 3" descr="C:\Users\user\Desktop\Мои документы\Мои рисунки\birds\PicsDesktop_net_17.jpg"/>
          <p:cNvPicPr>
            <a:picLocks noChangeAspect="1" noChangeArrowheads="1"/>
          </p:cNvPicPr>
          <p:nvPr/>
        </p:nvPicPr>
        <p:blipFill>
          <a:blip r:embed="rId3" cstate="email"/>
          <a:srcRect/>
          <a:stretch>
            <a:fillRect/>
          </a:stretch>
        </p:blipFill>
        <p:spPr bwMode="auto">
          <a:xfrm>
            <a:off x="0" y="1928802"/>
            <a:ext cx="3359010" cy="2532156"/>
          </a:xfrm>
          <a:prstGeom prst="rect">
            <a:avLst/>
          </a:prstGeom>
          <a:noFill/>
        </p:spPr>
      </p:pic>
      <p:sp>
        <p:nvSpPr>
          <p:cNvPr id="5" name="TextBox 4"/>
          <p:cNvSpPr txBox="1"/>
          <p:nvPr/>
        </p:nvSpPr>
        <p:spPr>
          <a:xfrm>
            <a:off x="4714876" y="5286388"/>
            <a:ext cx="4291559" cy="1169551"/>
          </a:xfrm>
          <a:prstGeom prst="rect">
            <a:avLst/>
          </a:prstGeom>
          <a:solidFill>
            <a:schemeClr val="accent4">
              <a:lumMod val="40000"/>
              <a:lumOff val="60000"/>
            </a:schemeClr>
          </a:solidFill>
        </p:spPr>
        <p:txBody>
          <a:bodyPr wrap="none" rtlCol="0">
            <a:spAutoFit/>
          </a:bodyPr>
          <a:lstStyle/>
          <a:p>
            <a:pPr algn="ctr"/>
            <a:r>
              <a:rPr lang="ru-RU" sz="1400" dirty="0" smtClean="0">
                <a:solidFill>
                  <a:schemeClr val="accent4">
                    <a:lumMod val="50000"/>
                  </a:schemeClr>
                </a:solidFill>
                <a:latin typeface="Comic Sans MS" pitchFamily="66" charset="0"/>
              </a:rPr>
              <a:t>Автор: Лиясова Ольга Игоревна</a:t>
            </a:r>
          </a:p>
          <a:p>
            <a:pPr algn="ctr"/>
            <a:r>
              <a:rPr lang="ru-RU" sz="1400" dirty="0" smtClean="0">
                <a:solidFill>
                  <a:schemeClr val="accent4">
                    <a:lumMod val="50000"/>
                  </a:schemeClr>
                </a:solidFill>
                <a:latin typeface="Comic Sans MS" pitchFamily="66" charset="0"/>
              </a:rPr>
              <a:t>Ученица 8 «Б» класса</a:t>
            </a:r>
          </a:p>
          <a:p>
            <a:pPr algn="ctr"/>
            <a:r>
              <a:rPr lang="ru-RU" sz="1400" dirty="0" smtClean="0">
                <a:solidFill>
                  <a:schemeClr val="accent4">
                    <a:lumMod val="50000"/>
                  </a:schemeClr>
                </a:solidFill>
                <a:latin typeface="Comic Sans MS" pitchFamily="66" charset="0"/>
              </a:rPr>
              <a:t>МБОУ СОШ № 19 ст. Марьянской</a:t>
            </a:r>
          </a:p>
          <a:p>
            <a:pPr algn="ctr"/>
            <a:r>
              <a:rPr lang="ru-RU" sz="1400" dirty="0" smtClean="0">
                <a:solidFill>
                  <a:schemeClr val="accent4">
                    <a:lumMod val="50000"/>
                  </a:schemeClr>
                </a:solidFill>
                <a:latin typeface="Comic Sans MS" pitchFamily="66" charset="0"/>
              </a:rPr>
              <a:t>Красноармейского района Краснодарского края</a:t>
            </a:r>
          </a:p>
          <a:p>
            <a:pPr algn="ctr"/>
            <a:r>
              <a:rPr lang="ru-RU" sz="1400" dirty="0" smtClean="0">
                <a:solidFill>
                  <a:schemeClr val="accent4">
                    <a:lumMod val="50000"/>
                  </a:schemeClr>
                </a:solidFill>
                <a:latin typeface="Comic Sans MS" pitchFamily="66" charset="0"/>
              </a:rPr>
              <a:t>Учитель: Величко Татьяна Сергеевна</a:t>
            </a:r>
            <a:endParaRPr lang="ru-RU" sz="1400" dirty="0">
              <a:solidFill>
                <a:schemeClr val="accent4">
                  <a:lumMod val="50000"/>
                </a:schemeClr>
              </a:solidFill>
              <a:latin typeface="Comic Sans MS" pitchFamily="66" charset="0"/>
            </a:endParaRPr>
          </a:p>
        </p:txBody>
      </p:sp>
      <p:sp>
        <p:nvSpPr>
          <p:cNvPr id="6" name="Прямоугольник 5"/>
          <p:cNvSpPr/>
          <p:nvPr/>
        </p:nvSpPr>
        <p:spPr>
          <a:xfrm>
            <a:off x="5214942" y="142852"/>
            <a:ext cx="3639137" cy="1754326"/>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Варакушка – </a:t>
            </a:r>
          </a:p>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птица </a:t>
            </a:r>
          </a:p>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2012 года</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endParaRPr>
          </a:p>
        </p:txBody>
      </p:sp>
      <p:pic>
        <p:nvPicPr>
          <p:cNvPr id="3" name="Picture 3" descr="C:\Users\user\Desktop\Варакушка – птица 2012 года_files\птицы кл час\Варакуша\фото варакушка\5.jpg"/>
          <p:cNvPicPr>
            <a:picLocks noChangeAspect="1" noChangeArrowheads="1"/>
          </p:cNvPicPr>
          <p:nvPr/>
        </p:nvPicPr>
        <p:blipFill>
          <a:blip r:embed="rId4"/>
          <a:srcRect/>
          <a:stretch>
            <a:fillRect/>
          </a:stretch>
        </p:blipFill>
        <p:spPr bwMode="auto">
          <a:xfrm>
            <a:off x="4576324" y="2000240"/>
            <a:ext cx="4567676" cy="301466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86116" y="0"/>
            <a:ext cx="2361608" cy="523220"/>
          </a:xfrm>
          <a:prstGeom prst="rect">
            <a:avLst/>
          </a:prstGeom>
          <a:solidFill>
            <a:schemeClr val="accent3">
              <a:lumMod val="75000"/>
            </a:schemeClr>
          </a:solid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Гусеобразные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122" name="Picture 2" descr="C:\Users\user\Documents\Варакушка – птица 2012 года_files\птицы кл час\Гусеобразные\лебедь-крикун.jpg"/>
          <p:cNvPicPr>
            <a:picLocks noChangeAspect="1" noChangeArrowheads="1"/>
          </p:cNvPicPr>
          <p:nvPr/>
        </p:nvPicPr>
        <p:blipFill>
          <a:blip r:embed="rId2"/>
          <a:srcRect/>
          <a:stretch>
            <a:fillRect/>
          </a:stretch>
        </p:blipFill>
        <p:spPr bwMode="auto">
          <a:xfrm>
            <a:off x="5643570" y="0"/>
            <a:ext cx="3500430" cy="2692638"/>
          </a:xfrm>
          <a:prstGeom prst="rect">
            <a:avLst/>
          </a:prstGeom>
          <a:noFill/>
        </p:spPr>
      </p:pic>
      <p:pic>
        <p:nvPicPr>
          <p:cNvPr id="5123" name="Picture 3" descr="C:\Users\user\Documents\Варакушка – птица 2012 года_files\птицы кл час\Гусеобразные\кряква.jpg"/>
          <p:cNvPicPr>
            <a:picLocks noChangeAspect="1" noChangeArrowheads="1"/>
          </p:cNvPicPr>
          <p:nvPr/>
        </p:nvPicPr>
        <p:blipFill>
          <a:blip r:embed="rId3"/>
          <a:srcRect/>
          <a:stretch>
            <a:fillRect/>
          </a:stretch>
        </p:blipFill>
        <p:spPr bwMode="auto">
          <a:xfrm>
            <a:off x="0" y="3753331"/>
            <a:ext cx="3786182" cy="3104669"/>
          </a:xfrm>
          <a:prstGeom prst="rect">
            <a:avLst/>
          </a:prstGeom>
          <a:noFill/>
        </p:spPr>
      </p:pic>
      <p:pic>
        <p:nvPicPr>
          <p:cNvPr id="5124" name="Picture 4" descr="C:\Users\user\Documents\Варакушка – птица 2012 года_files\птицы кл час\Гусеобразные\исландский гоголь.jpg"/>
          <p:cNvPicPr>
            <a:picLocks noChangeAspect="1" noChangeArrowheads="1"/>
          </p:cNvPicPr>
          <p:nvPr/>
        </p:nvPicPr>
        <p:blipFill>
          <a:blip r:embed="rId4" cstate="email"/>
          <a:srcRect/>
          <a:stretch>
            <a:fillRect/>
          </a:stretch>
        </p:blipFill>
        <p:spPr bwMode="auto">
          <a:xfrm>
            <a:off x="5072066" y="3683272"/>
            <a:ext cx="4071934" cy="3174728"/>
          </a:xfrm>
          <a:prstGeom prst="rect">
            <a:avLst/>
          </a:prstGeom>
          <a:noFill/>
        </p:spPr>
      </p:pic>
      <p:pic>
        <p:nvPicPr>
          <p:cNvPr id="5125" name="Picture 5" descr="C:\Users\user\Documents\Варакушка – птица 2012 года_files\птицы кл час\Гусеобразные\канад казарка.jpg"/>
          <p:cNvPicPr>
            <a:picLocks noChangeAspect="1" noChangeArrowheads="1"/>
          </p:cNvPicPr>
          <p:nvPr/>
        </p:nvPicPr>
        <p:blipFill>
          <a:blip r:embed="rId5" cstate="email"/>
          <a:srcRect/>
          <a:stretch>
            <a:fillRect/>
          </a:stretch>
        </p:blipFill>
        <p:spPr bwMode="auto">
          <a:xfrm>
            <a:off x="0" y="-1"/>
            <a:ext cx="3286116" cy="3565785"/>
          </a:xfrm>
          <a:prstGeom prst="rect">
            <a:avLst/>
          </a:prstGeom>
          <a:noFill/>
        </p:spPr>
      </p:pic>
      <p:pic>
        <p:nvPicPr>
          <p:cNvPr id="5126" name="Picture 6" descr="C:\Users\user\Documents\Варакушка – птица 2012 года_files\птицы кл час\Гусеобразные\широконоска.jpg"/>
          <p:cNvPicPr>
            <a:picLocks noChangeAspect="1" noChangeArrowheads="1"/>
          </p:cNvPicPr>
          <p:nvPr/>
        </p:nvPicPr>
        <p:blipFill>
          <a:blip r:embed="rId6" cstate="email"/>
          <a:srcRect/>
          <a:stretch>
            <a:fillRect/>
          </a:stretch>
        </p:blipFill>
        <p:spPr bwMode="auto">
          <a:xfrm>
            <a:off x="2857488" y="2000240"/>
            <a:ext cx="3500462" cy="1784549"/>
          </a:xfrm>
          <a:prstGeom prst="rect">
            <a:avLst/>
          </a:prstGeom>
          <a:noFill/>
        </p:spPr>
      </p:pic>
      <p:sp>
        <p:nvSpPr>
          <p:cNvPr id="8" name="TextBox 7"/>
          <p:cNvSpPr txBox="1"/>
          <p:nvPr/>
        </p:nvSpPr>
        <p:spPr>
          <a:xfrm>
            <a:off x="6849910" y="3714752"/>
            <a:ext cx="2294090" cy="400110"/>
          </a:xfrm>
          <a:prstGeom prst="rect">
            <a:avLst/>
          </a:prstGeom>
          <a:solidFill>
            <a:schemeClr val="bg2">
              <a:lumMod val="50000"/>
            </a:schemeClr>
          </a:solidFill>
        </p:spPr>
        <p:txBody>
          <a:bodyPr wrap="none" rtlCol="0">
            <a:spAutoFit/>
          </a:bodyPr>
          <a:lstStyle/>
          <a:p>
            <a:r>
              <a:rPr lang="ru-RU" sz="2000" b="1" dirty="0" smtClean="0">
                <a:solidFill>
                  <a:schemeClr val="bg2">
                    <a:lumMod val="10000"/>
                  </a:schemeClr>
                </a:solidFill>
              </a:rPr>
              <a:t>Исландский гоголь</a:t>
            </a:r>
            <a:endParaRPr lang="ru-RU" sz="2000" b="1" dirty="0">
              <a:solidFill>
                <a:schemeClr val="bg2">
                  <a:lumMod val="10000"/>
                </a:schemeClr>
              </a:solidFill>
            </a:endParaRPr>
          </a:p>
        </p:txBody>
      </p:sp>
      <p:sp>
        <p:nvSpPr>
          <p:cNvPr id="9" name="TextBox 8"/>
          <p:cNvSpPr txBox="1"/>
          <p:nvPr/>
        </p:nvSpPr>
        <p:spPr>
          <a:xfrm>
            <a:off x="7255791" y="2500306"/>
            <a:ext cx="1888209" cy="400110"/>
          </a:xfrm>
          <a:prstGeom prst="rect">
            <a:avLst/>
          </a:prstGeom>
          <a:solidFill>
            <a:srgbClr val="92D050"/>
          </a:solidFill>
        </p:spPr>
        <p:txBody>
          <a:bodyPr wrap="none" rtlCol="0">
            <a:spAutoFit/>
          </a:bodyPr>
          <a:lstStyle/>
          <a:p>
            <a:r>
              <a:rPr lang="ru-RU" sz="2000" b="1" dirty="0" smtClean="0">
                <a:solidFill>
                  <a:schemeClr val="tx2">
                    <a:lumMod val="50000"/>
                  </a:schemeClr>
                </a:solidFill>
              </a:rPr>
              <a:t>Лебедь-крикун</a:t>
            </a:r>
            <a:endParaRPr lang="ru-RU" sz="2000" b="1" dirty="0">
              <a:solidFill>
                <a:schemeClr val="tx2">
                  <a:lumMod val="50000"/>
                </a:schemeClr>
              </a:solidFill>
            </a:endParaRPr>
          </a:p>
        </p:txBody>
      </p:sp>
      <p:sp>
        <p:nvSpPr>
          <p:cNvPr id="10" name="TextBox 9"/>
          <p:cNvSpPr txBox="1"/>
          <p:nvPr/>
        </p:nvSpPr>
        <p:spPr>
          <a:xfrm>
            <a:off x="3786182" y="3357562"/>
            <a:ext cx="1728743" cy="400110"/>
          </a:xfrm>
          <a:prstGeom prst="rect">
            <a:avLst/>
          </a:prstGeom>
          <a:solidFill>
            <a:schemeClr val="accent6">
              <a:lumMod val="50000"/>
            </a:schemeClr>
          </a:solidFill>
        </p:spPr>
        <p:txBody>
          <a:bodyPr wrap="none" rtlCol="0">
            <a:spAutoFit/>
          </a:bodyPr>
          <a:lstStyle/>
          <a:p>
            <a:r>
              <a:rPr lang="ru-RU" sz="2000" b="1" dirty="0" smtClean="0">
                <a:solidFill>
                  <a:schemeClr val="bg2">
                    <a:lumMod val="75000"/>
                  </a:schemeClr>
                </a:solidFill>
              </a:rPr>
              <a:t>Широконоска</a:t>
            </a:r>
            <a:endParaRPr lang="ru-RU" sz="2000" b="1" dirty="0">
              <a:solidFill>
                <a:schemeClr val="bg2">
                  <a:lumMod val="75000"/>
                </a:schemeClr>
              </a:solidFill>
            </a:endParaRPr>
          </a:p>
        </p:txBody>
      </p:sp>
      <p:sp>
        <p:nvSpPr>
          <p:cNvPr id="11" name="TextBox 10"/>
          <p:cNvSpPr txBox="1"/>
          <p:nvPr/>
        </p:nvSpPr>
        <p:spPr>
          <a:xfrm>
            <a:off x="2643174" y="6396335"/>
            <a:ext cx="1133644" cy="461665"/>
          </a:xfrm>
          <a:prstGeom prst="rect">
            <a:avLst/>
          </a:prstGeom>
          <a:solidFill>
            <a:srgbClr val="00B050"/>
          </a:solidFill>
        </p:spPr>
        <p:txBody>
          <a:bodyPr wrap="none" rtlCol="0">
            <a:spAutoFit/>
          </a:bodyPr>
          <a:lstStyle/>
          <a:p>
            <a:r>
              <a:rPr lang="ru-RU" sz="2400" b="1" dirty="0" smtClean="0">
                <a:solidFill>
                  <a:schemeClr val="accent3">
                    <a:lumMod val="20000"/>
                    <a:lumOff val="80000"/>
                  </a:schemeClr>
                </a:solidFill>
              </a:rPr>
              <a:t>Кряква</a:t>
            </a:r>
            <a:endParaRPr lang="ru-RU" sz="2400" b="1" dirty="0">
              <a:solidFill>
                <a:schemeClr val="accent3">
                  <a:lumMod val="20000"/>
                  <a:lumOff val="80000"/>
                </a:schemeClr>
              </a:solidFill>
            </a:endParaRPr>
          </a:p>
        </p:txBody>
      </p:sp>
      <p:sp>
        <p:nvSpPr>
          <p:cNvPr id="12" name="TextBox 11"/>
          <p:cNvSpPr txBox="1"/>
          <p:nvPr/>
        </p:nvSpPr>
        <p:spPr>
          <a:xfrm>
            <a:off x="0" y="3143248"/>
            <a:ext cx="2284472" cy="400110"/>
          </a:xfrm>
          <a:prstGeom prst="rect">
            <a:avLst/>
          </a:prstGeom>
          <a:solidFill>
            <a:schemeClr val="accent3">
              <a:lumMod val="60000"/>
              <a:lumOff val="40000"/>
            </a:schemeClr>
          </a:solidFill>
        </p:spPr>
        <p:txBody>
          <a:bodyPr wrap="none" rtlCol="0">
            <a:spAutoFit/>
          </a:bodyPr>
          <a:lstStyle/>
          <a:p>
            <a:r>
              <a:rPr lang="ru-RU" sz="2000" b="1" dirty="0" smtClean="0">
                <a:solidFill>
                  <a:srgbClr val="002060"/>
                </a:solidFill>
              </a:rPr>
              <a:t>Канадская казарка</a:t>
            </a:r>
            <a:endParaRPr lang="ru-RU" sz="2000" b="1" dirty="0">
              <a:solidFill>
                <a:srgbClr val="00206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488" y="0"/>
            <a:ext cx="3675429" cy="523220"/>
          </a:xfrm>
          <a:prstGeom prst="rect">
            <a:avLst/>
          </a:prstGeom>
          <a:solidFill>
            <a:srgbClr val="0070C0"/>
          </a:solidFill>
        </p:spPr>
        <p:txBody>
          <a:bodyPr wrap="none" lIns="91440" tIns="45720" rIns="91440" bIns="45720">
            <a:spAutoFit/>
          </a:bodyPr>
          <a:lstStyle/>
          <a:p>
            <a:pPr algn="ctr"/>
            <a:r>
              <a:rPr lang="ru-RU"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Журавлеобразные</a:t>
            </a:r>
            <a:endParaRPr lang="ru-R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6146" name="Picture 2" descr="C:\Users\user\Documents\Варакушка – птица 2012 года_files\птицы кл час\Журавлеобразные\серый журавль.jpg"/>
          <p:cNvPicPr>
            <a:picLocks noChangeAspect="1" noChangeArrowheads="1"/>
          </p:cNvPicPr>
          <p:nvPr/>
        </p:nvPicPr>
        <p:blipFill>
          <a:blip r:embed="rId2" cstate="email"/>
          <a:srcRect/>
          <a:stretch>
            <a:fillRect/>
          </a:stretch>
        </p:blipFill>
        <p:spPr bwMode="auto">
          <a:xfrm>
            <a:off x="5357818" y="500042"/>
            <a:ext cx="3357586" cy="3181350"/>
          </a:xfrm>
          <a:prstGeom prst="rect">
            <a:avLst/>
          </a:prstGeom>
          <a:noFill/>
        </p:spPr>
      </p:pic>
      <p:pic>
        <p:nvPicPr>
          <p:cNvPr id="6147" name="Picture 3" descr="C:\Users\user\Documents\Варакушка – птица 2012 года_files\птицы кл час\Журавлеобразные\стерх журавлин.jpg"/>
          <p:cNvPicPr>
            <a:picLocks noChangeAspect="1" noChangeArrowheads="1"/>
          </p:cNvPicPr>
          <p:nvPr/>
        </p:nvPicPr>
        <p:blipFill>
          <a:blip r:embed="rId3"/>
          <a:srcRect/>
          <a:stretch>
            <a:fillRect/>
          </a:stretch>
        </p:blipFill>
        <p:spPr bwMode="auto">
          <a:xfrm>
            <a:off x="4699049" y="3714752"/>
            <a:ext cx="4444952" cy="3143248"/>
          </a:xfrm>
          <a:prstGeom prst="rect">
            <a:avLst/>
          </a:prstGeom>
          <a:noFill/>
        </p:spPr>
      </p:pic>
      <p:pic>
        <p:nvPicPr>
          <p:cNvPr id="6148" name="Picture 4" descr="C:\Users\user\Documents\Варакушка – птица 2012 года_files\птицы кл час\Журавлеобразные\яп журавль.jpg"/>
          <p:cNvPicPr>
            <a:picLocks noChangeAspect="1" noChangeArrowheads="1"/>
          </p:cNvPicPr>
          <p:nvPr/>
        </p:nvPicPr>
        <p:blipFill>
          <a:blip r:embed="rId4"/>
          <a:srcRect/>
          <a:stretch>
            <a:fillRect/>
          </a:stretch>
        </p:blipFill>
        <p:spPr bwMode="auto">
          <a:xfrm>
            <a:off x="0" y="714356"/>
            <a:ext cx="4668367" cy="5786454"/>
          </a:xfrm>
          <a:prstGeom prst="rect">
            <a:avLst/>
          </a:prstGeom>
          <a:noFill/>
        </p:spPr>
      </p:pic>
      <p:sp>
        <p:nvSpPr>
          <p:cNvPr id="6" name="TextBox 5"/>
          <p:cNvSpPr txBox="1"/>
          <p:nvPr/>
        </p:nvSpPr>
        <p:spPr>
          <a:xfrm>
            <a:off x="0" y="714356"/>
            <a:ext cx="2705869" cy="461665"/>
          </a:xfrm>
          <a:prstGeom prst="rect">
            <a:avLst/>
          </a:prstGeom>
          <a:solidFill>
            <a:schemeClr val="accent2">
              <a:lumMod val="20000"/>
              <a:lumOff val="80000"/>
            </a:schemeClr>
          </a:solidFill>
        </p:spPr>
        <p:txBody>
          <a:bodyPr wrap="none" rtlCol="0">
            <a:spAutoFit/>
          </a:bodyPr>
          <a:lstStyle/>
          <a:p>
            <a:r>
              <a:rPr lang="ru-RU" sz="2400" b="1" dirty="0" smtClean="0">
                <a:solidFill>
                  <a:schemeClr val="accent2">
                    <a:lumMod val="75000"/>
                  </a:schemeClr>
                </a:solidFill>
              </a:rPr>
              <a:t>Японский журавль</a:t>
            </a:r>
            <a:endParaRPr lang="ru-RU" sz="2400" b="1" dirty="0">
              <a:solidFill>
                <a:schemeClr val="accent2">
                  <a:lumMod val="75000"/>
                </a:schemeClr>
              </a:solidFill>
            </a:endParaRPr>
          </a:p>
        </p:txBody>
      </p:sp>
      <p:sp>
        <p:nvSpPr>
          <p:cNvPr id="7" name="TextBox 6"/>
          <p:cNvSpPr txBox="1"/>
          <p:nvPr/>
        </p:nvSpPr>
        <p:spPr>
          <a:xfrm>
            <a:off x="8097047" y="6143644"/>
            <a:ext cx="1046953" cy="523220"/>
          </a:xfrm>
          <a:prstGeom prst="rect">
            <a:avLst/>
          </a:prstGeom>
          <a:solidFill>
            <a:schemeClr val="accent3">
              <a:lumMod val="40000"/>
              <a:lumOff val="60000"/>
            </a:schemeClr>
          </a:solidFill>
        </p:spPr>
        <p:txBody>
          <a:bodyPr wrap="none" rtlCol="0">
            <a:spAutoFit/>
          </a:bodyPr>
          <a:lstStyle/>
          <a:p>
            <a:r>
              <a:rPr lang="ru-RU" sz="2800" b="1" dirty="0" err="1" smtClean="0">
                <a:solidFill>
                  <a:schemeClr val="accent3">
                    <a:lumMod val="50000"/>
                  </a:schemeClr>
                </a:solidFill>
              </a:rPr>
              <a:t>Стерх</a:t>
            </a:r>
            <a:endParaRPr lang="ru-RU" sz="2800" b="1" dirty="0">
              <a:solidFill>
                <a:schemeClr val="accent3">
                  <a:lumMod val="50000"/>
                </a:schemeClr>
              </a:solidFill>
            </a:endParaRPr>
          </a:p>
        </p:txBody>
      </p:sp>
      <p:sp>
        <p:nvSpPr>
          <p:cNvPr id="8" name="TextBox 7"/>
          <p:cNvSpPr txBox="1"/>
          <p:nvPr/>
        </p:nvSpPr>
        <p:spPr>
          <a:xfrm>
            <a:off x="6357950" y="3214686"/>
            <a:ext cx="2282676" cy="461665"/>
          </a:xfrm>
          <a:prstGeom prst="rect">
            <a:avLst/>
          </a:prstGeom>
          <a:solidFill>
            <a:schemeClr val="bg2"/>
          </a:solidFill>
        </p:spPr>
        <p:txBody>
          <a:bodyPr wrap="none" rtlCol="0">
            <a:spAutoFit/>
          </a:bodyPr>
          <a:lstStyle/>
          <a:p>
            <a:r>
              <a:rPr lang="ru-RU" sz="2400" b="1" dirty="0" smtClean="0">
                <a:solidFill>
                  <a:schemeClr val="tx2">
                    <a:lumMod val="75000"/>
                  </a:schemeClr>
                </a:solidFill>
              </a:rPr>
              <a:t>Серый журавль</a:t>
            </a:r>
            <a:endParaRPr lang="ru-RU" sz="2400" b="1" dirty="0">
              <a:solidFill>
                <a:schemeClr val="tx2">
                  <a:lumMod val="7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28926" y="0"/>
            <a:ext cx="3028521" cy="523220"/>
          </a:xfrm>
          <a:prstGeom prst="rect">
            <a:avLst/>
          </a:prstGeom>
          <a:solidFill>
            <a:schemeClr val="accent4">
              <a:lumMod val="50000"/>
            </a:schemeClr>
          </a:solid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28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Козодоеобразные</a:t>
            </a:r>
            <a:endParaRPr lang="ru-RU" sz="2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7170" name="Picture 2" descr="C:\Users\user\Documents\Варакушка – птица 2012 года_files\птицы кл час\Козодоеобразные\большой козодой козодоевые.jpg"/>
          <p:cNvPicPr>
            <a:picLocks noChangeAspect="1" noChangeArrowheads="1"/>
          </p:cNvPicPr>
          <p:nvPr/>
        </p:nvPicPr>
        <p:blipFill>
          <a:blip r:embed="rId2"/>
          <a:srcRect/>
          <a:stretch>
            <a:fillRect/>
          </a:stretch>
        </p:blipFill>
        <p:spPr bwMode="auto">
          <a:xfrm>
            <a:off x="3569285" y="3786190"/>
            <a:ext cx="5574715" cy="3071810"/>
          </a:xfrm>
          <a:prstGeom prst="rect">
            <a:avLst/>
          </a:prstGeom>
          <a:noFill/>
        </p:spPr>
      </p:pic>
      <p:pic>
        <p:nvPicPr>
          <p:cNvPr id="7171" name="Picture 3" descr="C:\Users\user\Documents\Варакушка – птица 2012 года_files\птицы кл час\Козодоеобразные\обыкновенный козодой.jpg"/>
          <p:cNvPicPr>
            <a:picLocks noChangeAspect="1" noChangeArrowheads="1"/>
          </p:cNvPicPr>
          <p:nvPr/>
        </p:nvPicPr>
        <p:blipFill>
          <a:blip r:embed="rId3"/>
          <a:srcRect/>
          <a:stretch>
            <a:fillRect/>
          </a:stretch>
        </p:blipFill>
        <p:spPr bwMode="auto">
          <a:xfrm>
            <a:off x="0" y="500042"/>
            <a:ext cx="4600607" cy="3286148"/>
          </a:xfrm>
          <a:prstGeom prst="rect">
            <a:avLst/>
          </a:prstGeom>
          <a:noFill/>
        </p:spPr>
      </p:pic>
      <p:sp>
        <p:nvSpPr>
          <p:cNvPr id="5" name="TextBox 4"/>
          <p:cNvSpPr txBox="1"/>
          <p:nvPr/>
        </p:nvSpPr>
        <p:spPr>
          <a:xfrm>
            <a:off x="0" y="3786190"/>
            <a:ext cx="3480505" cy="461665"/>
          </a:xfrm>
          <a:prstGeom prst="rect">
            <a:avLst/>
          </a:prstGeom>
          <a:solidFill>
            <a:srgbClr val="92D050"/>
          </a:solidFill>
        </p:spPr>
        <p:txBody>
          <a:bodyPr wrap="none" rtlCol="0">
            <a:spAutoFit/>
          </a:bodyPr>
          <a:lstStyle/>
          <a:p>
            <a:r>
              <a:rPr lang="ru-RU" sz="2400" b="1" dirty="0" smtClean="0">
                <a:solidFill>
                  <a:srgbClr val="002060"/>
                </a:solidFill>
              </a:rPr>
              <a:t>Обыкновенный козодой</a:t>
            </a:r>
            <a:endParaRPr lang="ru-RU" sz="2400" b="1" dirty="0">
              <a:solidFill>
                <a:srgbClr val="002060"/>
              </a:solidFill>
            </a:endParaRPr>
          </a:p>
        </p:txBody>
      </p:sp>
      <p:sp>
        <p:nvSpPr>
          <p:cNvPr id="6" name="TextBox 5"/>
          <p:cNvSpPr txBox="1"/>
          <p:nvPr/>
        </p:nvSpPr>
        <p:spPr>
          <a:xfrm>
            <a:off x="5643570" y="3286124"/>
            <a:ext cx="2585580" cy="461665"/>
          </a:xfrm>
          <a:prstGeom prst="rect">
            <a:avLst/>
          </a:prstGeom>
          <a:solidFill>
            <a:schemeClr val="tx2">
              <a:lumMod val="60000"/>
              <a:lumOff val="40000"/>
            </a:schemeClr>
          </a:solidFill>
        </p:spPr>
        <p:txBody>
          <a:bodyPr wrap="none" rtlCol="0">
            <a:spAutoFit/>
          </a:bodyPr>
          <a:lstStyle/>
          <a:p>
            <a:r>
              <a:rPr lang="ru-RU" sz="2400" b="1" dirty="0" smtClean="0">
                <a:solidFill>
                  <a:srgbClr val="002060"/>
                </a:solidFill>
              </a:rPr>
              <a:t>Большой козодой</a:t>
            </a:r>
            <a:endParaRPr lang="ru-RU" sz="2400" b="1" dirty="0">
              <a:solidFill>
                <a:srgbClr val="00206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28926" y="0"/>
            <a:ext cx="2932341" cy="523220"/>
          </a:xfrm>
          <a:prstGeom prst="rect">
            <a:avLst/>
          </a:prstGeom>
          <a:solidFill>
            <a:schemeClr val="accent5">
              <a:lumMod val="75000"/>
            </a:schemeClr>
          </a:solidFill>
        </p:spPr>
        <p:txBody>
          <a:bodyPr wrap="none" lIns="91440" tIns="45720" rIns="91440" bIns="45720">
            <a:spAutoFit/>
          </a:bodyPr>
          <a:lstStyle/>
          <a:p>
            <a:pPr algn="ctr"/>
            <a:r>
              <a:rPr lang="ru-RU"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Курообразные</a:t>
            </a:r>
            <a:endParaRPr lang="ru-R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8194" name="Picture 2" descr="C:\Users\user\Documents\Варакушка – птица 2012 года_files\птицы кл час\Курообразные\бел куропатка тетеревиные.jpg"/>
          <p:cNvPicPr>
            <a:picLocks noChangeAspect="1" noChangeArrowheads="1"/>
          </p:cNvPicPr>
          <p:nvPr/>
        </p:nvPicPr>
        <p:blipFill>
          <a:blip r:embed="rId2"/>
          <a:srcRect/>
          <a:stretch>
            <a:fillRect/>
          </a:stretch>
        </p:blipFill>
        <p:spPr bwMode="auto">
          <a:xfrm>
            <a:off x="6572264" y="0"/>
            <a:ext cx="2571736" cy="4018336"/>
          </a:xfrm>
          <a:prstGeom prst="rect">
            <a:avLst/>
          </a:prstGeom>
          <a:noFill/>
        </p:spPr>
      </p:pic>
      <p:pic>
        <p:nvPicPr>
          <p:cNvPr id="8196" name="Picture 4" descr="C:\Users\user\Documents\Варакушка – птица 2012 года_files\птицы кл час\Курообразные\глухарь тетеревин.jpg"/>
          <p:cNvPicPr>
            <a:picLocks noChangeAspect="1" noChangeArrowheads="1"/>
          </p:cNvPicPr>
          <p:nvPr/>
        </p:nvPicPr>
        <p:blipFill>
          <a:blip r:embed="rId3" cstate="email"/>
          <a:srcRect/>
          <a:stretch>
            <a:fillRect/>
          </a:stretch>
        </p:blipFill>
        <p:spPr bwMode="auto">
          <a:xfrm>
            <a:off x="0" y="4071942"/>
            <a:ext cx="4143404" cy="2786058"/>
          </a:xfrm>
          <a:prstGeom prst="rect">
            <a:avLst/>
          </a:prstGeom>
          <a:noFill/>
        </p:spPr>
      </p:pic>
      <p:pic>
        <p:nvPicPr>
          <p:cNvPr id="8198" name="Picture 6" descr="C:\Users\user\Documents\Варакушка – птица 2012 года_files\птицы кл час\Курообразные\тетерев.jpg"/>
          <p:cNvPicPr>
            <a:picLocks noChangeAspect="1" noChangeArrowheads="1"/>
          </p:cNvPicPr>
          <p:nvPr/>
        </p:nvPicPr>
        <p:blipFill>
          <a:blip r:embed="rId4"/>
          <a:srcRect/>
          <a:stretch>
            <a:fillRect/>
          </a:stretch>
        </p:blipFill>
        <p:spPr bwMode="auto">
          <a:xfrm>
            <a:off x="0" y="500042"/>
            <a:ext cx="3571900" cy="2786082"/>
          </a:xfrm>
          <a:prstGeom prst="rect">
            <a:avLst/>
          </a:prstGeom>
          <a:noFill/>
        </p:spPr>
      </p:pic>
      <p:sp>
        <p:nvSpPr>
          <p:cNvPr id="11" name="TextBox 10"/>
          <p:cNvSpPr txBox="1"/>
          <p:nvPr/>
        </p:nvSpPr>
        <p:spPr>
          <a:xfrm>
            <a:off x="0" y="2857496"/>
            <a:ext cx="1213409" cy="461665"/>
          </a:xfrm>
          <a:prstGeom prst="rect">
            <a:avLst/>
          </a:prstGeom>
          <a:solidFill>
            <a:schemeClr val="accent1">
              <a:lumMod val="60000"/>
              <a:lumOff val="40000"/>
            </a:schemeClr>
          </a:solidFill>
        </p:spPr>
        <p:txBody>
          <a:bodyPr wrap="none" rtlCol="0">
            <a:spAutoFit/>
          </a:bodyPr>
          <a:lstStyle/>
          <a:p>
            <a:r>
              <a:rPr lang="ru-RU" sz="2400" b="1" dirty="0" smtClean="0">
                <a:solidFill>
                  <a:schemeClr val="tx2">
                    <a:lumMod val="50000"/>
                  </a:schemeClr>
                </a:solidFill>
              </a:rPr>
              <a:t>Тетерев</a:t>
            </a:r>
            <a:endParaRPr lang="ru-RU" sz="2400" b="1" dirty="0">
              <a:solidFill>
                <a:schemeClr val="tx2">
                  <a:lumMod val="50000"/>
                </a:schemeClr>
              </a:solidFill>
            </a:endParaRPr>
          </a:p>
        </p:txBody>
      </p:sp>
      <p:sp>
        <p:nvSpPr>
          <p:cNvPr id="12" name="TextBox 11"/>
          <p:cNvSpPr txBox="1"/>
          <p:nvPr/>
        </p:nvSpPr>
        <p:spPr>
          <a:xfrm>
            <a:off x="3571868" y="6396335"/>
            <a:ext cx="1206484" cy="461665"/>
          </a:xfrm>
          <a:prstGeom prst="rect">
            <a:avLst/>
          </a:prstGeom>
          <a:solidFill>
            <a:schemeClr val="accent1">
              <a:lumMod val="75000"/>
            </a:schemeClr>
          </a:solidFill>
        </p:spPr>
        <p:txBody>
          <a:bodyPr wrap="none" rtlCol="0">
            <a:spAutoFit/>
          </a:bodyPr>
          <a:lstStyle/>
          <a:p>
            <a:r>
              <a:rPr lang="ru-RU" sz="2400" b="1" dirty="0" smtClean="0">
                <a:solidFill>
                  <a:schemeClr val="bg1">
                    <a:lumMod val="85000"/>
                  </a:schemeClr>
                </a:solidFill>
              </a:rPr>
              <a:t>Глухарь</a:t>
            </a:r>
            <a:endParaRPr lang="ru-RU" sz="2400" b="1" dirty="0">
              <a:solidFill>
                <a:schemeClr val="bg1">
                  <a:lumMod val="85000"/>
                </a:schemeClr>
              </a:solidFill>
            </a:endParaRPr>
          </a:p>
        </p:txBody>
      </p:sp>
      <p:pic>
        <p:nvPicPr>
          <p:cNvPr id="8199" name="Picture 7" descr="C:\Users\user\Documents\Варакушка – птица 2012 года_files\птицы кл час\Курообразные\рябчик тетерев.jpg"/>
          <p:cNvPicPr>
            <a:picLocks noChangeAspect="1" noChangeArrowheads="1"/>
          </p:cNvPicPr>
          <p:nvPr/>
        </p:nvPicPr>
        <p:blipFill>
          <a:blip r:embed="rId5"/>
          <a:srcRect/>
          <a:stretch>
            <a:fillRect/>
          </a:stretch>
        </p:blipFill>
        <p:spPr bwMode="auto">
          <a:xfrm>
            <a:off x="3000364" y="1857364"/>
            <a:ext cx="3286148" cy="2714644"/>
          </a:xfrm>
          <a:prstGeom prst="rect">
            <a:avLst/>
          </a:prstGeom>
          <a:noFill/>
        </p:spPr>
      </p:pic>
      <p:pic>
        <p:nvPicPr>
          <p:cNvPr id="14" name="Picture 3" descr="C:\Users\user\Documents\Варакушка – птица 2012 года_files\птицы кл час\Курообразные\белая куропатка.jpg"/>
          <p:cNvPicPr>
            <a:picLocks noChangeAspect="1" noChangeArrowheads="1"/>
          </p:cNvPicPr>
          <p:nvPr/>
        </p:nvPicPr>
        <p:blipFill>
          <a:blip r:embed="rId6"/>
          <a:srcRect/>
          <a:stretch>
            <a:fillRect/>
          </a:stretch>
        </p:blipFill>
        <p:spPr bwMode="auto">
          <a:xfrm>
            <a:off x="5764494" y="3929066"/>
            <a:ext cx="3379506" cy="2928933"/>
          </a:xfrm>
          <a:prstGeom prst="rect">
            <a:avLst/>
          </a:prstGeom>
          <a:noFill/>
        </p:spPr>
      </p:pic>
      <p:sp>
        <p:nvSpPr>
          <p:cNvPr id="15" name="TextBox 14"/>
          <p:cNvSpPr txBox="1"/>
          <p:nvPr/>
        </p:nvSpPr>
        <p:spPr>
          <a:xfrm>
            <a:off x="6734622" y="3786190"/>
            <a:ext cx="2409378" cy="461665"/>
          </a:xfrm>
          <a:prstGeom prst="rect">
            <a:avLst/>
          </a:prstGeom>
          <a:solidFill>
            <a:schemeClr val="accent4">
              <a:lumMod val="60000"/>
              <a:lumOff val="40000"/>
            </a:schemeClr>
          </a:solidFill>
        </p:spPr>
        <p:txBody>
          <a:bodyPr wrap="none" rtlCol="0">
            <a:spAutoFit/>
          </a:bodyPr>
          <a:lstStyle/>
          <a:p>
            <a:r>
              <a:rPr lang="ru-RU" sz="2400" b="1" dirty="0" smtClean="0">
                <a:solidFill>
                  <a:srgbClr val="002060"/>
                </a:solidFill>
              </a:rPr>
              <a:t>Белая куропатка</a:t>
            </a:r>
            <a:endParaRPr lang="ru-RU" sz="2400" b="1" dirty="0">
              <a:solidFill>
                <a:srgbClr val="002060"/>
              </a:solidFill>
            </a:endParaRPr>
          </a:p>
        </p:txBody>
      </p:sp>
      <p:sp>
        <p:nvSpPr>
          <p:cNvPr id="16" name="TextBox 15"/>
          <p:cNvSpPr txBox="1"/>
          <p:nvPr/>
        </p:nvSpPr>
        <p:spPr>
          <a:xfrm>
            <a:off x="3428992" y="1857364"/>
            <a:ext cx="1138260" cy="461665"/>
          </a:xfrm>
          <a:prstGeom prst="rect">
            <a:avLst/>
          </a:prstGeom>
          <a:solidFill>
            <a:schemeClr val="accent3">
              <a:lumMod val="60000"/>
              <a:lumOff val="40000"/>
            </a:schemeClr>
          </a:solidFill>
        </p:spPr>
        <p:txBody>
          <a:bodyPr wrap="square" rtlCol="0">
            <a:spAutoFit/>
          </a:bodyPr>
          <a:lstStyle/>
          <a:p>
            <a:r>
              <a:rPr lang="ru-RU" sz="2400" b="1" dirty="0" smtClean="0">
                <a:solidFill>
                  <a:schemeClr val="bg2">
                    <a:lumMod val="25000"/>
                  </a:schemeClr>
                </a:solidFill>
              </a:rPr>
              <a:t>Рябчик</a:t>
            </a:r>
            <a:endParaRPr lang="ru-RU" sz="2400" b="1" dirty="0">
              <a:solidFill>
                <a:schemeClr val="bg2">
                  <a:lumMod val="2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488" y="0"/>
            <a:ext cx="3072059" cy="523220"/>
          </a:xfrm>
          <a:prstGeom prst="rect">
            <a:avLst/>
          </a:prstGeom>
          <a:solidFill>
            <a:schemeClr val="accent3">
              <a:lumMod val="75000"/>
            </a:schemeClr>
          </a:solidFill>
        </p:spPr>
        <p:txBody>
          <a:bodyPr wrap="none" lIns="91440" tIns="45720" rIns="91440" bIns="45720">
            <a:spAutoFit/>
          </a:bodyPr>
          <a:lstStyle/>
          <a:p>
            <a:pPr algn="ctr"/>
            <a:r>
              <a:rPr lang="ru-RU" sz="2800" b="1" cap="none" spc="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Кукушкообразные</a:t>
            </a:r>
            <a:endParaRPr lang="ru-RU" sz="2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9218" name="Picture 2" descr="C:\Users\user\Documents\Варакушка – птица 2012 года_files\птицы кл час\Кукушкообразные\индийская кукушка.jpg"/>
          <p:cNvPicPr>
            <a:picLocks noChangeAspect="1" noChangeArrowheads="1"/>
          </p:cNvPicPr>
          <p:nvPr/>
        </p:nvPicPr>
        <p:blipFill>
          <a:blip r:embed="rId2"/>
          <a:srcRect/>
          <a:stretch>
            <a:fillRect/>
          </a:stretch>
        </p:blipFill>
        <p:spPr bwMode="auto">
          <a:xfrm>
            <a:off x="4331334" y="1214422"/>
            <a:ext cx="4812666" cy="4572032"/>
          </a:xfrm>
          <a:prstGeom prst="rect">
            <a:avLst/>
          </a:prstGeom>
          <a:noFill/>
        </p:spPr>
      </p:pic>
      <p:pic>
        <p:nvPicPr>
          <p:cNvPr id="9219" name="Picture 3" descr="C:\Users\user\Documents\Варакушка – птица 2012 года_files\птицы кл час\Кукушкообразные\обыкнов кукушка кукушкообраз.jpg"/>
          <p:cNvPicPr>
            <a:picLocks noChangeAspect="1" noChangeArrowheads="1"/>
          </p:cNvPicPr>
          <p:nvPr/>
        </p:nvPicPr>
        <p:blipFill>
          <a:blip r:embed="rId3"/>
          <a:srcRect/>
          <a:stretch>
            <a:fillRect/>
          </a:stretch>
        </p:blipFill>
        <p:spPr bwMode="auto">
          <a:xfrm>
            <a:off x="0" y="613502"/>
            <a:ext cx="4286248" cy="6051174"/>
          </a:xfrm>
          <a:prstGeom prst="rect">
            <a:avLst/>
          </a:prstGeom>
          <a:noFill/>
        </p:spPr>
      </p:pic>
      <p:sp>
        <p:nvSpPr>
          <p:cNvPr id="5" name="TextBox 4"/>
          <p:cNvSpPr txBox="1"/>
          <p:nvPr/>
        </p:nvSpPr>
        <p:spPr>
          <a:xfrm>
            <a:off x="357158" y="6215082"/>
            <a:ext cx="3383427" cy="461665"/>
          </a:xfrm>
          <a:prstGeom prst="rect">
            <a:avLst/>
          </a:prstGeom>
          <a:solidFill>
            <a:schemeClr val="bg1">
              <a:lumMod val="65000"/>
            </a:schemeClr>
          </a:solidFill>
        </p:spPr>
        <p:txBody>
          <a:bodyPr wrap="none" rtlCol="0">
            <a:spAutoFit/>
          </a:bodyPr>
          <a:lstStyle/>
          <a:p>
            <a:r>
              <a:rPr lang="ru-RU" sz="2400" b="1" dirty="0" smtClean="0">
                <a:solidFill>
                  <a:schemeClr val="tx2">
                    <a:lumMod val="50000"/>
                  </a:schemeClr>
                </a:solidFill>
              </a:rPr>
              <a:t>Кукушка обыкновенная</a:t>
            </a:r>
            <a:endParaRPr lang="ru-RU" sz="2400" b="1" dirty="0">
              <a:solidFill>
                <a:schemeClr val="tx2">
                  <a:lumMod val="50000"/>
                </a:schemeClr>
              </a:solidFill>
            </a:endParaRPr>
          </a:p>
        </p:txBody>
      </p:sp>
      <p:sp>
        <p:nvSpPr>
          <p:cNvPr id="6" name="TextBox 5"/>
          <p:cNvSpPr txBox="1"/>
          <p:nvPr/>
        </p:nvSpPr>
        <p:spPr>
          <a:xfrm>
            <a:off x="4500562" y="5286388"/>
            <a:ext cx="2860270" cy="461665"/>
          </a:xfrm>
          <a:prstGeom prst="rect">
            <a:avLst/>
          </a:prstGeom>
          <a:solidFill>
            <a:srgbClr val="92D050"/>
          </a:solidFill>
        </p:spPr>
        <p:txBody>
          <a:bodyPr wrap="none" rtlCol="0">
            <a:spAutoFit/>
          </a:bodyPr>
          <a:lstStyle/>
          <a:p>
            <a:r>
              <a:rPr lang="ru-RU" sz="2400" b="1" dirty="0" smtClean="0">
                <a:solidFill>
                  <a:schemeClr val="accent5">
                    <a:lumMod val="50000"/>
                  </a:schemeClr>
                </a:solidFill>
              </a:rPr>
              <a:t>Индийская кукушка</a:t>
            </a:r>
            <a:endParaRPr lang="ru-RU" sz="2400" b="1" dirty="0">
              <a:solidFill>
                <a:schemeClr val="accent5">
                  <a:lumMod val="5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86050" y="0"/>
            <a:ext cx="3356303" cy="523220"/>
          </a:xfrm>
          <a:prstGeom prst="rect">
            <a:avLst/>
          </a:prstGeom>
          <a:solidFill>
            <a:srgbClr val="FF0000"/>
          </a:solid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Пеликанообразные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7" name="Picture 3" descr="C:\Users\user\Documents\Варакушка – птица 2012 года_files\птицы кл час\Пеликанообразные\большой баклан пеликанообразные.jpg"/>
          <p:cNvPicPr>
            <a:picLocks noChangeAspect="1" noChangeArrowheads="1"/>
          </p:cNvPicPr>
          <p:nvPr/>
        </p:nvPicPr>
        <p:blipFill>
          <a:blip r:embed="rId2"/>
          <a:srcRect/>
          <a:stretch>
            <a:fillRect/>
          </a:stretch>
        </p:blipFill>
        <p:spPr bwMode="auto">
          <a:xfrm>
            <a:off x="142844" y="500042"/>
            <a:ext cx="4286248" cy="5546910"/>
          </a:xfrm>
          <a:prstGeom prst="rect">
            <a:avLst/>
          </a:prstGeom>
          <a:noFill/>
        </p:spPr>
      </p:pic>
      <p:sp>
        <p:nvSpPr>
          <p:cNvPr id="5" name="TextBox 4"/>
          <p:cNvSpPr txBox="1"/>
          <p:nvPr/>
        </p:nvSpPr>
        <p:spPr>
          <a:xfrm>
            <a:off x="857224" y="6143644"/>
            <a:ext cx="2422010" cy="461665"/>
          </a:xfrm>
          <a:prstGeom prst="rect">
            <a:avLst/>
          </a:prstGeom>
          <a:solidFill>
            <a:schemeClr val="accent3"/>
          </a:solidFill>
        </p:spPr>
        <p:txBody>
          <a:bodyPr wrap="none" rtlCol="0">
            <a:spAutoFit/>
          </a:bodyPr>
          <a:lstStyle/>
          <a:p>
            <a:r>
              <a:rPr lang="ru-RU" sz="2400" b="1" dirty="0" smtClean="0">
                <a:solidFill>
                  <a:schemeClr val="accent4">
                    <a:lumMod val="50000"/>
                  </a:schemeClr>
                </a:solidFill>
              </a:rPr>
              <a:t>Большой баклан</a:t>
            </a:r>
            <a:endParaRPr lang="ru-RU" sz="2400" b="1" dirty="0">
              <a:solidFill>
                <a:schemeClr val="accent4">
                  <a:lumMod val="50000"/>
                </a:schemeClr>
              </a:solidFill>
            </a:endParaRPr>
          </a:p>
        </p:txBody>
      </p:sp>
      <p:sp>
        <p:nvSpPr>
          <p:cNvPr id="1029" name="AutoShape 5" descr="http://www.povodok.ru/pics/art60/art5997_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1" name="AutoShape 7" descr="http://www.povodok.ru/pics/art60/art5997_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3" name="AutoShape 9" descr="http://www.povodok.ru/pics/art60/art5997_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5" name="AutoShape 11" descr="http://www.povodok.ru/pics/art60/art5997_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7" name="AutoShape 13" descr="http://pics.livejournal.com/vsegda_tvoj/pic/00408z4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8" name="Picture 14" descr="C:\Users\user\Documents\Варакушка – птица 2012 года_files\00408z4a.jpg"/>
          <p:cNvPicPr>
            <a:picLocks noChangeAspect="1" noChangeArrowheads="1"/>
          </p:cNvPicPr>
          <p:nvPr/>
        </p:nvPicPr>
        <p:blipFill>
          <a:blip r:embed="rId3"/>
          <a:srcRect/>
          <a:stretch>
            <a:fillRect/>
          </a:stretch>
        </p:blipFill>
        <p:spPr bwMode="auto">
          <a:xfrm>
            <a:off x="4572000" y="480451"/>
            <a:ext cx="4357718" cy="5552771"/>
          </a:xfrm>
          <a:prstGeom prst="rect">
            <a:avLst/>
          </a:prstGeom>
          <a:noFill/>
        </p:spPr>
      </p:pic>
      <p:sp>
        <p:nvSpPr>
          <p:cNvPr id="12" name="TextBox 11"/>
          <p:cNvSpPr txBox="1"/>
          <p:nvPr/>
        </p:nvSpPr>
        <p:spPr>
          <a:xfrm>
            <a:off x="6072198" y="6143644"/>
            <a:ext cx="1331583" cy="461665"/>
          </a:xfrm>
          <a:prstGeom prst="rect">
            <a:avLst/>
          </a:prstGeom>
          <a:solidFill>
            <a:schemeClr val="accent3"/>
          </a:solidFill>
        </p:spPr>
        <p:txBody>
          <a:bodyPr wrap="none" rtlCol="0">
            <a:spAutoFit/>
          </a:bodyPr>
          <a:lstStyle/>
          <a:p>
            <a:r>
              <a:rPr lang="ru-RU" sz="2400" b="1" dirty="0" smtClean="0">
                <a:solidFill>
                  <a:schemeClr val="accent4">
                    <a:lumMod val="50000"/>
                  </a:schemeClr>
                </a:solidFill>
              </a:rPr>
              <a:t>Пеликан</a:t>
            </a:r>
            <a:endParaRPr lang="ru-RU" sz="2400" b="1" dirty="0">
              <a:solidFill>
                <a:schemeClr val="accent4">
                  <a:lumMod val="50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43240" y="0"/>
            <a:ext cx="2955361" cy="523220"/>
          </a:xfrm>
          <a:prstGeom prst="rect">
            <a:avLst/>
          </a:prstGeom>
          <a:solidFill>
            <a:schemeClr val="bg1">
              <a:lumMod val="50000"/>
            </a:schemeClr>
          </a:solidFill>
        </p:spPr>
        <p:txBody>
          <a:bodyPr wrap="none" lIns="91440" tIns="45720" rIns="91440" bIns="45720">
            <a:spAutoFit/>
          </a:bodyPr>
          <a:lstStyle/>
          <a:p>
            <a:pPr algn="ctr"/>
            <a:r>
              <a:rPr lang="ru-RU" sz="28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Ракшеобразные</a:t>
            </a:r>
            <a:endParaRPr lang="ru-RU"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2" name="Picture 2" descr="C:\Users\user\Documents\Варакушка – птица 2012 года_files\птицы кл час\Ракшеобразные\рыжий зимород.jpg"/>
          <p:cNvPicPr>
            <a:picLocks noChangeAspect="1" noChangeArrowheads="1"/>
          </p:cNvPicPr>
          <p:nvPr/>
        </p:nvPicPr>
        <p:blipFill>
          <a:blip r:embed="rId2"/>
          <a:srcRect/>
          <a:stretch>
            <a:fillRect/>
          </a:stretch>
        </p:blipFill>
        <p:spPr bwMode="auto">
          <a:xfrm>
            <a:off x="0" y="0"/>
            <a:ext cx="2928934" cy="2928934"/>
          </a:xfrm>
          <a:prstGeom prst="rect">
            <a:avLst/>
          </a:prstGeom>
          <a:noFill/>
        </p:spPr>
      </p:pic>
      <p:pic>
        <p:nvPicPr>
          <p:cNvPr id="5123" name="Picture 3" descr="C:\Users\user\Documents\Варакушка – птица 2012 года_files\птицы кл час\Ракшеобразные\большой пегий зимородок ракшеобразные.jpg"/>
          <p:cNvPicPr>
            <a:picLocks noChangeAspect="1" noChangeArrowheads="1"/>
          </p:cNvPicPr>
          <p:nvPr/>
        </p:nvPicPr>
        <p:blipFill>
          <a:blip r:embed="rId3"/>
          <a:srcRect/>
          <a:stretch>
            <a:fillRect/>
          </a:stretch>
        </p:blipFill>
        <p:spPr bwMode="auto">
          <a:xfrm>
            <a:off x="6260202" y="-1"/>
            <a:ext cx="2883798" cy="2786059"/>
          </a:xfrm>
          <a:prstGeom prst="rect">
            <a:avLst/>
          </a:prstGeom>
          <a:noFill/>
        </p:spPr>
      </p:pic>
      <p:pic>
        <p:nvPicPr>
          <p:cNvPr id="7" name="Picture 1" descr="C:\Users\user\Documents\Варакушка – птица 2012 года_files\птицы кл час\Ракшеобразные\сизоворонка сизоворонковые.jpg"/>
          <p:cNvPicPr>
            <a:picLocks noChangeAspect="1" noChangeArrowheads="1"/>
          </p:cNvPicPr>
          <p:nvPr/>
        </p:nvPicPr>
        <p:blipFill>
          <a:blip r:embed="rId4"/>
          <a:srcRect/>
          <a:stretch>
            <a:fillRect/>
          </a:stretch>
        </p:blipFill>
        <p:spPr bwMode="auto">
          <a:xfrm>
            <a:off x="5643570" y="3500438"/>
            <a:ext cx="3500430" cy="3115885"/>
          </a:xfrm>
          <a:prstGeom prst="rect">
            <a:avLst/>
          </a:prstGeom>
          <a:noFill/>
        </p:spPr>
      </p:pic>
      <p:pic>
        <p:nvPicPr>
          <p:cNvPr id="5125" name="Picture 5" descr="C:\Users\user\Documents\Варакушка – птица 2012 года_files\птицы кл час\Ракшеобразные\малый пегий зимородок  ракшеобраз.jpg"/>
          <p:cNvPicPr>
            <a:picLocks noChangeAspect="1" noChangeArrowheads="1"/>
          </p:cNvPicPr>
          <p:nvPr/>
        </p:nvPicPr>
        <p:blipFill>
          <a:blip r:embed="rId5"/>
          <a:srcRect/>
          <a:stretch>
            <a:fillRect/>
          </a:stretch>
        </p:blipFill>
        <p:spPr bwMode="auto">
          <a:xfrm>
            <a:off x="-1" y="3355532"/>
            <a:ext cx="3143241" cy="3502468"/>
          </a:xfrm>
          <a:prstGeom prst="rect">
            <a:avLst/>
          </a:prstGeom>
          <a:noFill/>
        </p:spPr>
      </p:pic>
      <p:pic>
        <p:nvPicPr>
          <p:cNvPr id="5126" name="Picture 6" descr="C:\Users\user\Documents\Варакушка – птица 2012 года_files\птицы кл час\Ракшеобразные\обыкновен зимородок.jpg"/>
          <p:cNvPicPr>
            <a:picLocks noChangeAspect="1" noChangeArrowheads="1"/>
          </p:cNvPicPr>
          <p:nvPr/>
        </p:nvPicPr>
        <p:blipFill>
          <a:blip r:embed="rId6" cstate="email"/>
          <a:srcRect/>
          <a:stretch>
            <a:fillRect/>
          </a:stretch>
        </p:blipFill>
        <p:spPr bwMode="auto">
          <a:xfrm>
            <a:off x="2786050" y="714356"/>
            <a:ext cx="3500462" cy="2196368"/>
          </a:xfrm>
          <a:prstGeom prst="rect">
            <a:avLst/>
          </a:prstGeom>
          <a:noFill/>
        </p:spPr>
      </p:pic>
      <p:pic>
        <p:nvPicPr>
          <p:cNvPr id="10" name="Picture 4" descr="C:\Users\user\Documents\Варакушка – птица 2012 года_files\птицы кл час\Ракшеобразные\зимородок ошейниковый.jpg"/>
          <p:cNvPicPr>
            <a:picLocks noChangeAspect="1" noChangeArrowheads="1"/>
          </p:cNvPicPr>
          <p:nvPr/>
        </p:nvPicPr>
        <p:blipFill>
          <a:blip r:embed="rId7"/>
          <a:srcRect/>
          <a:stretch>
            <a:fillRect/>
          </a:stretch>
        </p:blipFill>
        <p:spPr bwMode="auto">
          <a:xfrm>
            <a:off x="3143240" y="3071810"/>
            <a:ext cx="2580251" cy="2928934"/>
          </a:xfrm>
          <a:prstGeom prst="rect">
            <a:avLst/>
          </a:prstGeom>
          <a:noFill/>
        </p:spPr>
      </p:pic>
      <p:sp>
        <p:nvSpPr>
          <p:cNvPr id="11" name="TextBox 10"/>
          <p:cNvSpPr txBox="1"/>
          <p:nvPr/>
        </p:nvSpPr>
        <p:spPr>
          <a:xfrm>
            <a:off x="6929454" y="6072206"/>
            <a:ext cx="1932837" cy="461665"/>
          </a:xfrm>
          <a:prstGeom prst="rect">
            <a:avLst/>
          </a:prstGeom>
          <a:solidFill>
            <a:schemeClr val="accent1">
              <a:lumMod val="75000"/>
            </a:schemeClr>
          </a:solidFill>
        </p:spPr>
        <p:txBody>
          <a:bodyPr wrap="none" rtlCol="0">
            <a:spAutoFit/>
          </a:bodyPr>
          <a:lstStyle/>
          <a:p>
            <a:r>
              <a:rPr lang="ru-RU" sz="2400" b="1" dirty="0" smtClean="0">
                <a:solidFill>
                  <a:schemeClr val="tx2">
                    <a:lumMod val="20000"/>
                    <a:lumOff val="80000"/>
                  </a:schemeClr>
                </a:solidFill>
              </a:rPr>
              <a:t>Сизоворонка</a:t>
            </a:r>
            <a:endParaRPr lang="ru-RU" sz="2400" b="1" dirty="0">
              <a:solidFill>
                <a:schemeClr val="tx2">
                  <a:lumMod val="20000"/>
                  <a:lumOff val="80000"/>
                </a:schemeClr>
              </a:solidFill>
            </a:endParaRPr>
          </a:p>
        </p:txBody>
      </p:sp>
      <p:sp>
        <p:nvSpPr>
          <p:cNvPr id="12" name="TextBox 11"/>
          <p:cNvSpPr txBox="1"/>
          <p:nvPr/>
        </p:nvSpPr>
        <p:spPr>
          <a:xfrm>
            <a:off x="6715140" y="2357430"/>
            <a:ext cx="2313005" cy="830997"/>
          </a:xfrm>
          <a:prstGeom prst="rect">
            <a:avLst/>
          </a:prstGeom>
          <a:solidFill>
            <a:schemeClr val="bg1">
              <a:lumMod val="75000"/>
            </a:schemeClr>
          </a:solidFill>
        </p:spPr>
        <p:txBody>
          <a:bodyPr wrap="none" rtlCol="0">
            <a:spAutoFit/>
          </a:bodyPr>
          <a:lstStyle/>
          <a:p>
            <a:pPr algn="ctr"/>
            <a:r>
              <a:rPr lang="ru-RU" sz="2400" b="1" dirty="0" smtClean="0">
                <a:solidFill>
                  <a:schemeClr val="accent4">
                    <a:lumMod val="50000"/>
                  </a:schemeClr>
                </a:solidFill>
              </a:rPr>
              <a:t>Большой пегий </a:t>
            </a:r>
          </a:p>
          <a:p>
            <a:pPr algn="ctr"/>
            <a:r>
              <a:rPr lang="ru-RU" sz="2400" b="1" dirty="0" smtClean="0">
                <a:solidFill>
                  <a:schemeClr val="accent4">
                    <a:lumMod val="50000"/>
                  </a:schemeClr>
                </a:solidFill>
              </a:rPr>
              <a:t>зимородок</a:t>
            </a:r>
            <a:endParaRPr lang="ru-RU" sz="2400" b="1" dirty="0">
              <a:solidFill>
                <a:schemeClr val="accent4">
                  <a:lumMod val="50000"/>
                </a:schemeClr>
              </a:solidFill>
            </a:endParaRPr>
          </a:p>
        </p:txBody>
      </p:sp>
      <p:sp>
        <p:nvSpPr>
          <p:cNvPr id="13" name="TextBox 12"/>
          <p:cNvSpPr txBox="1"/>
          <p:nvPr/>
        </p:nvSpPr>
        <p:spPr>
          <a:xfrm>
            <a:off x="3428992" y="5786454"/>
            <a:ext cx="2107821" cy="830997"/>
          </a:xfrm>
          <a:prstGeom prst="rect">
            <a:avLst/>
          </a:prstGeom>
          <a:solidFill>
            <a:srgbClr val="92D050"/>
          </a:solidFill>
        </p:spPr>
        <p:txBody>
          <a:bodyPr wrap="none" rtlCol="0">
            <a:spAutoFit/>
          </a:bodyPr>
          <a:lstStyle/>
          <a:p>
            <a:pPr algn="ctr"/>
            <a:r>
              <a:rPr lang="ru-RU" sz="2400" b="1" dirty="0" smtClean="0">
                <a:solidFill>
                  <a:schemeClr val="accent2">
                    <a:lumMod val="50000"/>
                  </a:schemeClr>
                </a:solidFill>
              </a:rPr>
              <a:t>Зимородок</a:t>
            </a:r>
          </a:p>
          <a:p>
            <a:pPr algn="ctr"/>
            <a:r>
              <a:rPr lang="ru-RU" sz="2400" b="1" dirty="0" smtClean="0">
                <a:solidFill>
                  <a:schemeClr val="accent2">
                    <a:lumMod val="50000"/>
                  </a:schemeClr>
                </a:solidFill>
              </a:rPr>
              <a:t>ошейниковый</a:t>
            </a:r>
            <a:endParaRPr lang="ru-RU" sz="2400" b="1" dirty="0">
              <a:solidFill>
                <a:schemeClr val="accent2">
                  <a:lumMod val="50000"/>
                </a:schemeClr>
              </a:solidFill>
            </a:endParaRPr>
          </a:p>
        </p:txBody>
      </p:sp>
      <p:sp>
        <p:nvSpPr>
          <p:cNvPr id="14" name="TextBox 13"/>
          <p:cNvSpPr txBox="1"/>
          <p:nvPr/>
        </p:nvSpPr>
        <p:spPr>
          <a:xfrm>
            <a:off x="0" y="6457890"/>
            <a:ext cx="3006657" cy="400110"/>
          </a:xfrm>
          <a:prstGeom prst="rect">
            <a:avLst/>
          </a:prstGeom>
          <a:solidFill>
            <a:schemeClr val="accent1">
              <a:lumMod val="75000"/>
            </a:schemeClr>
          </a:solidFill>
        </p:spPr>
        <p:txBody>
          <a:bodyPr wrap="none" rtlCol="0">
            <a:spAutoFit/>
          </a:bodyPr>
          <a:lstStyle/>
          <a:p>
            <a:r>
              <a:rPr lang="ru-RU" sz="2000" b="1" dirty="0" smtClean="0">
                <a:solidFill>
                  <a:schemeClr val="bg1">
                    <a:lumMod val="95000"/>
                  </a:schemeClr>
                </a:solidFill>
              </a:rPr>
              <a:t>Малый пегий зимородок</a:t>
            </a:r>
            <a:endParaRPr lang="ru-RU" sz="2000" b="1" dirty="0">
              <a:solidFill>
                <a:schemeClr val="bg1">
                  <a:lumMod val="95000"/>
                </a:schemeClr>
              </a:solidFill>
            </a:endParaRPr>
          </a:p>
        </p:txBody>
      </p:sp>
      <p:sp>
        <p:nvSpPr>
          <p:cNvPr id="15" name="TextBox 14"/>
          <p:cNvSpPr txBox="1"/>
          <p:nvPr/>
        </p:nvSpPr>
        <p:spPr>
          <a:xfrm>
            <a:off x="2928926" y="2571744"/>
            <a:ext cx="3251916" cy="400110"/>
          </a:xfrm>
          <a:prstGeom prst="rect">
            <a:avLst/>
          </a:prstGeom>
          <a:solidFill>
            <a:schemeClr val="accent5">
              <a:lumMod val="40000"/>
              <a:lumOff val="60000"/>
            </a:schemeClr>
          </a:solidFill>
        </p:spPr>
        <p:txBody>
          <a:bodyPr wrap="none" rtlCol="0">
            <a:spAutoFit/>
          </a:bodyPr>
          <a:lstStyle/>
          <a:p>
            <a:r>
              <a:rPr lang="ru-RU" sz="2000" b="1" dirty="0" smtClean="0">
                <a:solidFill>
                  <a:schemeClr val="accent3">
                    <a:lumMod val="50000"/>
                  </a:schemeClr>
                </a:solidFill>
              </a:rPr>
              <a:t>Обыкновенный зимородок</a:t>
            </a:r>
            <a:endParaRPr lang="ru-RU" sz="2000" b="1" dirty="0">
              <a:solidFill>
                <a:schemeClr val="accent3">
                  <a:lumMod val="50000"/>
                </a:schemeClr>
              </a:solidFill>
            </a:endParaRPr>
          </a:p>
        </p:txBody>
      </p:sp>
      <p:sp>
        <p:nvSpPr>
          <p:cNvPr id="16" name="TextBox 15"/>
          <p:cNvSpPr txBox="1"/>
          <p:nvPr/>
        </p:nvSpPr>
        <p:spPr>
          <a:xfrm>
            <a:off x="0" y="2857496"/>
            <a:ext cx="2709909" cy="461665"/>
          </a:xfrm>
          <a:prstGeom prst="rect">
            <a:avLst/>
          </a:prstGeom>
          <a:solidFill>
            <a:schemeClr val="accent6">
              <a:lumMod val="75000"/>
            </a:schemeClr>
          </a:solidFill>
        </p:spPr>
        <p:txBody>
          <a:bodyPr wrap="none" rtlCol="0">
            <a:spAutoFit/>
          </a:bodyPr>
          <a:lstStyle/>
          <a:p>
            <a:r>
              <a:rPr lang="ru-RU" sz="2400" b="1" dirty="0" smtClean="0">
                <a:solidFill>
                  <a:schemeClr val="accent2">
                    <a:lumMod val="50000"/>
                  </a:schemeClr>
                </a:solidFill>
              </a:rPr>
              <a:t>Рыжий зимородок</a:t>
            </a:r>
            <a:endParaRPr lang="ru-RU" sz="2400" b="1" dirty="0">
              <a:solidFill>
                <a:schemeClr val="accent2">
                  <a:lumMod val="5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0298" y="0"/>
            <a:ext cx="3450496" cy="523220"/>
          </a:xfrm>
          <a:prstGeom prst="rect">
            <a:avLst/>
          </a:prstGeom>
          <a:solidFill>
            <a:schemeClr val="accent5">
              <a:lumMod val="50000"/>
            </a:schemeClr>
          </a:solidFill>
        </p:spPr>
        <p:txBody>
          <a:bodyPr wrap="none" lIns="91440" tIns="45720" rIns="91440" bIns="45720">
            <a:spAutoFit/>
          </a:bodyPr>
          <a:lstStyle/>
          <a:p>
            <a:pPr algn="ctr"/>
            <a:r>
              <a:rPr lang="ru-RU"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Ржанкообразные</a:t>
            </a:r>
            <a:endParaRPr lang="ru-R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097" name="Picture 1" descr="C:\Users\user\Documents\Варакушка – птица 2012 года_files\птицы кл час\Ржанкообразные\белокрылая крачка ржанков.jpg"/>
          <p:cNvPicPr>
            <a:picLocks noChangeAspect="1" noChangeArrowheads="1"/>
          </p:cNvPicPr>
          <p:nvPr/>
        </p:nvPicPr>
        <p:blipFill>
          <a:blip r:embed="rId2"/>
          <a:srcRect/>
          <a:stretch>
            <a:fillRect/>
          </a:stretch>
        </p:blipFill>
        <p:spPr bwMode="auto">
          <a:xfrm>
            <a:off x="4750596" y="571480"/>
            <a:ext cx="4393404" cy="2928958"/>
          </a:xfrm>
          <a:prstGeom prst="rect">
            <a:avLst/>
          </a:prstGeom>
          <a:noFill/>
        </p:spPr>
      </p:pic>
      <p:pic>
        <p:nvPicPr>
          <p:cNvPr id="4098" name="Picture 2" descr="C:\Users\user\Documents\Варакушка – птица 2012 года_files\птицы кл час\Ржанкообразные\кулик-сорока ржанковые.jpg"/>
          <p:cNvPicPr>
            <a:picLocks noChangeAspect="1" noChangeArrowheads="1"/>
          </p:cNvPicPr>
          <p:nvPr/>
        </p:nvPicPr>
        <p:blipFill>
          <a:blip r:embed="rId3"/>
          <a:srcRect/>
          <a:stretch>
            <a:fillRect/>
          </a:stretch>
        </p:blipFill>
        <p:spPr bwMode="auto">
          <a:xfrm>
            <a:off x="1643042" y="3532886"/>
            <a:ext cx="5715040" cy="3325114"/>
          </a:xfrm>
          <a:prstGeom prst="rect">
            <a:avLst/>
          </a:prstGeom>
          <a:noFill/>
        </p:spPr>
      </p:pic>
      <p:pic>
        <p:nvPicPr>
          <p:cNvPr id="4099" name="Picture 3" descr="C:\Users\user\Documents\Варакушка – птица 2012 года_files\птицы кл час\Ржанкообразные\малая крачка ржанков.jpg"/>
          <p:cNvPicPr>
            <a:picLocks noChangeAspect="1" noChangeArrowheads="1"/>
          </p:cNvPicPr>
          <p:nvPr/>
        </p:nvPicPr>
        <p:blipFill>
          <a:blip r:embed="rId4"/>
          <a:srcRect/>
          <a:stretch>
            <a:fillRect/>
          </a:stretch>
        </p:blipFill>
        <p:spPr bwMode="auto">
          <a:xfrm>
            <a:off x="0" y="571480"/>
            <a:ext cx="4643438" cy="2863453"/>
          </a:xfrm>
          <a:prstGeom prst="rect">
            <a:avLst/>
          </a:prstGeom>
          <a:noFill/>
        </p:spPr>
      </p:pic>
      <p:sp>
        <p:nvSpPr>
          <p:cNvPr id="6" name="TextBox 5"/>
          <p:cNvSpPr txBox="1"/>
          <p:nvPr/>
        </p:nvSpPr>
        <p:spPr>
          <a:xfrm>
            <a:off x="5715008" y="3143248"/>
            <a:ext cx="2828788" cy="461665"/>
          </a:xfrm>
          <a:prstGeom prst="rect">
            <a:avLst/>
          </a:prstGeom>
          <a:solidFill>
            <a:schemeClr val="bg1">
              <a:lumMod val="85000"/>
            </a:schemeClr>
          </a:solidFill>
        </p:spPr>
        <p:txBody>
          <a:bodyPr wrap="none" rtlCol="0">
            <a:spAutoFit/>
          </a:bodyPr>
          <a:lstStyle/>
          <a:p>
            <a:r>
              <a:rPr lang="ru-RU" sz="2400" b="1" dirty="0" smtClean="0">
                <a:solidFill>
                  <a:schemeClr val="accent4">
                    <a:lumMod val="50000"/>
                  </a:schemeClr>
                </a:solidFill>
              </a:rPr>
              <a:t>Белокрылая крачка</a:t>
            </a:r>
            <a:endParaRPr lang="ru-RU" sz="2400" b="1" dirty="0">
              <a:solidFill>
                <a:schemeClr val="accent4">
                  <a:lumMod val="50000"/>
                </a:schemeClr>
              </a:solidFill>
            </a:endParaRPr>
          </a:p>
        </p:txBody>
      </p:sp>
      <p:sp>
        <p:nvSpPr>
          <p:cNvPr id="7" name="TextBox 6"/>
          <p:cNvSpPr txBox="1"/>
          <p:nvPr/>
        </p:nvSpPr>
        <p:spPr>
          <a:xfrm>
            <a:off x="5357818" y="6286520"/>
            <a:ext cx="1989199" cy="461665"/>
          </a:xfrm>
          <a:prstGeom prst="rect">
            <a:avLst/>
          </a:prstGeom>
          <a:solidFill>
            <a:schemeClr val="tx2">
              <a:lumMod val="60000"/>
              <a:lumOff val="40000"/>
            </a:schemeClr>
          </a:solidFill>
        </p:spPr>
        <p:txBody>
          <a:bodyPr wrap="none" rtlCol="0">
            <a:spAutoFit/>
          </a:bodyPr>
          <a:lstStyle/>
          <a:p>
            <a:r>
              <a:rPr lang="ru-RU" sz="2400" b="1" dirty="0" smtClean="0">
                <a:solidFill>
                  <a:srgbClr val="002060"/>
                </a:solidFill>
              </a:rPr>
              <a:t>Кулик-сорока</a:t>
            </a:r>
            <a:endParaRPr lang="ru-RU" sz="2400" b="1" dirty="0">
              <a:solidFill>
                <a:srgbClr val="002060"/>
              </a:solidFill>
            </a:endParaRPr>
          </a:p>
        </p:txBody>
      </p:sp>
      <p:sp>
        <p:nvSpPr>
          <p:cNvPr id="8" name="TextBox 7"/>
          <p:cNvSpPr txBox="1"/>
          <p:nvPr/>
        </p:nvSpPr>
        <p:spPr>
          <a:xfrm>
            <a:off x="0" y="571480"/>
            <a:ext cx="2379434" cy="523220"/>
          </a:xfrm>
          <a:prstGeom prst="rect">
            <a:avLst/>
          </a:prstGeom>
          <a:solidFill>
            <a:srgbClr val="92D050"/>
          </a:solidFill>
        </p:spPr>
        <p:txBody>
          <a:bodyPr wrap="none" rtlCol="0">
            <a:spAutoFit/>
          </a:bodyPr>
          <a:lstStyle/>
          <a:p>
            <a:r>
              <a:rPr lang="ru-RU" sz="2800" b="1" dirty="0" smtClean="0">
                <a:solidFill>
                  <a:srgbClr val="002060"/>
                </a:solidFill>
              </a:rPr>
              <a:t>Малая крачка</a:t>
            </a:r>
            <a:endParaRPr lang="ru-RU" sz="2800" b="1" dirty="0">
              <a:solidFill>
                <a:srgbClr val="00206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488" y="0"/>
            <a:ext cx="3303340" cy="523220"/>
          </a:xfrm>
          <a:prstGeom prst="rect">
            <a:avLst/>
          </a:prstGeom>
          <a:solidFill>
            <a:schemeClr val="accent2">
              <a:lumMod val="60000"/>
              <a:lumOff val="40000"/>
            </a:schemeClr>
          </a:solid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solidFill>
                  <a:schemeClr val="accent2">
                    <a:lumMod val="75000"/>
                  </a:schemeClr>
                </a:solidFill>
                <a:effectLst>
                  <a:outerShdw blurRad="80000" dist="40000" dir="5040000" algn="tl">
                    <a:srgbClr val="000000">
                      <a:alpha val="30000"/>
                    </a:srgbClr>
                  </a:outerShdw>
                </a:effectLst>
              </a:rPr>
              <a:t>Фламингообразные</a:t>
            </a:r>
            <a:endParaRPr lang="ru-RU" sz="2800" b="1" cap="none" spc="0" dirty="0">
              <a:ln w="11430"/>
              <a:solidFill>
                <a:schemeClr val="accent2">
                  <a:lumMod val="75000"/>
                </a:schemeClr>
              </a:solidFill>
              <a:effectLst>
                <a:outerShdw blurRad="80000" dist="40000" dir="5040000" algn="tl">
                  <a:srgbClr val="000000">
                    <a:alpha val="30000"/>
                  </a:srgbClr>
                </a:outerShdw>
              </a:effectLst>
            </a:endParaRPr>
          </a:p>
        </p:txBody>
      </p:sp>
      <p:pic>
        <p:nvPicPr>
          <p:cNvPr id="3076" name="Picture 4" descr="C:\Users\user\Documents\Варакушка – птица 2012 года_files\птицы кл час\Фламингообразные\flamingo.jpg"/>
          <p:cNvPicPr>
            <a:picLocks noChangeAspect="1" noChangeArrowheads="1"/>
          </p:cNvPicPr>
          <p:nvPr/>
        </p:nvPicPr>
        <p:blipFill>
          <a:blip r:embed="rId2"/>
          <a:srcRect/>
          <a:stretch>
            <a:fillRect/>
          </a:stretch>
        </p:blipFill>
        <p:spPr bwMode="auto">
          <a:xfrm>
            <a:off x="5143504" y="500042"/>
            <a:ext cx="3859010" cy="5429288"/>
          </a:xfrm>
          <a:prstGeom prst="rect">
            <a:avLst/>
          </a:prstGeom>
          <a:noFill/>
        </p:spPr>
      </p:pic>
      <p:pic>
        <p:nvPicPr>
          <p:cNvPr id="3077" name="Picture 5" descr="C:\Users\user\Documents\Варакушка – птица 2012 года_files\птицы кл час\Фламингообразные\1319022643_297244896.jpg"/>
          <p:cNvPicPr>
            <a:picLocks noChangeAspect="1" noChangeArrowheads="1"/>
          </p:cNvPicPr>
          <p:nvPr/>
        </p:nvPicPr>
        <p:blipFill>
          <a:blip r:embed="rId3"/>
          <a:srcRect/>
          <a:stretch>
            <a:fillRect/>
          </a:stretch>
        </p:blipFill>
        <p:spPr bwMode="auto">
          <a:xfrm>
            <a:off x="142844" y="571480"/>
            <a:ext cx="4443651" cy="4143404"/>
          </a:xfrm>
          <a:prstGeom prst="rect">
            <a:avLst/>
          </a:prstGeom>
          <a:noFill/>
        </p:spPr>
      </p:pic>
      <p:pic>
        <p:nvPicPr>
          <p:cNvPr id="8" name="Picture 2" descr="C:\Users\user\Documents\Варакушка – птица 2012 года_files\птицы кл час\Фламингообразные\флам.jpg"/>
          <p:cNvPicPr>
            <a:picLocks noChangeAspect="1" noChangeArrowheads="1"/>
          </p:cNvPicPr>
          <p:nvPr/>
        </p:nvPicPr>
        <p:blipFill>
          <a:blip r:embed="rId4"/>
          <a:srcRect/>
          <a:stretch>
            <a:fillRect/>
          </a:stretch>
        </p:blipFill>
        <p:spPr bwMode="auto">
          <a:xfrm>
            <a:off x="0" y="4443699"/>
            <a:ext cx="6572264" cy="2414301"/>
          </a:xfrm>
          <a:prstGeom prst="rect">
            <a:avLst/>
          </a:prstGeom>
          <a:noFill/>
        </p:spPr>
      </p:pic>
      <p:sp>
        <p:nvSpPr>
          <p:cNvPr id="9" name="TextBox 8"/>
          <p:cNvSpPr txBox="1"/>
          <p:nvPr/>
        </p:nvSpPr>
        <p:spPr>
          <a:xfrm>
            <a:off x="4643438" y="6215082"/>
            <a:ext cx="3196965" cy="523220"/>
          </a:xfrm>
          <a:prstGeom prst="rect">
            <a:avLst/>
          </a:prstGeom>
          <a:solidFill>
            <a:schemeClr val="accent2">
              <a:lumMod val="60000"/>
              <a:lumOff val="40000"/>
            </a:schemeClr>
          </a:solidFill>
        </p:spPr>
        <p:txBody>
          <a:bodyPr wrap="none" rtlCol="0">
            <a:spAutoFit/>
          </a:bodyPr>
          <a:lstStyle/>
          <a:p>
            <a:r>
              <a:rPr lang="ru-RU" sz="2800" b="1" dirty="0" smtClean="0">
                <a:solidFill>
                  <a:schemeClr val="accent2">
                    <a:lumMod val="50000"/>
                  </a:schemeClr>
                </a:solidFill>
              </a:rPr>
              <a:t>Розовый фламинго</a:t>
            </a:r>
            <a:endParaRPr lang="ru-RU" sz="2800" b="1" dirty="0">
              <a:solidFill>
                <a:schemeClr val="accent2">
                  <a:lumMod val="5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0"/>
            <a:ext cx="3100784" cy="523220"/>
          </a:xfrm>
          <a:prstGeom prst="rect">
            <a:avLst/>
          </a:prstGeom>
          <a:solidFill>
            <a:srgbClr val="FFC000"/>
          </a:solid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Поганкообразные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050" name="Picture 2" descr="C:\Users\user\Documents\Варакушка – птица 2012 года_files\птицы кл час\Поганкообразные\черношеяя поганка.jpg"/>
          <p:cNvPicPr>
            <a:picLocks noChangeAspect="1" noChangeArrowheads="1"/>
          </p:cNvPicPr>
          <p:nvPr/>
        </p:nvPicPr>
        <p:blipFill>
          <a:blip r:embed="rId2"/>
          <a:srcRect/>
          <a:stretch>
            <a:fillRect/>
          </a:stretch>
        </p:blipFill>
        <p:spPr bwMode="auto">
          <a:xfrm>
            <a:off x="0" y="2682633"/>
            <a:ext cx="6357950" cy="4175367"/>
          </a:xfrm>
          <a:prstGeom prst="rect">
            <a:avLst/>
          </a:prstGeom>
          <a:noFill/>
        </p:spPr>
      </p:pic>
      <p:pic>
        <p:nvPicPr>
          <p:cNvPr id="5" name="Picture 1" descr="C:\Users\user\Documents\Варакушка – птица 2012 года_files\птицы кл час\Поганкообразные\поганка.jpg"/>
          <p:cNvPicPr>
            <a:picLocks noChangeAspect="1" noChangeArrowheads="1"/>
          </p:cNvPicPr>
          <p:nvPr/>
        </p:nvPicPr>
        <p:blipFill>
          <a:blip r:embed="rId3"/>
          <a:srcRect/>
          <a:stretch>
            <a:fillRect/>
          </a:stretch>
        </p:blipFill>
        <p:spPr bwMode="auto">
          <a:xfrm>
            <a:off x="4848058" y="0"/>
            <a:ext cx="4295942" cy="3786190"/>
          </a:xfrm>
          <a:prstGeom prst="rect">
            <a:avLst/>
          </a:prstGeom>
          <a:noFill/>
        </p:spPr>
      </p:pic>
      <p:sp>
        <p:nvSpPr>
          <p:cNvPr id="6" name="TextBox 5"/>
          <p:cNvSpPr txBox="1"/>
          <p:nvPr/>
        </p:nvSpPr>
        <p:spPr>
          <a:xfrm>
            <a:off x="1000100" y="2071678"/>
            <a:ext cx="3283528" cy="523220"/>
          </a:xfrm>
          <a:prstGeom prst="rect">
            <a:avLst/>
          </a:prstGeom>
          <a:solidFill>
            <a:schemeClr val="accent6">
              <a:lumMod val="75000"/>
            </a:schemeClr>
          </a:solidFill>
        </p:spPr>
        <p:txBody>
          <a:bodyPr wrap="none" rtlCol="0">
            <a:spAutoFit/>
          </a:bodyPr>
          <a:lstStyle/>
          <a:p>
            <a:r>
              <a:rPr lang="ru-RU" sz="2800" b="1" dirty="0" smtClean="0">
                <a:solidFill>
                  <a:srgbClr val="FFFF00"/>
                </a:solidFill>
              </a:rPr>
              <a:t>Черношеея поганка</a:t>
            </a:r>
            <a:endParaRPr lang="ru-RU" sz="2800" b="1"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14282" y="357166"/>
            <a:ext cx="871543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Птицей 2012 года избрана таинственная и прекрасная варакушка – птица из семейства дроздовых, близкая родственница соловья. Птичка, носящая на своей груди символические цвета российской государственности – белый, синий и красный. Эдакий маленький российский знаменосец.</a:t>
            </a:r>
            <a:endParaRPr kumimoji="0" lang="ru-RU" sz="4400" b="0" i="0" u="none" strike="noStrike" cap="none" normalizeH="0" baseline="0" dirty="0" smtClean="0">
              <a:ln>
                <a:noFill/>
              </a:ln>
              <a:solidFill>
                <a:schemeClr val="tx1"/>
              </a:solidFill>
              <a:effectLst/>
              <a:latin typeface="Comic Sans MS" pitchFamily="66" charset="0"/>
              <a:cs typeface="Arial" pitchFamily="34" charset="0"/>
            </a:endParaRPr>
          </a:p>
        </p:txBody>
      </p:sp>
      <p:pic>
        <p:nvPicPr>
          <p:cNvPr id="2050" name="Picture 2" descr="C:\Users\user\Desktop\Варакушка – птица 2012 года_files\птицы кл час\Варакуша\фото варакушка\20-350x273.jpg"/>
          <p:cNvPicPr>
            <a:picLocks noChangeAspect="1" noChangeArrowheads="1"/>
          </p:cNvPicPr>
          <p:nvPr/>
        </p:nvPicPr>
        <p:blipFill>
          <a:blip r:embed="rId2"/>
          <a:srcRect/>
          <a:stretch>
            <a:fillRect/>
          </a:stretch>
        </p:blipFill>
        <p:spPr bwMode="auto">
          <a:xfrm>
            <a:off x="1857356" y="2000240"/>
            <a:ext cx="5715040" cy="4603205"/>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C:\Users\user\Documents\Варакушка – птица 2012 года_files\птицы кл час\Совообразные\бородатая неясыть.jpg"/>
          <p:cNvPicPr>
            <a:picLocks noChangeAspect="1" noChangeArrowheads="1"/>
          </p:cNvPicPr>
          <p:nvPr/>
        </p:nvPicPr>
        <p:blipFill>
          <a:blip r:embed="rId2"/>
          <a:srcRect/>
          <a:stretch>
            <a:fillRect/>
          </a:stretch>
        </p:blipFill>
        <p:spPr bwMode="auto">
          <a:xfrm>
            <a:off x="0" y="0"/>
            <a:ext cx="2857520" cy="5500726"/>
          </a:xfrm>
          <a:prstGeom prst="rect">
            <a:avLst/>
          </a:prstGeom>
          <a:noFill/>
        </p:spPr>
      </p:pic>
      <p:pic>
        <p:nvPicPr>
          <p:cNvPr id="31755" name="Picture 11" descr="C:\Users\user\Documents\Варакушка – птица 2012 года_files\птицы кл час\Совообразные\ушастая сова1.jpg"/>
          <p:cNvPicPr>
            <a:picLocks noChangeAspect="1" noChangeArrowheads="1"/>
          </p:cNvPicPr>
          <p:nvPr/>
        </p:nvPicPr>
        <p:blipFill>
          <a:blip r:embed="rId3" cstate="email"/>
          <a:srcRect/>
          <a:stretch>
            <a:fillRect/>
          </a:stretch>
        </p:blipFill>
        <p:spPr bwMode="auto">
          <a:xfrm>
            <a:off x="3071802" y="642918"/>
            <a:ext cx="2143140" cy="5072098"/>
          </a:xfrm>
          <a:prstGeom prst="rect">
            <a:avLst/>
          </a:prstGeom>
          <a:noFill/>
        </p:spPr>
      </p:pic>
      <p:pic>
        <p:nvPicPr>
          <p:cNvPr id="31756" name="Picture 12" descr="C:\Users\user\Documents\Варакушка – птица 2012 года_files\птицы кл час\Совообразные\филин совообр.jpg"/>
          <p:cNvPicPr>
            <a:picLocks noChangeAspect="1" noChangeArrowheads="1"/>
          </p:cNvPicPr>
          <p:nvPr/>
        </p:nvPicPr>
        <p:blipFill>
          <a:blip r:embed="rId4" cstate="email"/>
          <a:srcRect/>
          <a:stretch>
            <a:fillRect/>
          </a:stretch>
        </p:blipFill>
        <p:spPr bwMode="auto">
          <a:xfrm>
            <a:off x="5402049" y="0"/>
            <a:ext cx="3741951" cy="5643578"/>
          </a:xfrm>
          <a:prstGeom prst="rect">
            <a:avLst/>
          </a:prstGeom>
          <a:noFill/>
        </p:spPr>
      </p:pic>
      <p:sp>
        <p:nvSpPr>
          <p:cNvPr id="14" name="Прямоугольник 13"/>
          <p:cNvSpPr/>
          <p:nvPr/>
        </p:nvSpPr>
        <p:spPr>
          <a:xfrm>
            <a:off x="2786050" y="0"/>
            <a:ext cx="3132589" cy="646331"/>
          </a:xfrm>
          <a:prstGeom prst="rect">
            <a:avLst/>
          </a:prstGeom>
          <a:solidFill>
            <a:schemeClr val="accent4">
              <a:lumMod val="50000"/>
            </a:schemeClr>
          </a:solid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36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Совообразные</a:t>
            </a:r>
            <a:endParaRPr lang="ru-RU" sz="36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15" name="Picture 2" descr="C:\Users\user\Documents\Варакушка – птица 2012 года_files\птицы кл час\Совообразные\белая сова совообразные.jpg"/>
          <p:cNvPicPr>
            <a:picLocks noChangeAspect="1" noChangeArrowheads="1"/>
          </p:cNvPicPr>
          <p:nvPr/>
        </p:nvPicPr>
        <p:blipFill>
          <a:blip r:embed="rId5" cstate="email"/>
          <a:srcRect/>
          <a:stretch>
            <a:fillRect/>
          </a:stretch>
        </p:blipFill>
        <p:spPr bwMode="auto">
          <a:xfrm>
            <a:off x="4500562" y="3976224"/>
            <a:ext cx="3500462" cy="2881776"/>
          </a:xfrm>
          <a:prstGeom prst="rect">
            <a:avLst/>
          </a:prstGeom>
          <a:noFill/>
        </p:spPr>
      </p:pic>
      <p:pic>
        <p:nvPicPr>
          <p:cNvPr id="16" name="Picture 6" descr="C:\Users\user\Documents\Варакушка – птица 2012 года_files\птицы кл час\Совообразные\домовой сыч.jpg"/>
          <p:cNvPicPr>
            <a:picLocks noChangeAspect="1" noChangeArrowheads="1"/>
          </p:cNvPicPr>
          <p:nvPr/>
        </p:nvPicPr>
        <p:blipFill>
          <a:blip r:embed="rId6"/>
          <a:srcRect/>
          <a:stretch>
            <a:fillRect/>
          </a:stretch>
        </p:blipFill>
        <p:spPr bwMode="auto">
          <a:xfrm>
            <a:off x="285720" y="4000480"/>
            <a:ext cx="3929122" cy="2857520"/>
          </a:xfrm>
          <a:prstGeom prst="rect">
            <a:avLst/>
          </a:prstGeom>
          <a:noFill/>
        </p:spPr>
      </p:pic>
      <p:sp>
        <p:nvSpPr>
          <p:cNvPr id="17" name="TextBox 16"/>
          <p:cNvSpPr txBox="1"/>
          <p:nvPr/>
        </p:nvSpPr>
        <p:spPr>
          <a:xfrm>
            <a:off x="4643438" y="4071942"/>
            <a:ext cx="1886094" cy="523220"/>
          </a:xfrm>
          <a:prstGeom prst="rect">
            <a:avLst/>
          </a:prstGeom>
          <a:solidFill>
            <a:schemeClr val="accent3">
              <a:lumMod val="75000"/>
            </a:schemeClr>
          </a:solidFill>
        </p:spPr>
        <p:txBody>
          <a:bodyPr wrap="none" rtlCol="0">
            <a:spAutoFit/>
          </a:bodyPr>
          <a:lstStyle/>
          <a:p>
            <a:r>
              <a:rPr lang="ru-RU" sz="2800" b="1" dirty="0" smtClean="0">
                <a:solidFill>
                  <a:schemeClr val="accent4">
                    <a:lumMod val="50000"/>
                  </a:schemeClr>
                </a:solidFill>
              </a:rPr>
              <a:t>Белая сова</a:t>
            </a:r>
            <a:endParaRPr lang="ru-RU" sz="2800" b="1" dirty="0">
              <a:solidFill>
                <a:schemeClr val="accent4">
                  <a:lumMod val="50000"/>
                </a:schemeClr>
              </a:solidFill>
            </a:endParaRPr>
          </a:p>
        </p:txBody>
      </p:sp>
      <p:sp>
        <p:nvSpPr>
          <p:cNvPr id="18" name="TextBox 17"/>
          <p:cNvSpPr txBox="1"/>
          <p:nvPr/>
        </p:nvSpPr>
        <p:spPr>
          <a:xfrm>
            <a:off x="0" y="3500438"/>
            <a:ext cx="2768002" cy="461665"/>
          </a:xfrm>
          <a:prstGeom prst="rect">
            <a:avLst/>
          </a:prstGeom>
          <a:solidFill>
            <a:schemeClr val="accent1">
              <a:lumMod val="60000"/>
              <a:lumOff val="40000"/>
            </a:schemeClr>
          </a:solidFill>
        </p:spPr>
        <p:txBody>
          <a:bodyPr wrap="none" rtlCol="0">
            <a:spAutoFit/>
          </a:bodyPr>
          <a:lstStyle/>
          <a:p>
            <a:r>
              <a:rPr lang="ru-RU" sz="2400" b="1" dirty="0" smtClean="0">
                <a:solidFill>
                  <a:schemeClr val="bg2">
                    <a:lumMod val="10000"/>
                  </a:schemeClr>
                </a:solidFill>
              </a:rPr>
              <a:t>Бородатая неясыть</a:t>
            </a:r>
            <a:endParaRPr lang="ru-RU" sz="2400" b="1" dirty="0">
              <a:solidFill>
                <a:schemeClr val="bg2">
                  <a:lumMod val="10000"/>
                </a:schemeClr>
              </a:solidFill>
            </a:endParaRPr>
          </a:p>
        </p:txBody>
      </p:sp>
      <p:sp>
        <p:nvSpPr>
          <p:cNvPr id="19" name="TextBox 18"/>
          <p:cNvSpPr txBox="1"/>
          <p:nvPr/>
        </p:nvSpPr>
        <p:spPr>
          <a:xfrm>
            <a:off x="357158" y="6396335"/>
            <a:ext cx="1995867" cy="461665"/>
          </a:xfrm>
          <a:prstGeom prst="rect">
            <a:avLst/>
          </a:prstGeom>
          <a:solidFill>
            <a:schemeClr val="accent4">
              <a:lumMod val="75000"/>
            </a:schemeClr>
          </a:solidFill>
        </p:spPr>
        <p:txBody>
          <a:bodyPr wrap="none" rtlCol="0">
            <a:spAutoFit/>
          </a:bodyPr>
          <a:lstStyle/>
          <a:p>
            <a:r>
              <a:rPr lang="ru-RU" sz="2400" b="1" dirty="0" smtClean="0">
                <a:solidFill>
                  <a:schemeClr val="bg1">
                    <a:lumMod val="95000"/>
                  </a:schemeClr>
                </a:solidFill>
              </a:rPr>
              <a:t>Домовой сыч</a:t>
            </a:r>
            <a:endParaRPr lang="ru-RU" sz="2400" b="1" dirty="0">
              <a:solidFill>
                <a:schemeClr val="bg1">
                  <a:lumMod val="95000"/>
                </a:schemeClr>
              </a:solidFill>
            </a:endParaRPr>
          </a:p>
        </p:txBody>
      </p:sp>
      <p:sp>
        <p:nvSpPr>
          <p:cNvPr id="20" name="TextBox 19"/>
          <p:cNvSpPr txBox="1"/>
          <p:nvPr/>
        </p:nvSpPr>
        <p:spPr>
          <a:xfrm>
            <a:off x="3214678" y="3429000"/>
            <a:ext cx="1951432" cy="461665"/>
          </a:xfrm>
          <a:prstGeom prst="rect">
            <a:avLst/>
          </a:prstGeom>
          <a:solidFill>
            <a:schemeClr val="accent6"/>
          </a:solidFill>
        </p:spPr>
        <p:txBody>
          <a:bodyPr wrap="none" rtlCol="0">
            <a:spAutoFit/>
          </a:bodyPr>
          <a:lstStyle/>
          <a:p>
            <a:r>
              <a:rPr lang="ru-RU" sz="2400" b="1" dirty="0" smtClean="0">
                <a:solidFill>
                  <a:schemeClr val="tx2">
                    <a:lumMod val="50000"/>
                  </a:schemeClr>
                </a:solidFill>
              </a:rPr>
              <a:t>Ушастая сова</a:t>
            </a:r>
            <a:endParaRPr lang="ru-RU" sz="2400" b="1" dirty="0">
              <a:solidFill>
                <a:schemeClr val="tx2">
                  <a:lumMod val="50000"/>
                </a:schemeClr>
              </a:solidFill>
            </a:endParaRPr>
          </a:p>
        </p:txBody>
      </p:sp>
      <p:sp>
        <p:nvSpPr>
          <p:cNvPr id="21" name="TextBox 20"/>
          <p:cNvSpPr txBox="1"/>
          <p:nvPr/>
        </p:nvSpPr>
        <p:spPr>
          <a:xfrm>
            <a:off x="7914176" y="3357562"/>
            <a:ext cx="1229824" cy="523220"/>
          </a:xfrm>
          <a:prstGeom prst="rect">
            <a:avLst/>
          </a:prstGeom>
          <a:solidFill>
            <a:srgbClr val="0070C0"/>
          </a:solidFill>
        </p:spPr>
        <p:txBody>
          <a:bodyPr wrap="none" rtlCol="0">
            <a:spAutoFit/>
          </a:bodyPr>
          <a:lstStyle/>
          <a:p>
            <a:r>
              <a:rPr lang="ru-RU" sz="2800" b="1" dirty="0" smtClean="0">
                <a:solidFill>
                  <a:schemeClr val="bg1"/>
                </a:solidFill>
              </a:rPr>
              <a:t>Филин</a:t>
            </a:r>
            <a:endParaRPr lang="ru-RU" sz="2800" b="1"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1802" y="0"/>
            <a:ext cx="2674194" cy="523220"/>
          </a:xfrm>
          <a:prstGeom prst="rect">
            <a:avLst/>
          </a:prstGeom>
          <a:solidFill>
            <a:srgbClr val="0070C0"/>
          </a:solid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2800" b="1" cap="none" spc="0" dirty="0" err="1" smtClean="0">
                <a:ln/>
                <a:solidFill>
                  <a:schemeClr val="accent5">
                    <a:tint val="50000"/>
                    <a:satMod val="180000"/>
                  </a:schemeClr>
                </a:solidFill>
                <a:effectLst/>
              </a:rPr>
              <a:t>Удодообразные</a:t>
            </a:r>
            <a:endParaRPr lang="ru-RU" sz="2800" b="1" cap="none" spc="0" dirty="0">
              <a:ln/>
              <a:solidFill>
                <a:schemeClr val="accent5">
                  <a:tint val="50000"/>
                  <a:satMod val="180000"/>
                </a:schemeClr>
              </a:solidFill>
              <a:effectLst/>
            </a:endParaRPr>
          </a:p>
        </p:txBody>
      </p:sp>
      <p:pic>
        <p:nvPicPr>
          <p:cNvPr id="32770" name="Picture 2" descr="C:\Users\user\Documents\Варакушка – птица 2012 года_files\птицы кл час\Удодообразные\удод удоджообраз.jpg"/>
          <p:cNvPicPr>
            <a:picLocks noChangeAspect="1" noChangeArrowheads="1"/>
          </p:cNvPicPr>
          <p:nvPr/>
        </p:nvPicPr>
        <p:blipFill>
          <a:blip r:embed="rId2"/>
          <a:srcRect/>
          <a:stretch>
            <a:fillRect/>
          </a:stretch>
        </p:blipFill>
        <p:spPr bwMode="auto">
          <a:xfrm>
            <a:off x="4500562" y="563561"/>
            <a:ext cx="4643438" cy="6294439"/>
          </a:xfrm>
          <a:prstGeom prst="rect">
            <a:avLst/>
          </a:prstGeom>
          <a:noFill/>
        </p:spPr>
      </p:pic>
      <p:pic>
        <p:nvPicPr>
          <p:cNvPr id="32771" name="Picture 3" descr="C:\Users\user\Documents\Варакушка – птица 2012 года_files\птицы кл час\Удодообразные\удод.jpg"/>
          <p:cNvPicPr>
            <a:picLocks noChangeAspect="1" noChangeArrowheads="1"/>
          </p:cNvPicPr>
          <p:nvPr/>
        </p:nvPicPr>
        <p:blipFill>
          <a:blip r:embed="rId3"/>
          <a:srcRect/>
          <a:stretch>
            <a:fillRect/>
          </a:stretch>
        </p:blipFill>
        <p:spPr bwMode="auto">
          <a:xfrm>
            <a:off x="0" y="2143116"/>
            <a:ext cx="5665312" cy="4272203"/>
          </a:xfrm>
          <a:prstGeom prst="rect">
            <a:avLst/>
          </a:prstGeom>
          <a:noFill/>
        </p:spPr>
      </p:pic>
      <p:sp>
        <p:nvSpPr>
          <p:cNvPr id="5" name="TextBox 4"/>
          <p:cNvSpPr txBox="1"/>
          <p:nvPr/>
        </p:nvSpPr>
        <p:spPr>
          <a:xfrm>
            <a:off x="2214546" y="1500174"/>
            <a:ext cx="946478" cy="523220"/>
          </a:xfrm>
          <a:prstGeom prst="rect">
            <a:avLst/>
          </a:prstGeom>
          <a:solidFill>
            <a:schemeClr val="accent6">
              <a:lumMod val="75000"/>
            </a:schemeClr>
          </a:solidFill>
        </p:spPr>
        <p:txBody>
          <a:bodyPr wrap="none" rtlCol="0">
            <a:spAutoFit/>
          </a:bodyPr>
          <a:lstStyle/>
          <a:p>
            <a:r>
              <a:rPr lang="ru-RU" sz="2800" b="1" dirty="0" smtClean="0">
                <a:solidFill>
                  <a:schemeClr val="accent6">
                    <a:lumMod val="20000"/>
                    <a:lumOff val="80000"/>
                  </a:schemeClr>
                </a:solidFill>
              </a:rPr>
              <a:t>Удод</a:t>
            </a:r>
            <a:endParaRPr lang="ru-RU" sz="2800" b="1" dirty="0">
              <a:solidFill>
                <a:schemeClr val="accent6">
                  <a:lumMod val="20000"/>
                  <a:lumOff val="80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5984" y="0"/>
            <a:ext cx="3134064" cy="523220"/>
          </a:xfrm>
          <a:prstGeom prst="rect">
            <a:avLst/>
          </a:prstGeom>
          <a:solidFill>
            <a:schemeClr val="accent4">
              <a:lumMod val="60000"/>
              <a:lumOff val="40000"/>
            </a:schemeClr>
          </a:solidFill>
        </p:spPr>
        <p:txBody>
          <a:bodyPr wrap="none" lIns="91440" tIns="45720" rIns="91440" bIns="45720">
            <a:spAutoFit/>
          </a:bodyPr>
          <a:lstStyle/>
          <a:p>
            <a:pPr algn="ctr"/>
            <a:r>
              <a:rPr lang="ru-RU" sz="2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Стрижеобразные</a:t>
            </a:r>
            <a:endParaRPr lang="ru-RU"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3794" name="Picture 2" descr="C:\Users\user\Documents\Варакушка – птица 2012 года_files\птицы кл час\Стрижеобразные\колибри.jpg"/>
          <p:cNvPicPr>
            <a:picLocks noChangeAspect="1" noChangeArrowheads="1"/>
          </p:cNvPicPr>
          <p:nvPr/>
        </p:nvPicPr>
        <p:blipFill>
          <a:blip r:embed="rId2"/>
          <a:srcRect/>
          <a:stretch>
            <a:fillRect/>
          </a:stretch>
        </p:blipFill>
        <p:spPr bwMode="auto">
          <a:xfrm>
            <a:off x="428596" y="500042"/>
            <a:ext cx="4531848" cy="2500330"/>
          </a:xfrm>
          <a:prstGeom prst="rect">
            <a:avLst/>
          </a:prstGeom>
          <a:noFill/>
        </p:spPr>
      </p:pic>
      <p:pic>
        <p:nvPicPr>
          <p:cNvPr id="33797" name="Picture 5" descr="C:\Users\user\Desktop\Мои документы\Мои рисунки\birds\PicsDesnet_14.jpg"/>
          <p:cNvPicPr>
            <a:picLocks noChangeAspect="1" noChangeArrowheads="1"/>
          </p:cNvPicPr>
          <p:nvPr/>
        </p:nvPicPr>
        <p:blipFill>
          <a:blip r:embed="rId3"/>
          <a:srcRect/>
          <a:stretch>
            <a:fillRect/>
          </a:stretch>
        </p:blipFill>
        <p:spPr bwMode="auto">
          <a:xfrm>
            <a:off x="0" y="2979634"/>
            <a:ext cx="4714876" cy="3878366"/>
          </a:xfrm>
          <a:prstGeom prst="rect">
            <a:avLst/>
          </a:prstGeom>
          <a:noFill/>
        </p:spPr>
      </p:pic>
      <p:pic>
        <p:nvPicPr>
          <p:cNvPr id="33798" name="Picture 6" descr="C:\Users\user\Documents\Варакушка – птица 2012 года_files\275px-Crested_Treeswift_(Hemiprocne_coronata)_in_Kawal_WS,_AP_W_IMG_2133.jpg"/>
          <p:cNvPicPr>
            <a:picLocks noChangeAspect="1" noChangeArrowheads="1"/>
          </p:cNvPicPr>
          <p:nvPr/>
        </p:nvPicPr>
        <p:blipFill>
          <a:blip r:embed="rId4"/>
          <a:srcRect/>
          <a:stretch>
            <a:fillRect/>
          </a:stretch>
        </p:blipFill>
        <p:spPr bwMode="auto">
          <a:xfrm>
            <a:off x="5500694" y="0"/>
            <a:ext cx="3643306" cy="3857618"/>
          </a:xfrm>
          <a:prstGeom prst="rect">
            <a:avLst/>
          </a:prstGeom>
          <a:noFill/>
        </p:spPr>
      </p:pic>
      <p:sp>
        <p:nvSpPr>
          <p:cNvPr id="9" name="TextBox 8"/>
          <p:cNvSpPr txBox="1"/>
          <p:nvPr/>
        </p:nvSpPr>
        <p:spPr>
          <a:xfrm>
            <a:off x="3428992" y="2786058"/>
            <a:ext cx="1540806" cy="523220"/>
          </a:xfrm>
          <a:prstGeom prst="rect">
            <a:avLst/>
          </a:prstGeom>
          <a:solidFill>
            <a:schemeClr val="accent2">
              <a:lumMod val="60000"/>
              <a:lumOff val="40000"/>
            </a:schemeClr>
          </a:solidFill>
        </p:spPr>
        <p:txBody>
          <a:bodyPr wrap="none" rtlCol="0">
            <a:spAutoFit/>
          </a:bodyPr>
          <a:lstStyle/>
          <a:p>
            <a:r>
              <a:rPr lang="ru-RU" sz="2800" b="1" dirty="0" smtClean="0">
                <a:solidFill>
                  <a:schemeClr val="accent2">
                    <a:lumMod val="50000"/>
                  </a:schemeClr>
                </a:solidFill>
              </a:rPr>
              <a:t>Колибри</a:t>
            </a:r>
            <a:endParaRPr lang="ru-RU" sz="2800" b="1" dirty="0">
              <a:solidFill>
                <a:schemeClr val="accent2">
                  <a:lumMod val="50000"/>
                </a:schemeClr>
              </a:solidFill>
            </a:endParaRPr>
          </a:p>
        </p:txBody>
      </p:sp>
      <p:pic>
        <p:nvPicPr>
          <p:cNvPr id="11" name="Picture 3" descr="C:\Users\user\Documents\Варакушка – птица 2012 года_files\птицы кл час\Воробьеобразные\белопоясный стриж.jpg"/>
          <p:cNvPicPr>
            <a:picLocks noChangeAspect="1" noChangeArrowheads="1"/>
          </p:cNvPicPr>
          <p:nvPr/>
        </p:nvPicPr>
        <p:blipFill>
          <a:blip r:embed="rId5"/>
          <a:srcRect t="20000" r="6999" b="21999"/>
          <a:stretch>
            <a:fillRect/>
          </a:stretch>
        </p:blipFill>
        <p:spPr bwMode="auto">
          <a:xfrm>
            <a:off x="4714844" y="3857628"/>
            <a:ext cx="4429156" cy="2071702"/>
          </a:xfrm>
          <a:prstGeom prst="rect">
            <a:avLst/>
          </a:prstGeom>
          <a:noFill/>
        </p:spPr>
      </p:pic>
      <p:sp>
        <p:nvSpPr>
          <p:cNvPr id="12" name="TextBox 11"/>
          <p:cNvSpPr txBox="1"/>
          <p:nvPr/>
        </p:nvSpPr>
        <p:spPr>
          <a:xfrm>
            <a:off x="6143636" y="3429000"/>
            <a:ext cx="2443298" cy="523220"/>
          </a:xfrm>
          <a:prstGeom prst="rect">
            <a:avLst/>
          </a:prstGeom>
          <a:solidFill>
            <a:schemeClr val="accent3">
              <a:lumMod val="75000"/>
            </a:schemeClr>
          </a:solidFill>
        </p:spPr>
        <p:txBody>
          <a:bodyPr wrap="none" rtlCol="0">
            <a:spAutoFit/>
          </a:bodyPr>
          <a:lstStyle/>
          <a:p>
            <a:r>
              <a:rPr lang="ru-RU" sz="2800" b="1" dirty="0" smtClean="0">
                <a:solidFill>
                  <a:schemeClr val="accent3">
                    <a:lumMod val="20000"/>
                    <a:lumOff val="80000"/>
                  </a:schemeClr>
                </a:solidFill>
              </a:rPr>
              <a:t>Черный стриж</a:t>
            </a:r>
            <a:endParaRPr lang="ru-RU" sz="2800" b="1" dirty="0">
              <a:solidFill>
                <a:schemeClr val="accent3">
                  <a:lumMod val="20000"/>
                  <a:lumOff val="80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3" descr="C:\Users\user\Documents\Варакушка – птица 2012 года_files\птицы кл час\Соколообразные\скопа.jpg"/>
          <p:cNvPicPr>
            <a:picLocks noChangeAspect="1" noChangeArrowheads="1"/>
          </p:cNvPicPr>
          <p:nvPr/>
        </p:nvPicPr>
        <p:blipFill>
          <a:blip r:embed="rId2"/>
          <a:srcRect/>
          <a:stretch>
            <a:fillRect/>
          </a:stretch>
        </p:blipFill>
        <p:spPr bwMode="auto">
          <a:xfrm>
            <a:off x="4317139" y="3286124"/>
            <a:ext cx="4826861" cy="3571876"/>
          </a:xfrm>
          <a:prstGeom prst="rect">
            <a:avLst/>
          </a:prstGeom>
          <a:noFill/>
        </p:spPr>
      </p:pic>
      <p:pic>
        <p:nvPicPr>
          <p:cNvPr id="34820" name="Picture 4" descr="C:\Users\user\Documents\Варакушка – птица 2012 года_files\птицы кл час\Соколообразные\скопа2.jpg"/>
          <p:cNvPicPr>
            <a:picLocks noChangeAspect="1" noChangeArrowheads="1"/>
          </p:cNvPicPr>
          <p:nvPr/>
        </p:nvPicPr>
        <p:blipFill>
          <a:blip r:embed="rId3"/>
          <a:srcRect/>
          <a:stretch>
            <a:fillRect/>
          </a:stretch>
        </p:blipFill>
        <p:spPr bwMode="auto">
          <a:xfrm>
            <a:off x="5200655" y="0"/>
            <a:ext cx="3943345" cy="3286124"/>
          </a:xfrm>
          <a:prstGeom prst="rect">
            <a:avLst/>
          </a:prstGeom>
          <a:noFill/>
        </p:spPr>
      </p:pic>
      <p:pic>
        <p:nvPicPr>
          <p:cNvPr id="34821" name="Picture 5" descr="C:\Users\user\Documents\Варакушка – птица 2012 года_files\сокол.jpg"/>
          <p:cNvPicPr>
            <a:picLocks noChangeAspect="1" noChangeArrowheads="1"/>
          </p:cNvPicPr>
          <p:nvPr/>
        </p:nvPicPr>
        <p:blipFill>
          <a:blip r:embed="rId4" cstate="email"/>
          <a:srcRect/>
          <a:stretch>
            <a:fillRect/>
          </a:stretch>
        </p:blipFill>
        <p:spPr bwMode="auto">
          <a:xfrm>
            <a:off x="0" y="3292621"/>
            <a:ext cx="4357686" cy="3565379"/>
          </a:xfrm>
          <a:prstGeom prst="rect">
            <a:avLst/>
          </a:prstGeom>
          <a:noFill/>
        </p:spPr>
      </p:pic>
      <p:pic>
        <p:nvPicPr>
          <p:cNvPr id="34822" name="Picture 6" descr="C:\Users\user\Documents\Варакушка – птица 2012 года_files\SokolHead.jpg"/>
          <p:cNvPicPr>
            <a:picLocks noChangeAspect="1" noChangeArrowheads="1"/>
          </p:cNvPicPr>
          <p:nvPr/>
        </p:nvPicPr>
        <p:blipFill>
          <a:blip r:embed="rId5"/>
          <a:srcRect/>
          <a:stretch>
            <a:fillRect/>
          </a:stretch>
        </p:blipFill>
        <p:spPr bwMode="auto">
          <a:xfrm>
            <a:off x="0" y="-12608"/>
            <a:ext cx="4643438" cy="3277721"/>
          </a:xfrm>
          <a:prstGeom prst="rect">
            <a:avLst/>
          </a:prstGeom>
          <a:noFill/>
        </p:spPr>
      </p:pic>
      <p:sp>
        <p:nvSpPr>
          <p:cNvPr id="8" name="Прямоугольник 7"/>
          <p:cNvSpPr/>
          <p:nvPr/>
        </p:nvSpPr>
        <p:spPr>
          <a:xfrm>
            <a:off x="3357554" y="0"/>
            <a:ext cx="2846164" cy="523220"/>
          </a:xfrm>
          <a:prstGeom prst="rect">
            <a:avLst/>
          </a:prstGeom>
          <a:solidFill>
            <a:schemeClr val="tx2">
              <a:lumMod val="60000"/>
              <a:lumOff val="40000"/>
            </a:schemeClr>
          </a:solid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Соколообразные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9" name="TextBox 8"/>
          <p:cNvSpPr txBox="1"/>
          <p:nvPr/>
        </p:nvSpPr>
        <p:spPr>
          <a:xfrm>
            <a:off x="2928926" y="3071810"/>
            <a:ext cx="1114921" cy="523220"/>
          </a:xfrm>
          <a:prstGeom prst="rect">
            <a:avLst/>
          </a:prstGeom>
          <a:solidFill>
            <a:schemeClr val="accent2">
              <a:lumMod val="40000"/>
              <a:lumOff val="60000"/>
            </a:schemeClr>
          </a:solidFill>
        </p:spPr>
        <p:txBody>
          <a:bodyPr wrap="none" rtlCol="0">
            <a:spAutoFit/>
          </a:bodyPr>
          <a:lstStyle/>
          <a:p>
            <a:r>
              <a:rPr lang="ru-RU" sz="2800" b="1" dirty="0" smtClean="0">
                <a:solidFill>
                  <a:srgbClr val="002060"/>
                </a:solidFill>
              </a:rPr>
              <a:t>Сокол</a:t>
            </a:r>
            <a:endParaRPr lang="ru-RU" sz="2800" b="1" dirty="0">
              <a:solidFill>
                <a:srgbClr val="002060"/>
              </a:solidFill>
            </a:endParaRPr>
          </a:p>
        </p:txBody>
      </p:sp>
      <p:sp>
        <p:nvSpPr>
          <p:cNvPr id="10" name="TextBox 9"/>
          <p:cNvSpPr txBox="1"/>
          <p:nvPr/>
        </p:nvSpPr>
        <p:spPr>
          <a:xfrm>
            <a:off x="7215206" y="3071810"/>
            <a:ext cx="1109856" cy="523220"/>
          </a:xfrm>
          <a:prstGeom prst="rect">
            <a:avLst/>
          </a:prstGeom>
          <a:solidFill>
            <a:schemeClr val="accent6">
              <a:lumMod val="75000"/>
            </a:schemeClr>
          </a:solidFill>
        </p:spPr>
        <p:txBody>
          <a:bodyPr wrap="none" rtlCol="0">
            <a:spAutoFit/>
          </a:bodyPr>
          <a:lstStyle/>
          <a:p>
            <a:r>
              <a:rPr lang="ru-RU" sz="2800" b="1" dirty="0" smtClean="0">
                <a:solidFill>
                  <a:srgbClr val="002060"/>
                </a:solidFill>
              </a:rPr>
              <a:t>Скопа</a:t>
            </a:r>
            <a:endParaRPr lang="ru-RU" sz="2800" b="1" dirty="0">
              <a:solidFill>
                <a:srgbClr val="00206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C:\Users\user\Documents\Варакушка – птица 2012 года_files\птицы кл час\Воробьеобразные\ворона.jpg"/>
          <p:cNvPicPr>
            <a:picLocks noChangeAspect="1" noChangeArrowheads="1"/>
          </p:cNvPicPr>
          <p:nvPr/>
        </p:nvPicPr>
        <p:blipFill>
          <a:blip r:embed="rId2"/>
          <a:srcRect/>
          <a:stretch>
            <a:fillRect/>
          </a:stretch>
        </p:blipFill>
        <p:spPr bwMode="auto">
          <a:xfrm>
            <a:off x="4143372" y="642918"/>
            <a:ext cx="3000396" cy="2714644"/>
          </a:xfrm>
          <a:prstGeom prst="rect">
            <a:avLst/>
          </a:prstGeom>
          <a:noFill/>
        </p:spPr>
      </p:pic>
      <p:pic>
        <p:nvPicPr>
          <p:cNvPr id="35847" name="Picture 7" descr="C:\Users\user\Documents\Варакушка – птица 2012 года_files\птицы кл час\Воробьеобразные\желтая трясогузка.jpg"/>
          <p:cNvPicPr>
            <a:picLocks noChangeAspect="1" noChangeArrowheads="1"/>
          </p:cNvPicPr>
          <p:nvPr/>
        </p:nvPicPr>
        <p:blipFill>
          <a:blip r:embed="rId3"/>
          <a:srcRect/>
          <a:stretch>
            <a:fillRect/>
          </a:stretch>
        </p:blipFill>
        <p:spPr bwMode="auto">
          <a:xfrm>
            <a:off x="357158" y="2071678"/>
            <a:ext cx="3429024" cy="2509042"/>
          </a:xfrm>
          <a:prstGeom prst="rect">
            <a:avLst/>
          </a:prstGeom>
          <a:noFill/>
        </p:spPr>
      </p:pic>
      <p:pic>
        <p:nvPicPr>
          <p:cNvPr id="35848" name="Picture 8" descr="C:\Users\user\Documents\Варакушка – птица 2012 года_files\птицы кл час\Воробьеобразные\зяблик воробь.jpg"/>
          <p:cNvPicPr>
            <a:picLocks noChangeAspect="1" noChangeArrowheads="1"/>
          </p:cNvPicPr>
          <p:nvPr/>
        </p:nvPicPr>
        <p:blipFill>
          <a:blip r:embed="rId4" cstate="email"/>
          <a:srcRect/>
          <a:stretch>
            <a:fillRect/>
          </a:stretch>
        </p:blipFill>
        <p:spPr bwMode="auto">
          <a:xfrm>
            <a:off x="2214546" y="4000480"/>
            <a:ext cx="2017073" cy="2857520"/>
          </a:xfrm>
          <a:prstGeom prst="rect">
            <a:avLst/>
          </a:prstGeom>
          <a:noFill/>
        </p:spPr>
      </p:pic>
      <p:sp>
        <p:nvSpPr>
          <p:cNvPr id="13" name="Прямоугольник 12"/>
          <p:cNvSpPr/>
          <p:nvPr/>
        </p:nvSpPr>
        <p:spPr>
          <a:xfrm>
            <a:off x="4357686" y="0"/>
            <a:ext cx="2875146" cy="461665"/>
          </a:xfrm>
          <a:prstGeom prst="rect">
            <a:avLst/>
          </a:prstGeom>
          <a:solidFill>
            <a:srgbClr val="002060"/>
          </a:solid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24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Воробьеобразные</a:t>
            </a:r>
            <a:endParaRPr lang="ru-RU" sz="2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5850" name="Picture 10" descr="C:\Users\user\Documents\Варакушка – птица 2012 года_files\птицы кл час\Воробьеобразные\клест-сосновик.jpg"/>
          <p:cNvPicPr>
            <a:picLocks noChangeAspect="1" noChangeArrowheads="1"/>
          </p:cNvPicPr>
          <p:nvPr/>
        </p:nvPicPr>
        <p:blipFill>
          <a:blip r:embed="rId5"/>
          <a:srcRect/>
          <a:stretch>
            <a:fillRect/>
          </a:stretch>
        </p:blipFill>
        <p:spPr bwMode="auto">
          <a:xfrm>
            <a:off x="-1" y="4143381"/>
            <a:ext cx="2221053" cy="2714620"/>
          </a:xfrm>
          <a:prstGeom prst="rect">
            <a:avLst/>
          </a:prstGeom>
          <a:noFill/>
        </p:spPr>
      </p:pic>
      <p:pic>
        <p:nvPicPr>
          <p:cNvPr id="35852" name="Picture 12" descr="C:\Users\user\Documents\Варакушка – птица 2012 года_files\птицы кл час\Воробьеобразные\обыкнов скворец.jpg"/>
          <p:cNvPicPr>
            <a:picLocks noChangeAspect="1" noChangeArrowheads="1"/>
          </p:cNvPicPr>
          <p:nvPr/>
        </p:nvPicPr>
        <p:blipFill>
          <a:blip r:embed="rId6" cstate="email"/>
          <a:srcRect/>
          <a:stretch>
            <a:fillRect/>
          </a:stretch>
        </p:blipFill>
        <p:spPr bwMode="auto">
          <a:xfrm>
            <a:off x="0" y="0"/>
            <a:ext cx="1323726" cy="3000444"/>
          </a:xfrm>
          <a:prstGeom prst="rect">
            <a:avLst/>
          </a:prstGeom>
          <a:noFill/>
        </p:spPr>
      </p:pic>
      <p:pic>
        <p:nvPicPr>
          <p:cNvPr id="35853" name="Picture 13" descr="C:\Users\user\Documents\Варакушка – птица 2012 года_files\птицы кл час\Воробьеобразные\полевой воробей.jpg"/>
          <p:cNvPicPr>
            <a:picLocks noChangeAspect="1" noChangeArrowheads="1"/>
          </p:cNvPicPr>
          <p:nvPr/>
        </p:nvPicPr>
        <p:blipFill>
          <a:blip r:embed="rId7" cstate="email"/>
          <a:srcRect/>
          <a:stretch>
            <a:fillRect/>
          </a:stretch>
        </p:blipFill>
        <p:spPr bwMode="auto">
          <a:xfrm>
            <a:off x="1643042" y="0"/>
            <a:ext cx="2500330" cy="2143140"/>
          </a:xfrm>
          <a:prstGeom prst="rect">
            <a:avLst/>
          </a:prstGeom>
          <a:noFill/>
        </p:spPr>
      </p:pic>
      <p:pic>
        <p:nvPicPr>
          <p:cNvPr id="20" name="Picture 2" descr="C:\Users\user\Documents\Варакушка – птица 2012 года_files\птицы кл час\Воробьеобразные\белокрылый клест.jpg"/>
          <p:cNvPicPr>
            <a:picLocks noChangeAspect="1" noChangeArrowheads="1"/>
          </p:cNvPicPr>
          <p:nvPr/>
        </p:nvPicPr>
        <p:blipFill>
          <a:blip r:embed="rId8"/>
          <a:srcRect/>
          <a:stretch>
            <a:fillRect/>
          </a:stretch>
        </p:blipFill>
        <p:spPr bwMode="auto">
          <a:xfrm>
            <a:off x="7072298" y="2643182"/>
            <a:ext cx="2071702" cy="4071966"/>
          </a:xfrm>
          <a:prstGeom prst="rect">
            <a:avLst/>
          </a:prstGeom>
          <a:noFill/>
        </p:spPr>
      </p:pic>
      <p:pic>
        <p:nvPicPr>
          <p:cNvPr id="21" name="Picture 6" descr="C:\Users\user\Documents\Варакушка – птица 2012 года_files\птицы кл час\Воробьеобразные\древесная ласточка воробьеобраз.jpg"/>
          <p:cNvPicPr>
            <a:picLocks noChangeAspect="1" noChangeArrowheads="1"/>
          </p:cNvPicPr>
          <p:nvPr/>
        </p:nvPicPr>
        <p:blipFill>
          <a:blip r:embed="rId9" cstate="email"/>
          <a:srcRect/>
          <a:stretch>
            <a:fillRect/>
          </a:stretch>
        </p:blipFill>
        <p:spPr bwMode="auto">
          <a:xfrm>
            <a:off x="4143372" y="3988817"/>
            <a:ext cx="3429024" cy="2869183"/>
          </a:xfrm>
          <a:prstGeom prst="rect">
            <a:avLst/>
          </a:prstGeom>
          <a:noFill/>
        </p:spPr>
      </p:pic>
      <p:pic>
        <p:nvPicPr>
          <p:cNvPr id="22" name="Picture 11" descr="C:\Users\user\Documents\Варакушка – птица 2012 года_files\птицы кл час\Воробьеобразные\обыкн снегирь.jpg"/>
          <p:cNvPicPr>
            <a:picLocks noChangeAspect="1" noChangeArrowheads="1"/>
          </p:cNvPicPr>
          <p:nvPr/>
        </p:nvPicPr>
        <p:blipFill>
          <a:blip r:embed="rId10" cstate="email"/>
          <a:srcRect/>
          <a:stretch>
            <a:fillRect/>
          </a:stretch>
        </p:blipFill>
        <p:spPr bwMode="auto">
          <a:xfrm>
            <a:off x="4286248" y="2714620"/>
            <a:ext cx="2143140" cy="2024077"/>
          </a:xfrm>
          <a:prstGeom prst="rect">
            <a:avLst/>
          </a:prstGeom>
          <a:noFill/>
        </p:spPr>
      </p:pic>
      <p:sp>
        <p:nvSpPr>
          <p:cNvPr id="23" name="TextBox 22"/>
          <p:cNvSpPr txBox="1"/>
          <p:nvPr/>
        </p:nvSpPr>
        <p:spPr>
          <a:xfrm>
            <a:off x="7858148" y="6215082"/>
            <a:ext cx="923651" cy="461665"/>
          </a:xfrm>
          <a:prstGeom prst="rect">
            <a:avLst/>
          </a:prstGeom>
          <a:solidFill>
            <a:srgbClr val="FF0000"/>
          </a:solidFill>
        </p:spPr>
        <p:txBody>
          <a:bodyPr wrap="none" rtlCol="0">
            <a:spAutoFit/>
          </a:bodyPr>
          <a:lstStyle/>
          <a:p>
            <a:r>
              <a:rPr lang="ru-RU" sz="2400" b="1" dirty="0" smtClean="0">
                <a:solidFill>
                  <a:srgbClr val="002060"/>
                </a:solidFill>
              </a:rPr>
              <a:t>Клёст</a:t>
            </a:r>
            <a:endParaRPr lang="ru-RU" sz="2400" b="1" dirty="0">
              <a:solidFill>
                <a:srgbClr val="002060"/>
              </a:solidFill>
            </a:endParaRPr>
          </a:p>
        </p:txBody>
      </p:sp>
      <p:sp>
        <p:nvSpPr>
          <p:cNvPr id="24" name="TextBox 23"/>
          <p:cNvSpPr txBox="1"/>
          <p:nvPr/>
        </p:nvSpPr>
        <p:spPr>
          <a:xfrm>
            <a:off x="5929322" y="6286520"/>
            <a:ext cx="1393267" cy="461665"/>
          </a:xfrm>
          <a:prstGeom prst="rect">
            <a:avLst/>
          </a:prstGeom>
          <a:solidFill>
            <a:srgbClr val="0070C0"/>
          </a:solidFill>
        </p:spPr>
        <p:txBody>
          <a:bodyPr wrap="none" rtlCol="0">
            <a:spAutoFit/>
          </a:bodyPr>
          <a:lstStyle/>
          <a:p>
            <a:r>
              <a:rPr lang="ru-RU" sz="2400" b="1" dirty="0" smtClean="0">
                <a:solidFill>
                  <a:srgbClr val="002060"/>
                </a:solidFill>
              </a:rPr>
              <a:t>Ласточка</a:t>
            </a:r>
            <a:endParaRPr lang="ru-RU" sz="2400" b="1" dirty="0">
              <a:solidFill>
                <a:srgbClr val="002060"/>
              </a:solidFill>
            </a:endParaRPr>
          </a:p>
        </p:txBody>
      </p:sp>
      <p:sp>
        <p:nvSpPr>
          <p:cNvPr id="25" name="TextBox 24"/>
          <p:cNvSpPr txBox="1"/>
          <p:nvPr/>
        </p:nvSpPr>
        <p:spPr>
          <a:xfrm>
            <a:off x="285720" y="3643314"/>
            <a:ext cx="1620059" cy="461665"/>
          </a:xfrm>
          <a:prstGeom prst="rect">
            <a:avLst/>
          </a:prstGeom>
          <a:solidFill>
            <a:srgbClr val="FFFF00"/>
          </a:solidFill>
        </p:spPr>
        <p:txBody>
          <a:bodyPr wrap="none" rtlCol="0">
            <a:spAutoFit/>
          </a:bodyPr>
          <a:lstStyle/>
          <a:p>
            <a:r>
              <a:rPr lang="ru-RU" sz="2400" b="1" dirty="0" smtClean="0">
                <a:solidFill>
                  <a:schemeClr val="accent4">
                    <a:lumMod val="50000"/>
                  </a:schemeClr>
                </a:solidFill>
              </a:rPr>
              <a:t>Трясогузка</a:t>
            </a:r>
            <a:endParaRPr lang="ru-RU" sz="2400" b="1" dirty="0">
              <a:solidFill>
                <a:schemeClr val="accent4">
                  <a:lumMod val="50000"/>
                </a:schemeClr>
              </a:solidFill>
            </a:endParaRPr>
          </a:p>
        </p:txBody>
      </p:sp>
      <p:sp>
        <p:nvSpPr>
          <p:cNvPr id="26" name="TextBox 25"/>
          <p:cNvSpPr txBox="1"/>
          <p:nvPr/>
        </p:nvSpPr>
        <p:spPr>
          <a:xfrm>
            <a:off x="2928926" y="6396335"/>
            <a:ext cx="1131592" cy="461665"/>
          </a:xfrm>
          <a:prstGeom prst="rect">
            <a:avLst/>
          </a:prstGeom>
          <a:solidFill>
            <a:schemeClr val="accent6">
              <a:lumMod val="75000"/>
            </a:schemeClr>
          </a:solidFill>
        </p:spPr>
        <p:txBody>
          <a:bodyPr wrap="none" rtlCol="0">
            <a:spAutoFit/>
          </a:bodyPr>
          <a:lstStyle/>
          <a:p>
            <a:r>
              <a:rPr lang="ru-RU" sz="2400" b="1" dirty="0" smtClean="0">
                <a:solidFill>
                  <a:srgbClr val="C00000"/>
                </a:solidFill>
              </a:rPr>
              <a:t>Зяблик</a:t>
            </a:r>
            <a:endParaRPr lang="ru-RU" sz="2400" b="1" dirty="0">
              <a:solidFill>
                <a:srgbClr val="C00000"/>
              </a:solidFill>
            </a:endParaRPr>
          </a:p>
        </p:txBody>
      </p:sp>
      <p:sp>
        <p:nvSpPr>
          <p:cNvPr id="27" name="TextBox 26"/>
          <p:cNvSpPr txBox="1"/>
          <p:nvPr/>
        </p:nvSpPr>
        <p:spPr>
          <a:xfrm>
            <a:off x="3857620" y="3000372"/>
            <a:ext cx="1269899" cy="461665"/>
          </a:xfrm>
          <a:prstGeom prst="rect">
            <a:avLst/>
          </a:prstGeom>
          <a:solidFill>
            <a:schemeClr val="accent6">
              <a:lumMod val="50000"/>
            </a:schemeClr>
          </a:solidFill>
        </p:spPr>
        <p:txBody>
          <a:bodyPr wrap="none" rtlCol="0">
            <a:spAutoFit/>
          </a:bodyPr>
          <a:lstStyle/>
          <a:p>
            <a:r>
              <a:rPr lang="ru-RU" sz="2400" b="1" dirty="0" smtClean="0">
                <a:solidFill>
                  <a:schemeClr val="bg1"/>
                </a:solidFill>
              </a:rPr>
              <a:t>Снегирь</a:t>
            </a:r>
            <a:endParaRPr lang="ru-RU" sz="2400" b="1" dirty="0">
              <a:solidFill>
                <a:schemeClr val="bg1"/>
              </a:solidFill>
            </a:endParaRPr>
          </a:p>
        </p:txBody>
      </p:sp>
      <p:sp>
        <p:nvSpPr>
          <p:cNvPr id="28" name="TextBox 27"/>
          <p:cNvSpPr txBox="1"/>
          <p:nvPr/>
        </p:nvSpPr>
        <p:spPr>
          <a:xfrm>
            <a:off x="4286248" y="714356"/>
            <a:ext cx="1173719" cy="461665"/>
          </a:xfrm>
          <a:prstGeom prst="rect">
            <a:avLst/>
          </a:prstGeom>
          <a:solidFill>
            <a:schemeClr val="accent1">
              <a:lumMod val="40000"/>
              <a:lumOff val="60000"/>
            </a:schemeClr>
          </a:solidFill>
        </p:spPr>
        <p:txBody>
          <a:bodyPr wrap="none" rtlCol="0">
            <a:spAutoFit/>
          </a:bodyPr>
          <a:lstStyle/>
          <a:p>
            <a:r>
              <a:rPr lang="ru-RU" sz="2400" b="1" dirty="0" smtClean="0">
                <a:solidFill>
                  <a:schemeClr val="accent1">
                    <a:lumMod val="50000"/>
                  </a:schemeClr>
                </a:solidFill>
              </a:rPr>
              <a:t>Ворона</a:t>
            </a:r>
            <a:endParaRPr lang="ru-RU" sz="2400" b="1" dirty="0">
              <a:solidFill>
                <a:schemeClr val="accent1">
                  <a:lumMod val="50000"/>
                </a:schemeClr>
              </a:solidFill>
            </a:endParaRPr>
          </a:p>
        </p:txBody>
      </p:sp>
      <p:sp>
        <p:nvSpPr>
          <p:cNvPr id="29" name="TextBox 28"/>
          <p:cNvSpPr txBox="1"/>
          <p:nvPr/>
        </p:nvSpPr>
        <p:spPr>
          <a:xfrm>
            <a:off x="1428728" y="0"/>
            <a:ext cx="1343638" cy="461665"/>
          </a:xfrm>
          <a:prstGeom prst="rect">
            <a:avLst/>
          </a:prstGeom>
          <a:solidFill>
            <a:schemeClr val="accent3">
              <a:lumMod val="60000"/>
              <a:lumOff val="40000"/>
            </a:schemeClr>
          </a:solidFill>
        </p:spPr>
        <p:txBody>
          <a:bodyPr wrap="none" rtlCol="0">
            <a:spAutoFit/>
          </a:bodyPr>
          <a:lstStyle/>
          <a:p>
            <a:r>
              <a:rPr lang="ru-RU" sz="2400" b="1" dirty="0" smtClean="0"/>
              <a:t>Воробей</a:t>
            </a:r>
            <a:endParaRPr lang="ru-RU" sz="2400" b="1" dirty="0"/>
          </a:p>
        </p:txBody>
      </p:sp>
      <p:sp>
        <p:nvSpPr>
          <p:cNvPr id="30" name="TextBox 29"/>
          <p:cNvSpPr txBox="1"/>
          <p:nvPr/>
        </p:nvSpPr>
        <p:spPr>
          <a:xfrm>
            <a:off x="0" y="2857496"/>
            <a:ext cx="1311578" cy="461665"/>
          </a:xfrm>
          <a:prstGeom prst="rect">
            <a:avLst/>
          </a:prstGeom>
          <a:solidFill>
            <a:schemeClr val="accent5">
              <a:lumMod val="60000"/>
              <a:lumOff val="40000"/>
            </a:schemeClr>
          </a:solidFill>
        </p:spPr>
        <p:txBody>
          <a:bodyPr wrap="none" rtlCol="0">
            <a:spAutoFit/>
          </a:bodyPr>
          <a:lstStyle/>
          <a:p>
            <a:r>
              <a:rPr lang="ru-RU" sz="2400" b="1" dirty="0" smtClean="0">
                <a:solidFill>
                  <a:srgbClr val="002060"/>
                </a:solidFill>
              </a:rPr>
              <a:t>Скворец</a:t>
            </a:r>
            <a:endParaRPr lang="ru-RU" sz="2400" b="1" dirty="0">
              <a:solidFill>
                <a:srgbClr val="002060"/>
              </a:solidFill>
            </a:endParaRPr>
          </a:p>
        </p:txBody>
      </p:sp>
      <p:pic>
        <p:nvPicPr>
          <p:cNvPr id="35855" name="Picture 15" descr="C:\Users\user\Documents\Варакушка – птица 2012 года_files\птицы кл час\Воробьеобразные\щегол воробь.jpg"/>
          <p:cNvPicPr>
            <a:picLocks noChangeAspect="1" noChangeArrowheads="1"/>
          </p:cNvPicPr>
          <p:nvPr/>
        </p:nvPicPr>
        <p:blipFill>
          <a:blip r:embed="rId11"/>
          <a:srcRect/>
          <a:stretch>
            <a:fillRect/>
          </a:stretch>
        </p:blipFill>
        <p:spPr bwMode="auto">
          <a:xfrm>
            <a:off x="7117822" y="500042"/>
            <a:ext cx="2026178" cy="1714488"/>
          </a:xfrm>
          <a:prstGeom prst="rect">
            <a:avLst/>
          </a:prstGeom>
          <a:noFill/>
        </p:spPr>
      </p:pic>
      <p:sp>
        <p:nvSpPr>
          <p:cNvPr id="32" name="TextBox 31"/>
          <p:cNvSpPr txBox="1"/>
          <p:nvPr/>
        </p:nvSpPr>
        <p:spPr>
          <a:xfrm>
            <a:off x="7858148" y="2071678"/>
            <a:ext cx="1051635" cy="461665"/>
          </a:xfrm>
          <a:prstGeom prst="rect">
            <a:avLst/>
          </a:prstGeom>
          <a:solidFill>
            <a:schemeClr val="accent2">
              <a:lumMod val="75000"/>
            </a:schemeClr>
          </a:solidFill>
        </p:spPr>
        <p:txBody>
          <a:bodyPr wrap="none" rtlCol="0">
            <a:spAutoFit/>
          </a:bodyPr>
          <a:lstStyle/>
          <a:p>
            <a:r>
              <a:rPr lang="ru-RU" sz="2400" b="1" dirty="0" smtClean="0">
                <a:solidFill>
                  <a:schemeClr val="bg1"/>
                </a:solidFill>
              </a:rPr>
              <a:t>Щегол</a:t>
            </a:r>
            <a:endParaRPr lang="ru-RU" sz="2400" b="1"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sers\user\Documents\Варакушка – птица 2012 года_files\птицы кл час\Варакуша\Varakushka-b-w.jpg"/>
          <p:cNvPicPr>
            <a:picLocks noChangeAspect="1" noChangeArrowheads="1"/>
          </p:cNvPicPr>
          <p:nvPr/>
        </p:nvPicPr>
        <p:blipFill>
          <a:blip r:embed="rId2"/>
          <a:srcRect/>
          <a:stretch>
            <a:fillRect/>
          </a:stretch>
        </p:blipFill>
        <p:spPr bwMode="auto">
          <a:xfrm>
            <a:off x="0" y="0"/>
            <a:ext cx="4000496" cy="4103336"/>
          </a:xfrm>
          <a:prstGeom prst="rect">
            <a:avLst/>
          </a:prstGeom>
          <a:noFill/>
        </p:spPr>
      </p:pic>
      <p:pic>
        <p:nvPicPr>
          <p:cNvPr id="2050" name="Picture 2" descr="C:\Users\user\Desktop\Варакушка – птица 2012 года_files\птицы кл час\Варакуша\фото варакушка\149.jpg"/>
          <p:cNvPicPr>
            <a:picLocks noChangeAspect="1" noChangeArrowheads="1"/>
          </p:cNvPicPr>
          <p:nvPr/>
        </p:nvPicPr>
        <p:blipFill>
          <a:blip r:embed="rId3"/>
          <a:srcRect/>
          <a:stretch>
            <a:fillRect/>
          </a:stretch>
        </p:blipFill>
        <p:spPr bwMode="auto">
          <a:xfrm>
            <a:off x="4429124" y="2143124"/>
            <a:ext cx="4714876" cy="4714876"/>
          </a:xfrm>
          <a:prstGeom prst="rect">
            <a:avLst/>
          </a:prstGeom>
          <a:noFill/>
        </p:spPr>
      </p:pic>
      <p:sp>
        <p:nvSpPr>
          <p:cNvPr id="2052" name="Rectangle 4"/>
          <p:cNvSpPr>
            <a:spLocks noChangeArrowheads="1"/>
          </p:cNvSpPr>
          <p:nvPr/>
        </p:nvSpPr>
        <p:spPr bwMode="auto">
          <a:xfrm>
            <a:off x="142844" y="4143380"/>
            <a:ext cx="4286248" cy="2492990"/>
          </a:xfrm>
          <a:prstGeom prst="rect">
            <a:avLst/>
          </a:prstGeom>
          <a:solidFill>
            <a:schemeClr val="accent2">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Самки отличаются от самцов отсутствием синих и рыжих цветов в оперении груди и горла, которые заменены беловатым оперением. Молодая птица темно-бурая, с рыжеватыми </a:t>
            </a:r>
            <a:r>
              <a:rPr kumimoji="0" lang="ru-RU" sz="1200" b="0" i="0" u="none" strike="noStrike" cap="none" normalizeH="0" baseline="0" dirty="0" err="1" smtClean="0">
                <a:ln>
                  <a:noFill/>
                </a:ln>
                <a:solidFill>
                  <a:schemeClr val="tx1"/>
                </a:solidFill>
                <a:effectLst/>
                <a:latin typeface="Comic Sans MS" pitchFamily="66" charset="0"/>
                <a:ea typeface="Times New Roman" pitchFamily="18" charset="0"/>
                <a:cs typeface="Arial" pitchFamily="34" charset="0"/>
              </a:rPr>
              <a:t>пестринами</a:t>
            </a:r>
            <a:r>
              <a:rPr kumimoji="0" lang="ru-RU" sz="12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на спине. Распространена варакушка очень широко. Гнездится она в кустарниковых зарослях по берегам рек, озер, по оврагам на всей территории Европы (кроме Британских островов, южных районов Испании, Италии, юга Балканского полуострова, а также Крыма и Кавказа) и Азии (кроме пустынных районов Средней и Малой Азии, Аравийского полуострова, южных и юго-восточных территорий Азии). Зимовать улетает в Северную Африку и в южные районы Азии. </a:t>
            </a:r>
            <a:endParaRPr kumimoji="0" lang="ru-RU" sz="32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8" name="Прямоугольник 7"/>
          <p:cNvSpPr/>
          <p:nvPr/>
        </p:nvSpPr>
        <p:spPr>
          <a:xfrm>
            <a:off x="3929058" y="142852"/>
            <a:ext cx="5214942" cy="1754326"/>
          </a:xfrm>
          <a:prstGeom prst="rect">
            <a:avLst/>
          </a:prstGeom>
          <a:solidFill>
            <a:schemeClr val="accent4">
              <a:lumMod val="40000"/>
              <a:lumOff val="60000"/>
            </a:schemeClr>
          </a:solidFill>
        </p:spPr>
        <p:txBody>
          <a:bodyPr wrap="square">
            <a:spAutoFit/>
          </a:bodyPr>
          <a:lstStyle/>
          <a:p>
            <a:pPr algn="just"/>
            <a:r>
              <a:rPr lang="ru-RU" sz="1200" b="1" dirty="0" smtClean="0">
                <a:latin typeface="Comic Sans MS" pitchFamily="66" charset="0"/>
                <a:ea typeface="Times New Roman" pitchFamily="18" charset="0"/>
                <a:cs typeface="Arial" pitchFamily="34" charset="0"/>
              </a:rPr>
              <a:t>ВАРАКУШКА (</a:t>
            </a:r>
            <a:r>
              <a:rPr lang="ru-RU" sz="1200" b="1" dirty="0" err="1" smtClean="0">
                <a:latin typeface="Comic Sans MS" pitchFamily="66" charset="0"/>
                <a:ea typeface="Times New Roman" pitchFamily="18" charset="0"/>
                <a:cs typeface="Arial" pitchFamily="34" charset="0"/>
              </a:rPr>
              <a:t>Luscinia</a:t>
            </a:r>
            <a:r>
              <a:rPr lang="ru-RU" sz="1200" b="1" dirty="0" smtClean="0">
                <a:latin typeface="Comic Sans MS" pitchFamily="66" charset="0"/>
                <a:ea typeface="Times New Roman" pitchFamily="18" charset="0"/>
                <a:cs typeface="Arial" pitchFamily="34" charset="0"/>
              </a:rPr>
              <a:t> </a:t>
            </a:r>
            <a:r>
              <a:rPr lang="ru-RU" sz="1200" b="1" dirty="0" err="1" smtClean="0">
                <a:latin typeface="Comic Sans MS" pitchFamily="66" charset="0"/>
                <a:ea typeface="Times New Roman" pitchFamily="18" charset="0"/>
                <a:cs typeface="Arial" pitchFamily="34" charset="0"/>
              </a:rPr>
              <a:t>svecica</a:t>
            </a:r>
            <a:r>
              <a:rPr lang="ru-RU" sz="1200" b="1" dirty="0" smtClean="0">
                <a:latin typeface="Comic Sans MS" pitchFamily="66" charset="0"/>
                <a:ea typeface="Times New Roman" pitchFamily="18" charset="0"/>
                <a:cs typeface="Arial" pitchFamily="34" charset="0"/>
              </a:rPr>
              <a:t>)</a:t>
            </a:r>
            <a:r>
              <a:rPr lang="ru-RU" sz="1200" dirty="0" smtClean="0">
                <a:latin typeface="Comic Sans MS" pitchFamily="66" charset="0"/>
                <a:ea typeface="Times New Roman" pitchFamily="18" charset="0"/>
                <a:cs typeface="Arial" pitchFamily="34" charset="0"/>
              </a:rPr>
              <a:t> небольшая птица, размером с воробья: длина тела 150 мм, хвоста около 60 мм, крыла 65—79 мм, масса около 20 г. Из соловьев это самая красивая птица. Крылья и спинная сторона тела варакушки темно-бурые, хвост темный с рыжеватыми пятнами у основания. От лба и за глаза идет хорошо заметная беловатая бровь. У самцов подбородок, голова и зоб синие, обычно с ржавчато-рыжим или белым пятном посередине. Синий зоб отделен от белого оперения груди и брюха черноватым, а затем рыжим полукольцами. </a:t>
            </a:r>
            <a:endParaRPr lang="ru-RU" sz="1200" dirty="0">
              <a:latin typeface="Comic Sans MS" pitchFamily="66"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user\Documents\Варакушка – птица 2012 года_files\птицы кл час\Варакуша\фото варакушка\2749718.jpg"/>
          <p:cNvPicPr>
            <a:picLocks noChangeAspect="1" noChangeArrowheads="1"/>
          </p:cNvPicPr>
          <p:nvPr/>
        </p:nvPicPr>
        <p:blipFill>
          <a:blip r:embed="rId2" cstate="email"/>
          <a:srcRect/>
          <a:stretch>
            <a:fillRect/>
          </a:stretch>
        </p:blipFill>
        <p:spPr bwMode="auto">
          <a:xfrm>
            <a:off x="0" y="2143116"/>
            <a:ext cx="3071802" cy="4577587"/>
          </a:xfrm>
          <a:prstGeom prst="rect">
            <a:avLst/>
          </a:prstGeom>
          <a:noFill/>
        </p:spPr>
      </p:pic>
      <p:pic>
        <p:nvPicPr>
          <p:cNvPr id="37890" name="Picture 2" descr="C:\Users\user\Documents\Варакушка – птица 2012 года_files\птицы кл час\Варакуша\фото варакушка\B8131.jpg"/>
          <p:cNvPicPr>
            <a:picLocks noChangeAspect="1" noChangeArrowheads="1"/>
          </p:cNvPicPr>
          <p:nvPr/>
        </p:nvPicPr>
        <p:blipFill>
          <a:blip r:embed="rId3" cstate="email"/>
          <a:srcRect/>
          <a:stretch>
            <a:fillRect/>
          </a:stretch>
        </p:blipFill>
        <p:spPr bwMode="auto">
          <a:xfrm>
            <a:off x="6143604" y="357166"/>
            <a:ext cx="3000396" cy="5712273"/>
          </a:xfrm>
          <a:prstGeom prst="rect">
            <a:avLst/>
          </a:prstGeom>
          <a:noFill/>
        </p:spPr>
      </p:pic>
      <p:pic>
        <p:nvPicPr>
          <p:cNvPr id="3074" name="Picture 2" descr="C:\Users\user\Desktop\Варакушка – птица 2012 года_files\птицы кл час\Варакуша\фото варакушка\4758.jpg"/>
          <p:cNvPicPr>
            <a:picLocks noChangeAspect="1" noChangeArrowheads="1"/>
          </p:cNvPicPr>
          <p:nvPr/>
        </p:nvPicPr>
        <p:blipFill>
          <a:blip r:embed="rId4"/>
          <a:srcRect/>
          <a:stretch>
            <a:fillRect/>
          </a:stretch>
        </p:blipFill>
        <p:spPr bwMode="auto">
          <a:xfrm>
            <a:off x="3143240" y="3786190"/>
            <a:ext cx="2928958" cy="2703654"/>
          </a:xfrm>
          <a:prstGeom prst="rect">
            <a:avLst/>
          </a:prstGeom>
          <a:noFill/>
        </p:spPr>
      </p:pic>
      <p:sp>
        <p:nvSpPr>
          <p:cNvPr id="3075" name="Rectangle 3"/>
          <p:cNvSpPr>
            <a:spLocks noChangeArrowheads="1"/>
          </p:cNvSpPr>
          <p:nvPr/>
        </p:nvSpPr>
        <p:spPr bwMode="auto">
          <a:xfrm>
            <a:off x="3143240" y="2000240"/>
            <a:ext cx="2928926" cy="1569660"/>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Из встречающихся у нас варакушек, одни имеют посередине синей грудки серебристо-белое пятно (</a:t>
            </a:r>
            <a:r>
              <a:rPr kumimoji="0" lang="ru-RU" sz="1200" b="0" i="0" u="none" strike="noStrike" cap="none" normalizeH="0" baseline="0" dirty="0" err="1" smtClean="0">
                <a:ln>
                  <a:noFill/>
                </a:ln>
                <a:solidFill>
                  <a:schemeClr val="tx1"/>
                </a:solidFill>
                <a:effectLst/>
                <a:latin typeface="Comic Sans MS" pitchFamily="66" charset="0"/>
                <a:ea typeface="Times New Roman" pitchFamily="18" charset="0"/>
                <a:cs typeface="Times New Roman" pitchFamily="18" charset="0"/>
              </a:rPr>
              <a:t>белозвездая</a:t>
            </a:r>
            <a:r>
              <a:rPr kumimoji="0" lang="ru-RU"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варакушка), другие же — ржаво-красное (</a:t>
            </a:r>
            <a:r>
              <a:rPr kumimoji="0" lang="ru-RU" sz="1200" b="0" i="0" u="none" strike="noStrike" cap="none" normalizeH="0" baseline="0" dirty="0" err="1" smtClean="0">
                <a:ln>
                  <a:noFill/>
                </a:ln>
                <a:solidFill>
                  <a:schemeClr val="tx1"/>
                </a:solidFill>
                <a:effectLst/>
                <a:latin typeface="Comic Sans MS" pitchFamily="66" charset="0"/>
                <a:ea typeface="Times New Roman" pitchFamily="18" charset="0"/>
                <a:cs typeface="Times New Roman" pitchFamily="18" charset="0"/>
              </a:rPr>
              <a:t>краснозвездая</a:t>
            </a:r>
            <a:r>
              <a:rPr kumimoji="0" lang="ru-RU"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варакушка). Попадаются также варакушки и вовсе без грудного пятна.</a:t>
            </a:r>
            <a:endParaRPr kumimoji="0" lang="ru-RU" sz="18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9" name="Прямоугольник 8"/>
          <p:cNvSpPr/>
          <p:nvPr/>
        </p:nvSpPr>
        <p:spPr>
          <a:xfrm>
            <a:off x="142844" y="142852"/>
            <a:ext cx="5936161" cy="338554"/>
          </a:xfrm>
          <a:prstGeom prst="rect">
            <a:avLst/>
          </a:prstGeom>
          <a:solidFill>
            <a:schemeClr val="accent1">
              <a:lumMod val="60000"/>
              <a:lumOff val="40000"/>
            </a:schemeClr>
          </a:solidFill>
        </p:spPr>
        <p:txBody>
          <a:bodyPr wrap="square">
            <a:spAutoFit/>
          </a:bodyPr>
          <a:lstStyle/>
          <a:p>
            <a:r>
              <a:rPr lang="ru-RU" sz="1600" b="1" dirty="0" smtClean="0">
                <a:solidFill>
                  <a:schemeClr val="tx2">
                    <a:lumMod val="50000"/>
                  </a:schemeClr>
                </a:solidFill>
                <a:latin typeface="Comic Sans MS" pitchFamily="66" charset="0"/>
              </a:rPr>
              <a:t>Варакушка (Зорька, синешейка, синегрудка, лазоревка)</a:t>
            </a:r>
            <a:endParaRPr lang="ru-RU" sz="1600" dirty="0">
              <a:solidFill>
                <a:schemeClr val="tx2">
                  <a:lumMod val="50000"/>
                </a:schemeClr>
              </a:solidFill>
              <a:latin typeface="Comic Sans MS" pitchFamily="66" charset="0"/>
            </a:endParaRPr>
          </a:p>
        </p:txBody>
      </p:sp>
      <p:sp>
        <p:nvSpPr>
          <p:cNvPr id="10" name="Прямоугольник 9"/>
          <p:cNvSpPr/>
          <p:nvPr/>
        </p:nvSpPr>
        <p:spPr>
          <a:xfrm>
            <a:off x="214282" y="642918"/>
            <a:ext cx="5715040" cy="1200329"/>
          </a:xfrm>
          <a:prstGeom prst="rect">
            <a:avLst/>
          </a:prstGeom>
          <a:solidFill>
            <a:schemeClr val="accent6">
              <a:lumMod val="40000"/>
              <a:lumOff val="60000"/>
            </a:schemeClr>
          </a:solidFill>
        </p:spPr>
        <p:txBody>
          <a:bodyPr wrap="square">
            <a:spAutoFit/>
          </a:bodyPr>
          <a:lstStyle/>
          <a:p>
            <a:pPr algn="just"/>
            <a:r>
              <a:rPr lang="ru-RU" sz="1200" dirty="0" smtClean="0">
                <a:latin typeface="Comic Sans MS" pitchFamily="66" charset="0"/>
              </a:rPr>
              <a:t>Варакушка — одна из самых красивых и поэтичных наших птичек. Стройная, изящная, на высоких тонких ножках, сверху </a:t>
            </a:r>
            <a:r>
              <a:rPr lang="ru-RU" sz="1200" dirty="0" err="1" smtClean="0">
                <a:latin typeface="Comic Sans MS" pitchFamily="66" charset="0"/>
              </a:rPr>
              <a:t>буренькая</a:t>
            </a:r>
            <a:r>
              <a:rPr lang="ru-RU" sz="1200" dirty="0" smtClean="0">
                <a:latin typeface="Comic Sans MS" pitchFamily="66" charset="0"/>
              </a:rPr>
              <a:t>, снизу беловатая, с ярко-синим горлышком и грудкой, с хвостиком наполовину (от основания) красным, наполовину темно-бурым и со светлой бровкой над глазами — вот какова эта милая птичка, приходящаяся близкой родственницей соловью. </a:t>
            </a:r>
            <a:endParaRPr lang="ru-RU" sz="1200" dirty="0">
              <a:latin typeface="Comic Sans MS" pitchFamily="66"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user\Documents\Варакушка – птица 2012 года_files\птицы кл час\Варакуша\фото варакушка\25349.jpg"/>
          <p:cNvPicPr>
            <a:picLocks noChangeAspect="1" noChangeArrowheads="1"/>
          </p:cNvPicPr>
          <p:nvPr/>
        </p:nvPicPr>
        <p:blipFill>
          <a:blip r:embed="rId2" cstate="email"/>
          <a:srcRect/>
          <a:stretch>
            <a:fillRect/>
          </a:stretch>
        </p:blipFill>
        <p:spPr bwMode="auto">
          <a:xfrm>
            <a:off x="2357422" y="2571745"/>
            <a:ext cx="6630301" cy="4286255"/>
          </a:xfrm>
          <a:prstGeom prst="rect">
            <a:avLst/>
          </a:prstGeom>
          <a:noFill/>
        </p:spPr>
      </p:pic>
      <p:pic>
        <p:nvPicPr>
          <p:cNvPr id="3" name="Picture 5" descr="C:\Users\user\Documents\Варакушка – птица 2012 года_files\птицы кл час\Варакуша\фото варакушка\1687.jpg"/>
          <p:cNvPicPr>
            <a:picLocks noChangeAspect="1" noChangeArrowheads="1"/>
          </p:cNvPicPr>
          <p:nvPr/>
        </p:nvPicPr>
        <p:blipFill>
          <a:blip r:embed="rId3" cstate="email"/>
          <a:srcRect/>
          <a:stretch>
            <a:fillRect/>
          </a:stretch>
        </p:blipFill>
        <p:spPr bwMode="auto">
          <a:xfrm>
            <a:off x="0" y="0"/>
            <a:ext cx="3228267" cy="2500306"/>
          </a:xfrm>
          <a:prstGeom prst="rect">
            <a:avLst/>
          </a:prstGeom>
          <a:noFill/>
        </p:spPr>
      </p:pic>
      <p:sp>
        <p:nvSpPr>
          <p:cNvPr id="4" name="Прямоугольник 3"/>
          <p:cNvSpPr/>
          <p:nvPr/>
        </p:nvSpPr>
        <p:spPr>
          <a:xfrm>
            <a:off x="3357554" y="214290"/>
            <a:ext cx="5643602" cy="2031325"/>
          </a:xfrm>
          <a:prstGeom prst="rect">
            <a:avLst/>
          </a:prstGeom>
          <a:solidFill>
            <a:schemeClr val="accent3">
              <a:lumMod val="40000"/>
              <a:lumOff val="60000"/>
            </a:schemeClr>
          </a:solidFill>
        </p:spPr>
        <p:txBody>
          <a:bodyPr wrap="square">
            <a:spAutoFit/>
          </a:bodyPr>
          <a:lstStyle/>
          <a:p>
            <a:pPr lvl="0" algn="just" fontAlgn="base">
              <a:spcBef>
                <a:spcPct val="0"/>
              </a:spcBef>
              <a:spcAft>
                <a:spcPct val="0"/>
              </a:spcAft>
            </a:pPr>
            <a:r>
              <a:rPr lang="ru-RU" sz="1400" dirty="0" smtClean="0">
                <a:latin typeface="Comic Sans MS" pitchFamily="66" charset="0"/>
                <a:ea typeface="Times New Roman" pitchFamily="18" charset="0"/>
                <a:cs typeface="Times New Roman" pitchFamily="18" charset="0"/>
              </a:rPr>
              <a:t>Любимыми местами гнездовий варакушек являются поросшие кустарником канавы с проточной водой, полевые ручейки и овраги. В лесах эта птичка не держится. Гнездо — рыхлая, плохонькая постройка из сухих стебельков и тоненьких корешков — размещается обычно на земле, в ямке, тщательно скрытой под нависшей травой или прикрытой ветвями кустарника. Самка несет 6 — 7 светло-голубых с буроватыми крапинками яичек, которые высиживаются попеременно с самцом.</a:t>
            </a:r>
            <a:endParaRPr lang="ru-RU" sz="1400" dirty="0" smtClean="0">
              <a:latin typeface="Comic Sans MS" pitchFamily="66" charset="0"/>
              <a:cs typeface="Arial" pitchFamily="34" charset="0"/>
            </a:endParaRPr>
          </a:p>
        </p:txBody>
      </p:sp>
      <p:sp>
        <p:nvSpPr>
          <p:cNvPr id="6" name="Прямоугольник 5"/>
          <p:cNvSpPr/>
          <p:nvPr/>
        </p:nvSpPr>
        <p:spPr>
          <a:xfrm>
            <a:off x="142844" y="3357562"/>
            <a:ext cx="2143140" cy="2308324"/>
          </a:xfrm>
          <a:prstGeom prst="rect">
            <a:avLst/>
          </a:prstGeom>
          <a:solidFill>
            <a:schemeClr val="accent1">
              <a:lumMod val="40000"/>
              <a:lumOff val="60000"/>
            </a:schemeClr>
          </a:solidFill>
        </p:spPr>
        <p:txBody>
          <a:bodyPr wrap="square">
            <a:spAutoFit/>
          </a:bodyPr>
          <a:lstStyle/>
          <a:p>
            <a:pPr algn="ctr"/>
            <a:r>
              <a:rPr lang="ru-RU" sz="1600" dirty="0" smtClean="0">
                <a:latin typeface="Comic Sans MS" pitchFamily="66" charset="0"/>
              </a:rPr>
              <a:t>На карте нашей страны отмечены места обитания варакушки: практически повсеместно (кроме северных тундр и некоторых таежных районов). </a:t>
            </a:r>
            <a:endParaRPr lang="ru-RU" sz="1600" dirty="0">
              <a:latin typeface="Comic Sans MS" pitchFamily="66"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285728"/>
            <a:ext cx="4572000" cy="6463308"/>
          </a:xfrm>
          <a:prstGeom prst="rect">
            <a:avLst/>
          </a:prstGeom>
          <a:solidFill>
            <a:srgbClr val="92D050"/>
          </a:solidFill>
        </p:spPr>
        <p:txBody>
          <a:bodyPr>
            <a:spAutoFit/>
          </a:bodyPr>
          <a:lstStyle/>
          <a:p>
            <a:pPr algn="ctr"/>
            <a:r>
              <a:rPr lang="ru-RU" b="1" dirty="0" smtClean="0">
                <a:latin typeface="Comic Sans MS" pitchFamily="66" charset="0"/>
              </a:rPr>
              <a:t>ЭТЮД О ВАРАКУШКЕ – ПТИЦЕ 2012 ГОДА</a:t>
            </a:r>
            <a:r>
              <a:rPr lang="ru-RU" dirty="0" smtClean="0">
                <a:latin typeface="Comic Sans MS" pitchFamily="66" charset="0"/>
              </a:rPr>
              <a:t> </a:t>
            </a:r>
            <a:br>
              <a:rPr lang="ru-RU" dirty="0" smtClean="0">
                <a:latin typeface="Comic Sans MS" pitchFamily="66" charset="0"/>
              </a:rPr>
            </a:br>
            <a:r>
              <a:rPr lang="ru-RU" dirty="0" smtClean="0">
                <a:latin typeface="Comic Sans MS" pitchFamily="66" charset="0"/>
              </a:rPr>
              <a:t>Лишь ручьи зажурчат по оврагам, </a:t>
            </a:r>
            <a:br>
              <a:rPr lang="ru-RU" dirty="0" smtClean="0">
                <a:latin typeface="Comic Sans MS" pitchFamily="66" charset="0"/>
              </a:rPr>
            </a:br>
            <a:r>
              <a:rPr lang="ru-RU" dirty="0" smtClean="0">
                <a:latin typeface="Comic Sans MS" pitchFamily="66" charset="0"/>
              </a:rPr>
              <a:t>Прилетает из дальней страны </a:t>
            </a:r>
            <a:br>
              <a:rPr lang="ru-RU" dirty="0" smtClean="0">
                <a:latin typeface="Comic Sans MS" pitchFamily="66" charset="0"/>
              </a:rPr>
            </a:br>
            <a:r>
              <a:rPr lang="ru-RU" dirty="0" smtClean="0">
                <a:latin typeface="Comic Sans MS" pitchFamily="66" charset="0"/>
              </a:rPr>
              <a:t>Птица цвета российского флага, </a:t>
            </a:r>
            <a:br>
              <a:rPr lang="ru-RU" dirty="0" smtClean="0">
                <a:latin typeface="Comic Sans MS" pitchFamily="66" charset="0"/>
              </a:rPr>
            </a:br>
            <a:r>
              <a:rPr lang="ru-RU" dirty="0" smtClean="0">
                <a:latin typeface="Comic Sans MS" pitchFamily="66" charset="0"/>
              </a:rPr>
              <a:t>Яркий вестник российской весны! </a:t>
            </a:r>
            <a:br>
              <a:rPr lang="ru-RU" dirty="0" smtClean="0">
                <a:latin typeface="Comic Sans MS" pitchFamily="66" charset="0"/>
              </a:rPr>
            </a:br>
            <a:r>
              <a:rPr lang="ru-RU" dirty="0" smtClean="0">
                <a:latin typeface="Comic Sans MS" pitchFamily="66" charset="0"/>
              </a:rPr>
              <a:t/>
            </a:r>
            <a:br>
              <a:rPr lang="ru-RU" dirty="0" smtClean="0">
                <a:latin typeface="Comic Sans MS" pitchFamily="66" charset="0"/>
              </a:rPr>
            </a:br>
            <a:r>
              <a:rPr lang="ru-RU" dirty="0" smtClean="0">
                <a:latin typeface="Comic Sans MS" pitchFamily="66" charset="0"/>
              </a:rPr>
              <a:t>Если даже в природе ты не был, </a:t>
            </a:r>
            <a:br>
              <a:rPr lang="ru-RU" dirty="0" smtClean="0">
                <a:latin typeface="Comic Sans MS" pitchFamily="66" charset="0"/>
              </a:rPr>
            </a:br>
            <a:r>
              <a:rPr lang="ru-RU" dirty="0" smtClean="0">
                <a:latin typeface="Comic Sans MS" pitchFamily="66" charset="0"/>
              </a:rPr>
              <a:t>Ты узнаешь ее без труда – </a:t>
            </a:r>
            <a:br>
              <a:rPr lang="ru-RU" dirty="0" smtClean="0">
                <a:latin typeface="Comic Sans MS" pitchFamily="66" charset="0"/>
              </a:rPr>
            </a:br>
            <a:r>
              <a:rPr lang="ru-RU" dirty="0" smtClean="0">
                <a:latin typeface="Comic Sans MS" pitchFamily="66" charset="0"/>
              </a:rPr>
              <a:t>Птицу цвета российского неба </a:t>
            </a:r>
            <a:br>
              <a:rPr lang="ru-RU" dirty="0" smtClean="0">
                <a:latin typeface="Comic Sans MS" pitchFamily="66" charset="0"/>
              </a:rPr>
            </a:br>
            <a:r>
              <a:rPr lang="ru-RU" dirty="0" smtClean="0">
                <a:latin typeface="Comic Sans MS" pitchFamily="66" charset="0"/>
              </a:rPr>
              <a:t>И весеннего хрупкого льда. </a:t>
            </a:r>
            <a:br>
              <a:rPr lang="ru-RU" dirty="0" smtClean="0">
                <a:latin typeface="Comic Sans MS" pitchFamily="66" charset="0"/>
              </a:rPr>
            </a:br>
            <a:r>
              <a:rPr lang="ru-RU" dirty="0" smtClean="0">
                <a:latin typeface="Comic Sans MS" pitchFamily="66" charset="0"/>
              </a:rPr>
              <a:t/>
            </a:r>
            <a:br>
              <a:rPr lang="ru-RU" dirty="0" smtClean="0">
                <a:latin typeface="Comic Sans MS" pitchFamily="66" charset="0"/>
              </a:rPr>
            </a:br>
            <a:r>
              <a:rPr lang="ru-RU" dirty="0" smtClean="0">
                <a:latin typeface="Comic Sans MS" pitchFamily="66" charset="0"/>
              </a:rPr>
              <a:t>Подойди не спеша, осторожно </a:t>
            </a:r>
            <a:br>
              <a:rPr lang="ru-RU" dirty="0" smtClean="0">
                <a:latin typeface="Comic Sans MS" pitchFamily="66" charset="0"/>
              </a:rPr>
            </a:br>
            <a:r>
              <a:rPr lang="ru-RU" dirty="0" smtClean="0">
                <a:latin typeface="Comic Sans MS" pitchFamily="66" charset="0"/>
              </a:rPr>
              <a:t>И получше ее рассмотри. </a:t>
            </a:r>
            <a:br>
              <a:rPr lang="ru-RU" dirty="0" smtClean="0">
                <a:latin typeface="Comic Sans MS" pitchFamily="66" charset="0"/>
              </a:rPr>
            </a:br>
            <a:r>
              <a:rPr lang="ru-RU" dirty="0" smtClean="0">
                <a:latin typeface="Comic Sans MS" pitchFamily="66" charset="0"/>
              </a:rPr>
              <a:t>Перепутать ни с кем невозможно, </a:t>
            </a:r>
            <a:br>
              <a:rPr lang="ru-RU" dirty="0" smtClean="0">
                <a:latin typeface="Comic Sans MS" pitchFamily="66" charset="0"/>
              </a:rPr>
            </a:br>
            <a:r>
              <a:rPr lang="ru-RU" dirty="0" smtClean="0">
                <a:latin typeface="Comic Sans MS" pitchFamily="66" charset="0"/>
              </a:rPr>
              <a:t>Птицу цвета апрельской зари. </a:t>
            </a:r>
            <a:br>
              <a:rPr lang="ru-RU" dirty="0" smtClean="0">
                <a:latin typeface="Comic Sans MS" pitchFamily="66" charset="0"/>
              </a:rPr>
            </a:br>
            <a:r>
              <a:rPr lang="ru-RU" dirty="0" smtClean="0">
                <a:latin typeface="Comic Sans MS" pitchFamily="66" charset="0"/>
              </a:rPr>
              <a:t/>
            </a:r>
            <a:br>
              <a:rPr lang="ru-RU" dirty="0" smtClean="0">
                <a:latin typeface="Comic Sans MS" pitchFamily="66" charset="0"/>
              </a:rPr>
            </a:br>
            <a:r>
              <a:rPr lang="ru-RU" dirty="0" smtClean="0">
                <a:latin typeface="Comic Sans MS" pitchFamily="66" charset="0"/>
              </a:rPr>
              <a:t>Нам зимой половодье приснится, </a:t>
            </a:r>
            <a:br>
              <a:rPr lang="ru-RU" dirty="0" smtClean="0">
                <a:latin typeface="Comic Sans MS" pitchFamily="66" charset="0"/>
              </a:rPr>
            </a:br>
            <a:r>
              <a:rPr lang="ru-RU" dirty="0" smtClean="0">
                <a:latin typeface="Comic Sans MS" pitchFamily="66" charset="0"/>
              </a:rPr>
              <a:t>Будут пением чащи полны, </a:t>
            </a:r>
            <a:br>
              <a:rPr lang="ru-RU" dirty="0" smtClean="0">
                <a:latin typeface="Comic Sans MS" pitchFamily="66" charset="0"/>
              </a:rPr>
            </a:br>
            <a:r>
              <a:rPr lang="ru-RU" dirty="0" smtClean="0">
                <a:latin typeface="Comic Sans MS" pitchFamily="66" charset="0"/>
              </a:rPr>
              <a:t>Нас разбудит волшебная птица, </a:t>
            </a:r>
            <a:br>
              <a:rPr lang="ru-RU" dirty="0" smtClean="0">
                <a:latin typeface="Comic Sans MS" pitchFamily="66" charset="0"/>
              </a:rPr>
            </a:br>
            <a:r>
              <a:rPr lang="ru-RU" dirty="0" smtClean="0">
                <a:latin typeface="Comic Sans MS" pitchFamily="66" charset="0"/>
              </a:rPr>
              <a:t>Птица цвета российской весны! </a:t>
            </a:r>
            <a:br>
              <a:rPr lang="ru-RU" dirty="0" smtClean="0">
                <a:latin typeface="Comic Sans MS" pitchFamily="66" charset="0"/>
              </a:rPr>
            </a:br>
            <a:r>
              <a:rPr lang="ru-RU" b="1" dirty="0" smtClean="0">
                <a:latin typeface="Comic Sans MS" pitchFamily="66" charset="0"/>
              </a:rPr>
              <a:t/>
            </a:r>
            <a:br>
              <a:rPr lang="ru-RU" b="1" dirty="0" smtClean="0">
                <a:latin typeface="Comic Sans MS" pitchFamily="66" charset="0"/>
              </a:rPr>
            </a:br>
            <a:r>
              <a:rPr lang="ru-RU" dirty="0" smtClean="0">
                <a:latin typeface="Comic Sans MS" pitchFamily="66" charset="0"/>
              </a:rPr>
              <a:t>К.В.Авилова</a:t>
            </a:r>
            <a:endParaRPr lang="ru-RU" dirty="0">
              <a:latin typeface="Comic Sans MS" pitchFamily="66" charset="0"/>
            </a:endParaRPr>
          </a:p>
        </p:txBody>
      </p:sp>
      <p:sp>
        <p:nvSpPr>
          <p:cNvPr id="3" name="Прямоугольник 2"/>
          <p:cNvSpPr/>
          <p:nvPr/>
        </p:nvSpPr>
        <p:spPr>
          <a:xfrm>
            <a:off x="4572000" y="3786190"/>
            <a:ext cx="4429156" cy="2800767"/>
          </a:xfrm>
          <a:prstGeom prst="rect">
            <a:avLst/>
          </a:prstGeom>
          <a:solidFill>
            <a:schemeClr val="accent1">
              <a:lumMod val="40000"/>
              <a:lumOff val="60000"/>
            </a:schemeClr>
          </a:solidFill>
        </p:spPr>
        <p:txBody>
          <a:bodyPr wrap="square">
            <a:spAutoFit/>
          </a:bodyPr>
          <a:lstStyle/>
          <a:p>
            <a:pPr algn="just"/>
            <a:r>
              <a:rPr lang="ru-RU" sz="1600" dirty="0" smtClean="0">
                <a:latin typeface="Comic Sans MS" pitchFamily="66" charset="0"/>
              </a:rPr>
              <a:t>Чтобы обеспечить сохранность вида </a:t>
            </a:r>
            <a:r>
              <a:rPr lang="ru-RU" sz="1600" b="1" dirty="0" smtClean="0">
                <a:latin typeface="Comic Sans MS" pitchFamily="66" charset="0"/>
              </a:rPr>
              <a:t>варакушки–птицы 2012 года,</a:t>
            </a:r>
            <a:r>
              <a:rPr lang="ru-RU" sz="1600" dirty="0" smtClean="0">
                <a:latin typeface="Comic Sans MS" pitchFamily="66" charset="0"/>
              </a:rPr>
              <a:t> необходим комплекс защитных мер, направленных не только на охрану вида, но и среды его обитания. И только в этом случае будущие поколения смогут видеть эту птицу – украшение среднерусской природы в естественной среде ее обитания, а не с экрана монитора или на страницах Красной книги.</a:t>
            </a:r>
          </a:p>
          <a:p>
            <a:r>
              <a:rPr lang="ru-RU" sz="1600" dirty="0" smtClean="0">
                <a:latin typeface="Comic Sans MS" pitchFamily="66" charset="0"/>
              </a:rPr>
              <a:t>«Если не я, то кто?»</a:t>
            </a:r>
            <a:endParaRPr lang="ru-RU" sz="1600" dirty="0">
              <a:latin typeface="Comic Sans MS" pitchFamily="66" charset="0"/>
            </a:endParaRPr>
          </a:p>
        </p:txBody>
      </p:sp>
      <p:pic>
        <p:nvPicPr>
          <p:cNvPr id="41986" name="Picture 2" descr="http://drofa.info/images/varakushka2012(1).jpg"/>
          <p:cNvPicPr>
            <a:picLocks noChangeAspect="1" noChangeArrowheads="1"/>
          </p:cNvPicPr>
          <p:nvPr/>
        </p:nvPicPr>
        <p:blipFill>
          <a:blip r:embed="rId2"/>
          <a:srcRect/>
          <a:stretch>
            <a:fillRect/>
          </a:stretch>
        </p:blipFill>
        <p:spPr bwMode="auto">
          <a:xfrm>
            <a:off x="5357818" y="142852"/>
            <a:ext cx="3071834" cy="355180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5072098" cy="1569660"/>
          </a:xfrm>
          <a:prstGeom prst="rect">
            <a:avLst/>
          </a:prstGeom>
        </p:spPr>
        <p:txBody>
          <a:bodyPr wrap="square">
            <a:spAutoFit/>
          </a:bodyPr>
          <a:lstStyle/>
          <a:p>
            <a:r>
              <a:rPr lang="ru-RU" sz="1600" dirty="0" smtClean="0">
                <a:latin typeface="Comic Sans MS" pitchFamily="66" charset="0"/>
              </a:rPr>
              <a:t>Речевая разминка </a:t>
            </a:r>
            <a:br>
              <a:rPr lang="ru-RU" sz="1600" dirty="0" smtClean="0">
                <a:latin typeface="Comic Sans MS" pitchFamily="66" charset="0"/>
              </a:rPr>
            </a:br>
            <a:r>
              <a:rPr lang="ru-RU" sz="1600" dirty="0" smtClean="0">
                <a:latin typeface="Comic Sans MS" pitchFamily="66" charset="0"/>
              </a:rPr>
              <a:t>- у человека квартира, а у птиц ……. (гнездо) </a:t>
            </a:r>
            <a:br>
              <a:rPr lang="ru-RU" sz="1600" dirty="0" smtClean="0">
                <a:latin typeface="Comic Sans MS" pitchFamily="66" charset="0"/>
              </a:rPr>
            </a:br>
            <a:r>
              <a:rPr lang="ru-RU" sz="1600" dirty="0" smtClean="0">
                <a:latin typeface="Comic Sans MS" pitchFamily="66" charset="0"/>
              </a:rPr>
              <a:t>- у зверей шерсть, а у птиц ……. (перья) </a:t>
            </a:r>
            <a:br>
              <a:rPr lang="ru-RU" sz="1600" dirty="0" smtClean="0">
                <a:latin typeface="Comic Sans MS" pitchFamily="66" charset="0"/>
              </a:rPr>
            </a:br>
            <a:r>
              <a:rPr lang="ru-RU" sz="1600" dirty="0" smtClean="0">
                <a:latin typeface="Comic Sans MS" pitchFamily="66" charset="0"/>
              </a:rPr>
              <a:t>- у нас нос, а у птиц ……. (клюв) </a:t>
            </a:r>
            <a:br>
              <a:rPr lang="ru-RU" sz="1600" dirty="0" smtClean="0">
                <a:latin typeface="Comic Sans MS" pitchFamily="66" charset="0"/>
              </a:rPr>
            </a:br>
            <a:r>
              <a:rPr lang="ru-RU" sz="1600" dirty="0" smtClean="0">
                <a:latin typeface="Comic Sans MS" pitchFamily="66" charset="0"/>
              </a:rPr>
              <a:t>- у человека ребенок, а у птиц ……. (птенец) </a:t>
            </a:r>
            <a:br>
              <a:rPr lang="ru-RU" sz="1600" dirty="0" smtClean="0">
                <a:latin typeface="Comic Sans MS" pitchFamily="66" charset="0"/>
              </a:rPr>
            </a:br>
            <a:r>
              <a:rPr lang="ru-RU" sz="1600" dirty="0" smtClean="0">
                <a:latin typeface="Comic Sans MS" pitchFamily="66" charset="0"/>
              </a:rPr>
              <a:t>- у людей ногти, а у птиц ……. (когти) </a:t>
            </a:r>
            <a:endParaRPr lang="ru-RU" sz="2000" dirty="0">
              <a:latin typeface="Comic Sans MS" pitchFamily="66" charset="0"/>
            </a:endParaRPr>
          </a:p>
        </p:txBody>
      </p:sp>
      <p:pic>
        <p:nvPicPr>
          <p:cNvPr id="1026" name="Picture 2" descr="C:\Users\user\Desktop\Варакушка – птица 2012 года_files\птицы кл час\Варакуша\фото варакушка\0_40b17_c929e3d0_L.jpg"/>
          <p:cNvPicPr>
            <a:picLocks noChangeAspect="1" noChangeArrowheads="1"/>
          </p:cNvPicPr>
          <p:nvPr/>
        </p:nvPicPr>
        <p:blipFill>
          <a:blip r:embed="rId2"/>
          <a:srcRect/>
          <a:stretch>
            <a:fillRect/>
          </a:stretch>
        </p:blipFill>
        <p:spPr bwMode="auto">
          <a:xfrm>
            <a:off x="5429256" y="3071810"/>
            <a:ext cx="3580018" cy="3500462"/>
          </a:xfrm>
          <a:prstGeom prst="rect">
            <a:avLst/>
          </a:prstGeom>
          <a:noFill/>
        </p:spPr>
      </p:pic>
      <p:sp>
        <p:nvSpPr>
          <p:cNvPr id="4" name="Прямоугольник 3"/>
          <p:cNvSpPr/>
          <p:nvPr/>
        </p:nvSpPr>
        <p:spPr>
          <a:xfrm>
            <a:off x="214282" y="3357562"/>
            <a:ext cx="5072098" cy="1815882"/>
          </a:xfrm>
          <a:prstGeom prst="rect">
            <a:avLst/>
          </a:prstGeom>
          <a:solidFill>
            <a:schemeClr val="accent6">
              <a:lumMod val="75000"/>
            </a:schemeClr>
          </a:solidFill>
        </p:spPr>
        <p:txBody>
          <a:bodyPr wrap="square">
            <a:spAutoFit/>
          </a:bodyPr>
          <a:lstStyle/>
          <a:p>
            <a:pPr algn="just"/>
            <a:r>
              <a:rPr lang="ru-RU" sz="1600" dirty="0" smtClean="0">
                <a:latin typeface="Comic Sans MS" pitchFamily="66" charset="0"/>
              </a:rPr>
              <a:t>Союз охраны птиц России выбрал эту птицу не случайно. Если полистать Красную Книгу, то эту птицу мы там не найдем. Как вы думаете, по какому принципу ученые выбирают птицу года? (Ожидаемые ответы: сокращение численности, уменьшение мест для гнездования, загрязнение мест гнездования). </a:t>
            </a:r>
            <a:endParaRPr lang="ru-RU" sz="1600" dirty="0">
              <a:latin typeface="Comic Sans MS" pitchFamily="66" charset="0"/>
            </a:endParaRPr>
          </a:p>
        </p:txBody>
      </p:sp>
      <p:sp>
        <p:nvSpPr>
          <p:cNvPr id="5" name="Прямоугольник 4"/>
          <p:cNvSpPr/>
          <p:nvPr/>
        </p:nvSpPr>
        <p:spPr>
          <a:xfrm>
            <a:off x="214282" y="5357826"/>
            <a:ext cx="5000660" cy="1323439"/>
          </a:xfrm>
          <a:prstGeom prst="rect">
            <a:avLst/>
          </a:prstGeom>
          <a:solidFill>
            <a:schemeClr val="bg1">
              <a:lumMod val="65000"/>
            </a:schemeClr>
          </a:solidFill>
        </p:spPr>
        <p:txBody>
          <a:bodyPr wrap="square">
            <a:spAutoFit/>
          </a:bodyPr>
          <a:lstStyle/>
          <a:p>
            <a:pPr algn="just"/>
            <a:r>
              <a:rPr lang="ru-RU" sz="1600" dirty="0" smtClean="0">
                <a:latin typeface="Comic Sans MS" pitchFamily="66" charset="0"/>
              </a:rPr>
              <a:t>Народные названия варакушки: зорька, </a:t>
            </a:r>
            <a:r>
              <a:rPr lang="ru-RU" sz="1600" dirty="0" err="1" smtClean="0">
                <a:latin typeface="Comic Sans MS" pitchFamily="66" charset="0"/>
              </a:rPr>
              <a:t>синегрудка</a:t>
            </a:r>
            <a:r>
              <a:rPr lang="ru-RU" sz="1600" dirty="0" smtClean="0">
                <a:latin typeface="Comic Sans MS" pitchFamily="66" charset="0"/>
              </a:rPr>
              <a:t>, синешейка, лазоревка. В Англии варакушку любовно называют – «</a:t>
            </a:r>
            <a:r>
              <a:rPr lang="ru-RU" sz="1600" dirty="0" err="1" smtClean="0">
                <a:latin typeface="Comic Sans MS" pitchFamily="66" charset="0"/>
              </a:rPr>
              <a:t>голубое</a:t>
            </a:r>
            <a:r>
              <a:rPr lang="ru-RU" sz="1600" dirty="0" smtClean="0">
                <a:latin typeface="Comic Sans MS" pitchFamily="66" charset="0"/>
              </a:rPr>
              <a:t> горлышко» (обратите внимание на английское название: </a:t>
            </a:r>
            <a:r>
              <a:rPr lang="ru-RU" sz="1600" dirty="0" err="1" smtClean="0">
                <a:latin typeface="Comic Sans MS" pitchFamily="66" charset="0"/>
              </a:rPr>
              <a:t>Blue</a:t>
            </a:r>
            <a:r>
              <a:rPr lang="ru-RU" sz="1600" dirty="0" smtClean="0">
                <a:latin typeface="Comic Sans MS" pitchFamily="66" charset="0"/>
              </a:rPr>
              <a:t> </a:t>
            </a:r>
            <a:r>
              <a:rPr lang="ru-RU" sz="1600" dirty="0" err="1" smtClean="0">
                <a:latin typeface="Comic Sans MS" pitchFamily="66" charset="0"/>
              </a:rPr>
              <a:t>throat</a:t>
            </a:r>
            <a:r>
              <a:rPr lang="ru-RU" sz="1600" dirty="0" smtClean="0">
                <a:latin typeface="Comic Sans MS" pitchFamily="66" charset="0"/>
              </a:rPr>
              <a:t>).</a:t>
            </a:r>
            <a:endParaRPr lang="ru-RU" sz="1600" dirty="0">
              <a:latin typeface="Comic Sans MS" pitchFamily="66" charset="0"/>
            </a:endParaRPr>
          </a:p>
        </p:txBody>
      </p:sp>
      <p:pic>
        <p:nvPicPr>
          <p:cNvPr id="1027" name="Picture 3" descr="C:\Users\user\Desktop\Варакушка – птица 2012 года_files\птицы кл час\Варакуша\фото варакушка\varakushka.jpg"/>
          <p:cNvPicPr>
            <a:picLocks noChangeAspect="1" noChangeArrowheads="1"/>
          </p:cNvPicPr>
          <p:nvPr/>
        </p:nvPicPr>
        <p:blipFill>
          <a:blip r:embed="rId3"/>
          <a:srcRect/>
          <a:stretch>
            <a:fillRect/>
          </a:stretch>
        </p:blipFill>
        <p:spPr bwMode="auto">
          <a:xfrm>
            <a:off x="5500694" y="142852"/>
            <a:ext cx="3500462" cy="2722581"/>
          </a:xfrm>
          <a:prstGeom prst="rect">
            <a:avLst/>
          </a:prstGeom>
          <a:noFill/>
        </p:spPr>
      </p:pic>
      <p:sp>
        <p:nvSpPr>
          <p:cNvPr id="7" name="Прямоугольник 6"/>
          <p:cNvSpPr/>
          <p:nvPr/>
        </p:nvSpPr>
        <p:spPr>
          <a:xfrm>
            <a:off x="285720" y="1928802"/>
            <a:ext cx="4929222" cy="1323439"/>
          </a:xfrm>
          <a:prstGeom prst="rect">
            <a:avLst/>
          </a:prstGeom>
          <a:solidFill>
            <a:schemeClr val="accent1"/>
          </a:solidFill>
        </p:spPr>
        <p:txBody>
          <a:bodyPr wrap="square">
            <a:spAutoFit/>
          </a:bodyPr>
          <a:lstStyle/>
          <a:p>
            <a:pPr algn="just"/>
            <a:r>
              <a:rPr lang="ru-RU" sz="1600" dirty="0" smtClean="0">
                <a:latin typeface="Comic Sans MS" pitchFamily="66" charset="0"/>
              </a:rPr>
              <a:t>В 2012 году птицей года была выбрана варакушка – единственная птица, в оперении которой имеется редкий в природе синий цвет. За эту особенность окраски ее называют «осколком радуги». </a:t>
            </a:r>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1538" y="142852"/>
            <a:ext cx="7072362" cy="830997"/>
          </a:xfrm>
          <a:prstGeom prst="rect">
            <a:avLst/>
          </a:prstGeom>
          <a:solidFill>
            <a:schemeClr val="accent6">
              <a:lumMod val="40000"/>
              <a:lumOff val="60000"/>
            </a:schemeClr>
          </a:solidFill>
        </p:spPr>
        <p:txBody>
          <a:bodyPr wrap="square" lIns="91440" tIns="45720" rIns="91440" bIns="45720">
            <a:spAutoFit/>
          </a:bodyPr>
          <a:lstStyle/>
          <a:p>
            <a:pPr algn="ctr"/>
            <a:r>
              <a:rPr lang="ru-RU" sz="4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mic Sans MS" pitchFamily="66" charset="0"/>
              </a:rPr>
              <a:t>Классификатор птиц</a:t>
            </a:r>
            <a:endParaRPr lang="ru-RU" sz="4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mic Sans MS" pitchFamily="66" charset="0"/>
            </a:endParaRPr>
          </a:p>
        </p:txBody>
      </p:sp>
      <p:sp>
        <p:nvSpPr>
          <p:cNvPr id="4" name="Прямоугольник 3"/>
          <p:cNvSpPr/>
          <p:nvPr/>
        </p:nvSpPr>
        <p:spPr>
          <a:xfrm>
            <a:off x="285720" y="1071546"/>
            <a:ext cx="2725426" cy="923330"/>
          </a:xfrm>
          <a:prstGeom prst="rect">
            <a:avLst/>
          </a:prstGeom>
          <a:solidFill>
            <a:schemeClr val="accent2">
              <a:lumMod val="40000"/>
              <a:lumOff val="60000"/>
            </a:schemeClr>
          </a:solid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Отряды:</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рямоугольник 4"/>
          <p:cNvSpPr/>
          <p:nvPr/>
        </p:nvSpPr>
        <p:spPr>
          <a:xfrm>
            <a:off x="6000760" y="4643446"/>
            <a:ext cx="2813399"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Гагарообразные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500034" y="2571744"/>
            <a:ext cx="3100784"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Поганкообразные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Прямоугольник 6"/>
          <p:cNvSpPr/>
          <p:nvPr/>
        </p:nvSpPr>
        <p:spPr>
          <a:xfrm>
            <a:off x="714348" y="5929330"/>
            <a:ext cx="3999621"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Буревестникообразные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Прямоугольник 7"/>
          <p:cNvSpPr/>
          <p:nvPr/>
        </p:nvSpPr>
        <p:spPr>
          <a:xfrm>
            <a:off x="4857752" y="2857496"/>
            <a:ext cx="3356303"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Пеликанообразные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Прямоугольник 8"/>
          <p:cNvSpPr/>
          <p:nvPr/>
        </p:nvSpPr>
        <p:spPr>
          <a:xfrm>
            <a:off x="6286512" y="3429000"/>
            <a:ext cx="2621487" cy="5232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Аистообразные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0" name="Прямоугольник 9"/>
          <p:cNvSpPr/>
          <p:nvPr/>
        </p:nvSpPr>
        <p:spPr>
          <a:xfrm>
            <a:off x="285720" y="2000240"/>
            <a:ext cx="3303340" cy="5232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Фламингообразные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1" name="Прямоугольник 10"/>
          <p:cNvSpPr/>
          <p:nvPr/>
        </p:nvSpPr>
        <p:spPr>
          <a:xfrm>
            <a:off x="214282" y="5214950"/>
            <a:ext cx="2361608" cy="5232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Гусеобразные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2" name="Прямоугольник 11"/>
          <p:cNvSpPr/>
          <p:nvPr/>
        </p:nvSpPr>
        <p:spPr>
          <a:xfrm>
            <a:off x="5929322" y="1785926"/>
            <a:ext cx="2846164" cy="52322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Соколообразные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3" name="Прямоугольник 12"/>
          <p:cNvSpPr/>
          <p:nvPr/>
        </p:nvSpPr>
        <p:spPr>
          <a:xfrm>
            <a:off x="142844" y="4500570"/>
            <a:ext cx="2932341" cy="523220"/>
          </a:xfrm>
          <a:prstGeom prst="rect">
            <a:avLst/>
          </a:prstGeom>
          <a:noFill/>
        </p:spPr>
        <p:txBody>
          <a:bodyPr wrap="none" lIns="91440" tIns="45720" rIns="91440" bIns="45720">
            <a:spAutoFit/>
          </a:bodyPr>
          <a:lstStyle/>
          <a:p>
            <a:pPr algn="ctr"/>
            <a:r>
              <a:rPr lang="ru-RU"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Курообразные</a:t>
            </a:r>
            <a:endParaRPr lang="ru-R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4" name="Прямоугольник 13"/>
          <p:cNvSpPr/>
          <p:nvPr/>
        </p:nvSpPr>
        <p:spPr>
          <a:xfrm>
            <a:off x="4286248" y="2285992"/>
            <a:ext cx="3675429" cy="523220"/>
          </a:xfrm>
          <a:prstGeom prst="rect">
            <a:avLst/>
          </a:prstGeom>
          <a:noFill/>
        </p:spPr>
        <p:txBody>
          <a:bodyPr wrap="none" lIns="91440" tIns="45720" rIns="91440" bIns="45720">
            <a:spAutoFit/>
          </a:bodyPr>
          <a:lstStyle/>
          <a:p>
            <a:pPr algn="ctr"/>
            <a:r>
              <a:rPr lang="ru-RU"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Журавлеобразные</a:t>
            </a:r>
            <a:endParaRPr lang="ru-R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5" name="Прямоугольник 14"/>
          <p:cNvSpPr/>
          <p:nvPr/>
        </p:nvSpPr>
        <p:spPr>
          <a:xfrm>
            <a:off x="5357818" y="6072206"/>
            <a:ext cx="3450496" cy="523220"/>
          </a:xfrm>
          <a:prstGeom prst="rect">
            <a:avLst/>
          </a:prstGeom>
          <a:noFill/>
        </p:spPr>
        <p:txBody>
          <a:bodyPr wrap="none" lIns="91440" tIns="45720" rIns="91440" bIns="45720">
            <a:spAutoFit/>
          </a:bodyPr>
          <a:lstStyle/>
          <a:p>
            <a:pPr algn="ctr"/>
            <a:r>
              <a:rPr lang="ru-RU"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Ржанкообразные</a:t>
            </a:r>
            <a:endParaRPr lang="ru-R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6" name="Прямоугольник 15"/>
          <p:cNvSpPr/>
          <p:nvPr/>
        </p:nvSpPr>
        <p:spPr>
          <a:xfrm>
            <a:off x="357158" y="3214686"/>
            <a:ext cx="2646622" cy="523220"/>
          </a:xfrm>
          <a:prstGeom prst="rect">
            <a:avLst/>
          </a:prstGeom>
          <a:noFill/>
        </p:spPr>
        <p:txBody>
          <a:bodyPr wrap="none" lIns="91440" tIns="45720" rIns="91440" bIns="45720">
            <a:spAutoFit/>
          </a:bodyPr>
          <a:lstStyle/>
          <a:p>
            <a:pPr algn="ctr"/>
            <a:r>
              <a:rPr lang="ru-RU" sz="2800" b="1" cap="none" spc="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Рябкообразные</a:t>
            </a:r>
            <a:endParaRPr lang="ru-RU" sz="2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7" name="Прямоугольник 16"/>
          <p:cNvSpPr/>
          <p:nvPr/>
        </p:nvSpPr>
        <p:spPr>
          <a:xfrm>
            <a:off x="5929322" y="5286388"/>
            <a:ext cx="2763449" cy="523220"/>
          </a:xfrm>
          <a:prstGeom prst="rect">
            <a:avLst/>
          </a:prstGeom>
          <a:noFill/>
        </p:spPr>
        <p:txBody>
          <a:bodyPr wrap="none" lIns="91440" tIns="45720" rIns="91440" bIns="45720">
            <a:spAutoFit/>
          </a:bodyPr>
          <a:lstStyle/>
          <a:p>
            <a:pPr algn="ctr"/>
            <a:r>
              <a:rPr lang="ru-RU" sz="28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Голубеобразные</a:t>
            </a:r>
            <a:endParaRPr lang="ru-RU" sz="2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9" name="Прямоугольник 18"/>
          <p:cNvSpPr/>
          <p:nvPr/>
        </p:nvSpPr>
        <p:spPr>
          <a:xfrm>
            <a:off x="5715008" y="3929066"/>
            <a:ext cx="3072059" cy="523220"/>
          </a:xfrm>
          <a:prstGeom prst="rect">
            <a:avLst/>
          </a:prstGeom>
          <a:noFill/>
        </p:spPr>
        <p:txBody>
          <a:bodyPr wrap="none" lIns="91440" tIns="45720" rIns="91440" bIns="45720">
            <a:spAutoFit/>
          </a:bodyPr>
          <a:lstStyle/>
          <a:p>
            <a:pPr algn="ctr"/>
            <a:r>
              <a:rPr lang="ru-RU" sz="2800" b="1" cap="none" spc="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Кукушкообразные</a:t>
            </a:r>
            <a:endParaRPr lang="ru-RU" sz="2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20" name="Прямоугольник 19"/>
          <p:cNvSpPr/>
          <p:nvPr/>
        </p:nvSpPr>
        <p:spPr>
          <a:xfrm>
            <a:off x="428596" y="3857628"/>
            <a:ext cx="2476960" cy="52322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28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Совообразные</a:t>
            </a:r>
            <a:endParaRPr lang="ru-RU" sz="2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21" name="Прямоугольник 20"/>
          <p:cNvSpPr/>
          <p:nvPr/>
        </p:nvSpPr>
        <p:spPr>
          <a:xfrm>
            <a:off x="2786050" y="5214950"/>
            <a:ext cx="3028521" cy="52322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28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Козодоеобразные</a:t>
            </a:r>
            <a:endParaRPr lang="ru-RU" sz="2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22" name="Прямоугольник 21"/>
          <p:cNvSpPr/>
          <p:nvPr/>
        </p:nvSpPr>
        <p:spPr>
          <a:xfrm>
            <a:off x="3214678" y="4500570"/>
            <a:ext cx="2716448" cy="461665"/>
          </a:xfrm>
          <a:prstGeom prst="rect">
            <a:avLst/>
          </a:prstGeom>
          <a:noFill/>
        </p:spPr>
        <p:txBody>
          <a:bodyPr wrap="none" lIns="91440" tIns="45720" rIns="91440" bIns="45720">
            <a:spAutoFit/>
          </a:bodyPr>
          <a:lstStyle/>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Стрижеобразные</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3" name="Прямоугольник 22"/>
          <p:cNvSpPr/>
          <p:nvPr/>
        </p:nvSpPr>
        <p:spPr>
          <a:xfrm>
            <a:off x="3143240" y="1643050"/>
            <a:ext cx="2561470" cy="461665"/>
          </a:xfrm>
          <a:prstGeom prst="rect">
            <a:avLst/>
          </a:prstGeom>
          <a:noFill/>
        </p:spPr>
        <p:txBody>
          <a:bodyPr wrap="none" lIns="91440" tIns="45720" rIns="91440" bIns="45720">
            <a:spAutoFit/>
          </a:bodyPr>
          <a:lstStyle/>
          <a:p>
            <a:pPr algn="ctr"/>
            <a:r>
              <a:rPr lang="ru-RU" sz="2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Ракшеобразные</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4" name="Прямоугольник 23"/>
          <p:cNvSpPr/>
          <p:nvPr/>
        </p:nvSpPr>
        <p:spPr>
          <a:xfrm>
            <a:off x="3000364" y="3929066"/>
            <a:ext cx="2674194" cy="52322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2800" b="1" cap="none" spc="0" dirty="0" err="1" smtClean="0">
                <a:ln/>
                <a:solidFill>
                  <a:schemeClr val="accent5">
                    <a:tint val="50000"/>
                    <a:satMod val="180000"/>
                  </a:schemeClr>
                </a:solidFill>
                <a:effectLst/>
              </a:rPr>
              <a:t>Удодообразные</a:t>
            </a:r>
            <a:endParaRPr lang="ru-RU" sz="2800" b="1" cap="none" spc="0" dirty="0">
              <a:ln/>
              <a:solidFill>
                <a:schemeClr val="accent5">
                  <a:tint val="50000"/>
                  <a:satMod val="180000"/>
                </a:schemeClr>
              </a:solidFill>
              <a:effectLst/>
            </a:endParaRPr>
          </a:p>
        </p:txBody>
      </p:sp>
      <p:sp>
        <p:nvSpPr>
          <p:cNvPr id="25" name="Прямоугольник 24"/>
          <p:cNvSpPr/>
          <p:nvPr/>
        </p:nvSpPr>
        <p:spPr>
          <a:xfrm>
            <a:off x="3143240" y="3357562"/>
            <a:ext cx="2819875" cy="523220"/>
          </a:xfrm>
          <a:prstGeom prst="rect">
            <a:avLst/>
          </a:prstGeom>
          <a:noFill/>
        </p:spPr>
        <p:txBody>
          <a:bodyPr wrap="none" lIns="91440" tIns="45720" rIns="91440" bIns="45720">
            <a:spAutoFit/>
          </a:bodyPr>
          <a:lstStyle/>
          <a:p>
            <a:pPr algn="ctr"/>
            <a:r>
              <a:rPr lang="ru-RU" sz="2800" b="1" cap="none" spc="100" dirty="0" err="1"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Дятлообразные</a:t>
            </a:r>
            <a:endParaRPr lang="ru-RU" sz="28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27" name="Прямоугольник 26"/>
          <p:cNvSpPr/>
          <p:nvPr/>
        </p:nvSpPr>
        <p:spPr>
          <a:xfrm>
            <a:off x="4714876" y="1142984"/>
            <a:ext cx="2875146" cy="46166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24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Воробьеобразные</a:t>
            </a:r>
            <a:endParaRPr lang="ru-RU" sz="2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1802" y="0"/>
            <a:ext cx="2621487" cy="523220"/>
          </a:xfrm>
          <a:prstGeom prst="rect">
            <a:avLst/>
          </a:prstGeom>
          <a:solidFill>
            <a:schemeClr val="accent6">
              <a:lumMod val="40000"/>
              <a:lumOff val="60000"/>
            </a:schemeClr>
          </a:solid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Аистообразные</a:t>
            </a:r>
            <a:endParaRPr lang="ru-RU"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50" name="Picture 2" descr="C:\Users\user\Documents\Варакушка – птица 2012 года_files\птицы кл час\Аистообразные\большая белая цапля аистообр.jpg"/>
          <p:cNvPicPr>
            <a:picLocks noChangeAspect="1" noChangeArrowheads="1"/>
          </p:cNvPicPr>
          <p:nvPr/>
        </p:nvPicPr>
        <p:blipFill>
          <a:blip r:embed="rId2" cstate="email"/>
          <a:srcRect/>
          <a:stretch>
            <a:fillRect/>
          </a:stretch>
        </p:blipFill>
        <p:spPr bwMode="auto">
          <a:xfrm>
            <a:off x="6143636" y="0"/>
            <a:ext cx="3000363" cy="4462742"/>
          </a:xfrm>
          <a:prstGeom prst="rect">
            <a:avLst/>
          </a:prstGeom>
          <a:noFill/>
        </p:spPr>
      </p:pic>
      <p:sp>
        <p:nvSpPr>
          <p:cNvPr id="4" name="TextBox 3"/>
          <p:cNvSpPr txBox="1"/>
          <p:nvPr/>
        </p:nvSpPr>
        <p:spPr>
          <a:xfrm>
            <a:off x="6143636" y="3643314"/>
            <a:ext cx="3000364" cy="830997"/>
          </a:xfrm>
          <a:prstGeom prst="rect">
            <a:avLst/>
          </a:prstGeom>
          <a:solidFill>
            <a:schemeClr val="bg1">
              <a:lumMod val="85000"/>
            </a:schemeClr>
          </a:solidFill>
        </p:spPr>
        <p:txBody>
          <a:bodyPr wrap="square" rtlCol="0">
            <a:spAutoFit/>
          </a:bodyPr>
          <a:lstStyle/>
          <a:p>
            <a:pPr algn="ctr"/>
            <a:r>
              <a:rPr lang="ru-RU" sz="2400" b="1" dirty="0" smtClean="0">
                <a:solidFill>
                  <a:schemeClr val="accent5">
                    <a:lumMod val="50000"/>
                  </a:schemeClr>
                </a:solidFill>
              </a:rPr>
              <a:t>Большая белая цапля</a:t>
            </a:r>
            <a:endParaRPr lang="ru-RU" sz="2400" b="1" dirty="0">
              <a:solidFill>
                <a:schemeClr val="accent5">
                  <a:lumMod val="50000"/>
                </a:schemeClr>
              </a:solidFill>
            </a:endParaRPr>
          </a:p>
        </p:txBody>
      </p:sp>
      <p:pic>
        <p:nvPicPr>
          <p:cNvPr id="2051" name="Picture 3" descr="C:\Users\user\Documents\Варакушка – птица 2012 года_files\птицы кл час\Аистообразные\выпь аистообразные.jpg"/>
          <p:cNvPicPr>
            <a:picLocks noChangeAspect="1" noChangeArrowheads="1"/>
          </p:cNvPicPr>
          <p:nvPr/>
        </p:nvPicPr>
        <p:blipFill>
          <a:blip r:embed="rId3" cstate="email"/>
          <a:srcRect/>
          <a:stretch>
            <a:fillRect/>
          </a:stretch>
        </p:blipFill>
        <p:spPr bwMode="auto">
          <a:xfrm>
            <a:off x="0" y="571480"/>
            <a:ext cx="4500594" cy="3069405"/>
          </a:xfrm>
          <a:prstGeom prst="rect">
            <a:avLst/>
          </a:prstGeom>
          <a:noFill/>
        </p:spPr>
      </p:pic>
      <p:sp>
        <p:nvSpPr>
          <p:cNvPr id="6" name="TextBox 5"/>
          <p:cNvSpPr txBox="1"/>
          <p:nvPr/>
        </p:nvSpPr>
        <p:spPr>
          <a:xfrm>
            <a:off x="3286116" y="714356"/>
            <a:ext cx="1011815" cy="523220"/>
          </a:xfrm>
          <a:prstGeom prst="rect">
            <a:avLst/>
          </a:prstGeom>
          <a:solidFill>
            <a:schemeClr val="bg2">
              <a:lumMod val="90000"/>
            </a:schemeClr>
          </a:solidFill>
        </p:spPr>
        <p:txBody>
          <a:bodyPr wrap="none" rtlCol="0">
            <a:spAutoFit/>
          </a:bodyPr>
          <a:lstStyle/>
          <a:p>
            <a:r>
              <a:rPr lang="ru-RU" sz="2800" b="1" dirty="0" smtClean="0">
                <a:solidFill>
                  <a:schemeClr val="accent3">
                    <a:lumMod val="50000"/>
                  </a:schemeClr>
                </a:solidFill>
              </a:rPr>
              <a:t>Выпь</a:t>
            </a:r>
            <a:endParaRPr lang="ru-RU" sz="2800" b="1" dirty="0">
              <a:solidFill>
                <a:schemeClr val="accent3">
                  <a:lumMod val="50000"/>
                </a:schemeClr>
              </a:solidFill>
            </a:endParaRPr>
          </a:p>
        </p:txBody>
      </p:sp>
      <p:pic>
        <p:nvPicPr>
          <p:cNvPr id="2052" name="Picture 4" descr="C:\Users\user\Documents\Варакушка – птица 2012 года_files\птицы кл час\Аистообразные\серая цапля.jpg"/>
          <p:cNvPicPr>
            <a:picLocks noChangeAspect="1" noChangeArrowheads="1"/>
          </p:cNvPicPr>
          <p:nvPr/>
        </p:nvPicPr>
        <p:blipFill>
          <a:blip r:embed="rId4"/>
          <a:srcRect/>
          <a:stretch>
            <a:fillRect/>
          </a:stretch>
        </p:blipFill>
        <p:spPr bwMode="auto">
          <a:xfrm>
            <a:off x="0" y="3655094"/>
            <a:ext cx="3714744" cy="3202906"/>
          </a:xfrm>
          <a:prstGeom prst="rect">
            <a:avLst/>
          </a:prstGeom>
          <a:noFill/>
        </p:spPr>
      </p:pic>
      <p:sp>
        <p:nvSpPr>
          <p:cNvPr id="8" name="TextBox 7"/>
          <p:cNvSpPr txBox="1"/>
          <p:nvPr/>
        </p:nvSpPr>
        <p:spPr>
          <a:xfrm>
            <a:off x="1714480" y="3786190"/>
            <a:ext cx="1850186" cy="461665"/>
          </a:xfrm>
          <a:prstGeom prst="rect">
            <a:avLst/>
          </a:prstGeom>
          <a:solidFill>
            <a:schemeClr val="accent3">
              <a:lumMod val="40000"/>
              <a:lumOff val="60000"/>
            </a:schemeClr>
          </a:solidFill>
        </p:spPr>
        <p:txBody>
          <a:bodyPr wrap="none" rtlCol="0">
            <a:spAutoFit/>
          </a:bodyPr>
          <a:lstStyle/>
          <a:p>
            <a:r>
              <a:rPr lang="ru-RU" sz="2400" b="1" dirty="0" smtClean="0">
                <a:solidFill>
                  <a:schemeClr val="tx2">
                    <a:lumMod val="75000"/>
                  </a:schemeClr>
                </a:solidFill>
              </a:rPr>
              <a:t>Серая цапля</a:t>
            </a:r>
            <a:endParaRPr lang="ru-RU" sz="2400" b="1" dirty="0">
              <a:solidFill>
                <a:schemeClr val="tx2">
                  <a:lumMod val="75000"/>
                </a:schemeClr>
              </a:solidFill>
            </a:endParaRPr>
          </a:p>
        </p:txBody>
      </p:sp>
      <p:pic>
        <p:nvPicPr>
          <p:cNvPr id="2053" name="Picture 5" descr="C:\Users\user\Documents\Варакушка – птица 2012 года_files\птицы кл час\Аистообразные\кваква аистообр.jpg"/>
          <p:cNvPicPr>
            <a:picLocks noChangeAspect="1" noChangeArrowheads="1"/>
          </p:cNvPicPr>
          <p:nvPr/>
        </p:nvPicPr>
        <p:blipFill>
          <a:blip r:embed="rId5" cstate="email"/>
          <a:srcRect/>
          <a:stretch>
            <a:fillRect/>
          </a:stretch>
        </p:blipFill>
        <p:spPr bwMode="auto">
          <a:xfrm>
            <a:off x="4429124" y="4473467"/>
            <a:ext cx="3143272" cy="2384533"/>
          </a:xfrm>
          <a:prstGeom prst="rect">
            <a:avLst/>
          </a:prstGeom>
          <a:noFill/>
        </p:spPr>
      </p:pic>
      <p:sp>
        <p:nvSpPr>
          <p:cNvPr id="10" name="TextBox 9"/>
          <p:cNvSpPr txBox="1"/>
          <p:nvPr/>
        </p:nvSpPr>
        <p:spPr>
          <a:xfrm>
            <a:off x="7643834" y="6215082"/>
            <a:ext cx="1276311" cy="523220"/>
          </a:xfrm>
          <a:prstGeom prst="rect">
            <a:avLst/>
          </a:prstGeom>
          <a:solidFill>
            <a:schemeClr val="accent1">
              <a:lumMod val="60000"/>
              <a:lumOff val="40000"/>
            </a:schemeClr>
          </a:solidFill>
        </p:spPr>
        <p:txBody>
          <a:bodyPr wrap="none" rtlCol="0">
            <a:spAutoFit/>
          </a:bodyPr>
          <a:lstStyle/>
          <a:p>
            <a:r>
              <a:rPr lang="ru-RU" sz="2800" b="1" dirty="0" smtClean="0">
                <a:solidFill>
                  <a:schemeClr val="tx2">
                    <a:lumMod val="50000"/>
                  </a:schemeClr>
                </a:solidFill>
              </a:rPr>
              <a:t>Кваква</a:t>
            </a:r>
            <a:endParaRPr lang="ru-RU" sz="2800" b="1" dirty="0">
              <a:solidFill>
                <a:schemeClr val="tx2">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0298" y="0"/>
            <a:ext cx="3999621" cy="523220"/>
          </a:xfrm>
          <a:prstGeom prst="rect">
            <a:avLst/>
          </a:prstGeom>
          <a:solidFill>
            <a:schemeClr val="accent2">
              <a:lumMod val="60000"/>
              <a:lumOff val="40000"/>
            </a:schemeClr>
          </a:solid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Буревестникообразные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6" name="Picture 2" descr="C:\Users\user\Documents\Варакушка – птица 2012 года_files\птицы кл час\Буревестникообразные\буревестниковые альбатрос.jpg"/>
          <p:cNvPicPr>
            <a:picLocks noChangeAspect="1" noChangeArrowheads="1"/>
          </p:cNvPicPr>
          <p:nvPr/>
        </p:nvPicPr>
        <p:blipFill>
          <a:blip r:embed="rId2"/>
          <a:srcRect/>
          <a:stretch>
            <a:fillRect/>
          </a:stretch>
        </p:blipFill>
        <p:spPr bwMode="auto">
          <a:xfrm>
            <a:off x="0" y="500042"/>
            <a:ext cx="5154647" cy="3643338"/>
          </a:xfrm>
          <a:prstGeom prst="rect">
            <a:avLst/>
          </a:prstGeom>
          <a:noFill/>
        </p:spPr>
      </p:pic>
      <p:pic>
        <p:nvPicPr>
          <p:cNvPr id="1027" name="Picture 3" descr="C:\Users\user\Documents\Варакушка – птица 2012 года_files\птицы кл час\Буревестникообразные\альбатрос.jpg"/>
          <p:cNvPicPr>
            <a:picLocks noChangeAspect="1" noChangeArrowheads="1"/>
          </p:cNvPicPr>
          <p:nvPr/>
        </p:nvPicPr>
        <p:blipFill>
          <a:blip r:embed="rId3"/>
          <a:srcRect/>
          <a:stretch>
            <a:fillRect/>
          </a:stretch>
        </p:blipFill>
        <p:spPr bwMode="auto">
          <a:xfrm>
            <a:off x="4714876" y="2839007"/>
            <a:ext cx="4429125" cy="4018993"/>
          </a:xfrm>
          <a:prstGeom prst="rect">
            <a:avLst/>
          </a:prstGeom>
          <a:noFill/>
        </p:spPr>
      </p:pic>
      <p:sp>
        <p:nvSpPr>
          <p:cNvPr id="5" name="TextBox 4"/>
          <p:cNvSpPr txBox="1"/>
          <p:nvPr/>
        </p:nvSpPr>
        <p:spPr>
          <a:xfrm>
            <a:off x="1714480" y="4714884"/>
            <a:ext cx="2044342" cy="584775"/>
          </a:xfrm>
          <a:prstGeom prst="rect">
            <a:avLst/>
          </a:prstGeom>
          <a:solidFill>
            <a:schemeClr val="tx2">
              <a:lumMod val="60000"/>
              <a:lumOff val="40000"/>
            </a:schemeClr>
          </a:solidFill>
        </p:spPr>
        <p:txBody>
          <a:bodyPr wrap="none" rtlCol="0">
            <a:spAutoFit/>
          </a:bodyPr>
          <a:lstStyle/>
          <a:p>
            <a:r>
              <a:rPr lang="ru-RU" sz="3200" b="1" dirty="0" smtClean="0">
                <a:solidFill>
                  <a:schemeClr val="tx2">
                    <a:lumMod val="50000"/>
                  </a:schemeClr>
                </a:solidFill>
              </a:rPr>
              <a:t>Альбатрос</a:t>
            </a:r>
            <a:endParaRPr lang="ru-RU" sz="3200" b="1" dirty="0">
              <a:solidFill>
                <a:schemeClr val="tx2">
                  <a:lumMod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00364" y="0"/>
            <a:ext cx="2819875" cy="523220"/>
          </a:xfrm>
          <a:prstGeom prst="rect">
            <a:avLst/>
          </a:prstGeom>
          <a:solidFill>
            <a:schemeClr val="accent1">
              <a:lumMod val="50000"/>
            </a:schemeClr>
          </a:solidFill>
        </p:spPr>
        <p:txBody>
          <a:bodyPr wrap="none" lIns="91440" tIns="45720" rIns="91440" bIns="45720">
            <a:spAutoFit/>
          </a:bodyPr>
          <a:lstStyle/>
          <a:p>
            <a:pPr algn="ctr"/>
            <a:r>
              <a:rPr lang="ru-RU" sz="2800" b="1" cap="none" spc="100" dirty="0" err="1"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Дятлообразные</a:t>
            </a:r>
            <a:endParaRPr lang="ru-RU" sz="28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pic>
        <p:nvPicPr>
          <p:cNvPr id="2050" name="Picture 2" descr="C:\Users\user\Documents\Варакушка – птица 2012 года_files\птицы кл час\Дятлообразные\больш пестр дятел.jpg"/>
          <p:cNvPicPr>
            <a:picLocks noChangeAspect="1" noChangeArrowheads="1"/>
          </p:cNvPicPr>
          <p:nvPr/>
        </p:nvPicPr>
        <p:blipFill>
          <a:blip r:embed="rId2" cstate="email"/>
          <a:srcRect/>
          <a:stretch>
            <a:fillRect/>
          </a:stretch>
        </p:blipFill>
        <p:spPr bwMode="auto">
          <a:xfrm>
            <a:off x="0" y="500042"/>
            <a:ext cx="3571868" cy="2844508"/>
          </a:xfrm>
          <a:prstGeom prst="rect">
            <a:avLst/>
          </a:prstGeom>
          <a:noFill/>
        </p:spPr>
      </p:pic>
      <p:sp>
        <p:nvSpPr>
          <p:cNvPr id="4" name="TextBox 3"/>
          <p:cNvSpPr txBox="1"/>
          <p:nvPr/>
        </p:nvSpPr>
        <p:spPr>
          <a:xfrm>
            <a:off x="785786" y="2857496"/>
            <a:ext cx="2885277" cy="400110"/>
          </a:xfrm>
          <a:prstGeom prst="rect">
            <a:avLst/>
          </a:prstGeom>
          <a:solidFill>
            <a:schemeClr val="accent4">
              <a:lumMod val="60000"/>
              <a:lumOff val="40000"/>
            </a:schemeClr>
          </a:solidFill>
        </p:spPr>
        <p:txBody>
          <a:bodyPr wrap="none" rtlCol="0">
            <a:spAutoFit/>
          </a:bodyPr>
          <a:lstStyle/>
          <a:p>
            <a:r>
              <a:rPr lang="ru-RU" sz="2000" b="1" dirty="0" smtClean="0">
                <a:solidFill>
                  <a:schemeClr val="accent4">
                    <a:lumMod val="50000"/>
                  </a:schemeClr>
                </a:solidFill>
              </a:rPr>
              <a:t>Большой пестрый дятел</a:t>
            </a:r>
            <a:endParaRPr lang="ru-RU" sz="2000" b="1" dirty="0">
              <a:solidFill>
                <a:schemeClr val="accent4">
                  <a:lumMod val="50000"/>
                </a:schemeClr>
              </a:solidFill>
            </a:endParaRPr>
          </a:p>
        </p:txBody>
      </p:sp>
      <p:pic>
        <p:nvPicPr>
          <p:cNvPr id="2052" name="Picture 4" descr="C:\Users\user\Documents\Варакушка – птица 2012 года_files\птицы кл час\Дятлообразные\желна дятлообраз.jpg"/>
          <p:cNvPicPr>
            <a:picLocks noChangeAspect="1" noChangeArrowheads="1"/>
          </p:cNvPicPr>
          <p:nvPr/>
        </p:nvPicPr>
        <p:blipFill>
          <a:blip r:embed="rId3" cstate="email"/>
          <a:srcRect/>
          <a:stretch>
            <a:fillRect/>
          </a:stretch>
        </p:blipFill>
        <p:spPr bwMode="auto">
          <a:xfrm>
            <a:off x="6435336" y="0"/>
            <a:ext cx="2708664" cy="4643446"/>
          </a:xfrm>
          <a:prstGeom prst="rect">
            <a:avLst/>
          </a:prstGeom>
          <a:noFill/>
        </p:spPr>
      </p:pic>
      <p:sp>
        <p:nvSpPr>
          <p:cNvPr id="7" name="TextBox 6"/>
          <p:cNvSpPr txBox="1"/>
          <p:nvPr/>
        </p:nvSpPr>
        <p:spPr>
          <a:xfrm>
            <a:off x="6500826" y="3786190"/>
            <a:ext cx="1069973" cy="461665"/>
          </a:xfrm>
          <a:prstGeom prst="rect">
            <a:avLst/>
          </a:prstGeom>
          <a:solidFill>
            <a:schemeClr val="accent1">
              <a:lumMod val="40000"/>
              <a:lumOff val="60000"/>
            </a:schemeClr>
          </a:solidFill>
        </p:spPr>
        <p:txBody>
          <a:bodyPr wrap="none" rtlCol="0">
            <a:spAutoFit/>
          </a:bodyPr>
          <a:lstStyle/>
          <a:p>
            <a:r>
              <a:rPr lang="ru-RU" sz="2400" b="1" dirty="0" smtClean="0">
                <a:solidFill>
                  <a:schemeClr val="accent2">
                    <a:lumMod val="50000"/>
                  </a:schemeClr>
                </a:solidFill>
              </a:rPr>
              <a:t>Желна</a:t>
            </a:r>
            <a:endParaRPr lang="ru-RU" sz="2400" b="1" dirty="0">
              <a:solidFill>
                <a:schemeClr val="accent2">
                  <a:lumMod val="50000"/>
                </a:schemeClr>
              </a:solidFill>
            </a:endParaRPr>
          </a:p>
        </p:txBody>
      </p:sp>
      <p:pic>
        <p:nvPicPr>
          <p:cNvPr id="2053" name="Picture 5" descr="C:\Users\user\Documents\Варакушка – птица 2012 года_files\птицы кл час\Дятлообразные\зеленый дядет дятлообразн.jpg"/>
          <p:cNvPicPr>
            <a:picLocks noChangeAspect="1" noChangeArrowheads="1"/>
          </p:cNvPicPr>
          <p:nvPr/>
        </p:nvPicPr>
        <p:blipFill>
          <a:blip r:embed="rId4" cstate="email"/>
          <a:srcRect/>
          <a:stretch>
            <a:fillRect/>
          </a:stretch>
        </p:blipFill>
        <p:spPr bwMode="auto">
          <a:xfrm>
            <a:off x="3571868" y="500042"/>
            <a:ext cx="2857520" cy="4805829"/>
          </a:xfrm>
          <a:prstGeom prst="rect">
            <a:avLst/>
          </a:prstGeom>
          <a:noFill/>
        </p:spPr>
      </p:pic>
      <p:sp>
        <p:nvSpPr>
          <p:cNvPr id="9" name="TextBox 8"/>
          <p:cNvSpPr txBox="1"/>
          <p:nvPr/>
        </p:nvSpPr>
        <p:spPr>
          <a:xfrm>
            <a:off x="3643306" y="4857760"/>
            <a:ext cx="2194255" cy="461665"/>
          </a:xfrm>
          <a:prstGeom prst="rect">
            <a:avLst/>
          </a:prstGeom>
          <a:solidFill>
            <a:schemeClr val="accent2">
              <a:lumMod val="40000"/>
              <a:lumOff val="60000"/>
            </a:schemeClr>
          </a:solidFill>
        </p:spPr>
        <p:txBody>
          <a:bodyPr wrap="none" rtlCol="0">
            <a:spAutoFit/>
          </a:bodyPr>
          <a:lstStyle/>
          <a:p>
            <a:r>
              <a:rPr lang="ru-RU" sz="2400" b="1" dirty="0" smtClean="0">
                <a:solidFill>
                  <a:schemeClr val="accent3">
                    <a:lumMod val="50000"/>
                  </a:schemeClr>
                </a:solidFill>
              </a:rPr>
              <a:t>Зеленый дятел</a:t>
            </a:r>
            <a:endParaRPr lang="ru-RU" sz="2400" b="1" dirty="0">
              <a:solidFill>
                <a:schemeClr val="accent3">
                  <a:lumMod val="50000"/>
                </a:schemeClr>
              </a:solidFill>
            </a:endParaRPr>
          </a:p>
        </p:txBody>
      </p:sp>
      <p:pic>
        <p:nvPicPr>
          <p:cNvPr id="2054" name="Picture 6" descr="C:\Users\user\Documents\Варакушка – птица 2012 года_files\птицы кл час\Дятлообразные\трехпал дятел.jpg"/>
          <p:cNvPicPr>
            <a:picLocks noChangeAspect="1" noChangeArrowheads="1"/>
          </p:cNvPicPr>
          <p:nvPr/>
        </p:nvPicPr>
        <p:blipFill>
          <a:blip r:embed="rId5" cstate="email"/>
          <a:srcRect/>
          <a:stretch>
            <a:fillRect/>
          </a:stretch>
        </p:blipFill>
        <p:spPr bwMode="auto">
          <a:xfrm>
            <a:off x="0" y="3286100"/>
            <a:ext cx="3274229" cy="3571900"/>
          </a:xfrm>
          <a:prstGeom prst="rect">
            <a:avLst/>
          </a:prstGeom>
          <a:noFill/>
        </p:spPr>
      </p:pic>
      <p:sp>
        <p:nvSpPr>
          <p:cNvPr id="11" name="TextBox 10"/>
          <p:cNvSpPr txBox="1"/>
          <p:nvPr/>
        </p:nvSpPr>
        <p:spPr>
          <a:xfrm>
            <a:off x="785786" y="6396335"/>
            <a:ext cx="2483500" cy="461665"/>
          </a:xfrm>
          <a:prstGeom prst="rect">
            <a:avLst/>
          </a:prstGeom>
          <a:solidFill>
            <a:schemeClr val="accent3">
              <a:lumMod val="60000"/>
              <a:lumOff val="40000"/>
            </a:schemeClr>
          </a:solidFill>
        </p:spPr>
        <p:txBody>
          <a:bodyPr wrap="none" rtlCol="0">
            <a:spAutoFit/>
          </a:bodyPr>
          <a:lstStyle/>
          <a:p>
            <a:r>
              <a:rPr lang="ru-RU" sz="2400" b="1" dirty="0" smtClean="0">
                <a:solidFill>
                  <a:schemeClr val="accent4">
                    <a:lumMod val="50000"/>
                  </a:schemeClr>
                </a:solidFill>
              </a:rPr>
              <a:t>Трёхпалый дятел</a:t>
            </a:r>
            <a:endParaRPr lang="ru-RU" sz="2400" b="1" dirty="0">
              <a:solidFill>
                <a:schemeClr val="accent4">
                  <a:lumMod val="50000"/>
                </a:schemeClr>
              </a:solidFill>
            </a:endParaRPr>
          </a:p>
        </p:txBody>
      </p:sp>
      <p:pic>
        <p:nvPicPr>
          <p:cNvPr id="2056" name="Picture 8" descr="C:\Users\user\Documents\Варакушка – птица 2012 года_files\птицы кл час\Дятлообразные\большой пестр дятел.jpg"/>
          <p:cNvPicPr>
            <a:picLocks noChangeAspect="1" noChangeArrowheads="1"/>
          </p:cNvPicPr>
          <p:nvPr/>
        </p:nvPicPr>
        <p:blipFill>
          <a:blip r:embed="rId6"/>
          <a:srcRect/>
          <a:stretch>
            <a:fillRect/>
          </a:stretch>
        </p:blipFill>
        <p:spPr bwMode="auto">
          <a:xfrm>
            <a:off x="5848149" y="4786322"/>
            <a:ext cx="3295851" cy="207167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1802" y="0"/>
            <a:ext cx="2813399" cy="523220"/>
          </a:xfrm>
          <a:prstGeom prst="rect">
            <a:avLst/>
          </a:prstGeom>
          <a:solidFill>
            <a:schemeClr val="accent2">
              <a:lumMod val="60000"/>
              <a:lumOff val="40000"/>
            </a:schemeClr>
          </a:solid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Гагарообразные</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075" name="Picture 3" descr="C:\Users\user\Documents\Варакушка – птица 2012 года_files\птицы кл час\Гагарообразные\гагара.jpg"/>
          <p:cNvPicPr>
            <a:picLocks noChangeAspect="1" noChangeArrowheads="1"/>
          </p:cNvPicPr>
          <p:nvPr/>
        </p:nvPicPr>
        <p:blipFill>
          <a:blip r:embed="rId2"/>
          <a:srcRect/>
          <a:stretch>
            <a:fillRect/>
          </a:stretch>
        </p:blipFill>
        <p:spPr bwMode="auto">
          <a:xfrm>
            <a:off x="4214810" y="500041"/>
            <a:ext cx="4929190" cy="3833815"/>
          </a:xfrm>
          <a:prstGeom prst="rect">
            <a:avLst/>
          </a:prstGeom>
          <a:noFill/>
        </p:spPr>
      </p:pic>
      <p:pic>
        <p:nvPicPr>
          <p:cNvPr id="3076" name="Picture 4" descr="C:\Users\user\Documents\Варакушка – птица 2012 года_files\птицы кл час\Гагарообразные\гагары.jpg"/>
          <p:cNvPicPr>
            <a:picLocks noChangeAspect="1" noChangeArrowheads="1"/>
          </p:cNvPicPr>
          <p:nvPr/>
        </p:nvPicPr>
        <p:blipFill>
          <a:blip r:embed="rId3"/>
          <a:srcRect/>
          <a:stretch>
            <a:fillRect/>
          </a:stretch>
        </p:blipFill>
        <p:spPr bwMode="auto">
          <a:xfrm>
            <a:off x="0" y="3276961"/>
            <a:ext cx="6072198" cy="3581039"/>
          </a:xfrm>
          <a:prstGeom prst="rect">
            <a:avLst/>
          </a:prstGeom>
          <a:noFill/>
        </p:spPr>
      </p:pic>
      <p:sp>
        <p:nvSpPr>
          <p:cNvPr id="6" name="TextBox 5"/>
          <p:cNvSpPr txBox="1"/>
          <p:nvPr/>
        </p:nvSpPr>
        <p:spPr>
          <a:xfrm>
            <a:off x="1928794" y="1714488"/>
            <a:ext cx="1170320" cy="523220"/>
          </a:xfrm>
          <a:prstGeom prst="rect">
            <a:avLst/>
          </a:prstGeom>
          <a:solidFill>
            <a:schemeClr val="accent1">
              <a:lumMod val="60000"/>
              <a:lumOff val="40000"/>
            </a:schemeClr>
          </a:solidFill>
        </p:spPr>
        <p:txBody>
          <a:bodyPr wrap="none" rtlCol="0">
            <a:spAutoFit/>
          </a:bodyPr>
          <a:lstStyle/>
          <a:p>
            <a:r>
              <a:rPr lang="ru-RU" sz="2800" b="1" dirty="0" smtClean="0">
                <a:solidFill>
                  <a:schemeClr val="accent5">
                    <a:lumMod val="50000"/>
                  </a:schemeClr>
                </a:solidFill>
              </a:rPr>
              <a:t>Гагара</a:t>
            </a:r>
            <a:endParaRPr lang="ru-RU" sz="2800" b="1" dirty="0">
              <a:solidFill>
                <a:schemeClr val="accent5">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43240" y="0"/>
            <a:ext cx="2763449" cy="523220"/>
          </a:xfrm>
          <a:prstGeom prst="rect">
            <a:avLst/>
          </a:prstGeom>
          <a:solidFill>
            <a:schemeClr val="accent3">
              <a:lumMod val="75000"/>
            </a:schemeClr>
          </a:solidFill>
        </p:spPr>
        <p:txBody>
          <a:bodyPr wrap="none" lIns="91440" tIns="45720" rIns="91440" bIns="45720">
            <a:spAutoFit/>
          </a:bodyPr>
          <a:lstStyle/>
          <a:p>
            <a:pPr algn="ctr"/>
            <a:r>
              <a:rPr lang="ru-RU" sz="28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Голубеобразные</a:t>
            </a:r>
            <a:endParaRPr lang="ru-RU" sz="2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098" name="Picture 2" descr="C:\Users\user\Documents\Варакушка – птица 2012 года_files\птицы кл час\Голубеобразные\большая горлица.jpg"/>
          <p:cNvPicPr>
            <a:picLocks noChangeAspect="1" noChangeArrowheads="1"/>
          </p:cNvPicPr>
          <p:nvPr/>
        </p:nvPicPr>
        <p:blipFill>
          <a:blip r:embed="rId2"/>
          <a:srcRect/>
          <a:stretch>
            <a:fillRect/>
          </a:stretch>
        </p:blipFill>
        <p:spPr bwMode="auto">
          <a:xfrm>
            <a:off x="5214942" y="500042"/>
            <a:ext cx="3786214" cy="3192298"/>
          </a:xfrm>
          <a:prstGeom prst="rect">
            <a:avLst/>
          </a:prstGeom>
          <a:noFill/>
        </p:spPr>
      </p:pic>
      <p:pic>
        <p:nvPicPr>
          <p:cNvPr id="4099" name="Picture 3" descr="C:\Users\user\Documents\Варакушка – птица 2012 года_files\птицы кл час\Голубеобразные\скалист голубь.jpg"/>
          <p:cNvPicPr>
            <a:picLocks noChangeAspect="1" noChangeArrowheads="1"/>
          </p:cNvPicPr>
          <p:nvPr/>
        </p:nvPicPr>
        <p:blipFill>
          <a:blip r:embed="rId3"/>
          <a:srcRect/>
          <a:stretch>
            <a:fillRect/>
          </a:stretch>
        </p:blipFill>
        <p:spPr bwMode="auto">
          <a:xfrm>
            <a:off x="214282" y="3363781"/>
            <a:ext cx="3571868" cy="3494219"/>
          </a:xfrm>
          <a:prstGeom prst="rect">
            <a:avLst/>
          </a:prstGeom>
          <a:noFill/>
        </p:spPr>
      </p:pic>
      <p:pic>
        <p:nvPicPr>
          <p:cNvPr id="4100" name="Picture 4" descr="C:\Users\user\Documents\Варакушка – птица 2012 года_files\птицы кл час\Голубеобразные\скалистый голубь.jpg"/>
          <p:cNvPicPr>
            <a:picLocks noChangeAspect="1" noChangeArrowheads="1"/>
          </p:cNvPicPr>
          <p:nvPr/>
        </p:nvPicPr>
        <p:blipFill>
          <a:blip r:embed="rId4"/>
          <a:srcRect/>
          <a:stretch>
            <a:fillRect/>
          </a:stretch>
        </p:blipFill>
        <p:spPr bwMode="auto">
          <a:xfrm>
            <a:off x="214282" y="500042"/>
            <a:ext cx="4143372" cy="2821019"/>
          </a:xfrm>
          <a:prstGeom prst="rect">
            <a:avLst/>
          </a:prstGeom>
          <a:noFill/>
        </p:spPr>
      </p:pic>
      <p:pic>
        <p:nvPicPr>
          <p:cNvPr id="4101" name="Picture 5" descr="C:\Users\user\Documents\Варакушка – птица 2012 года_files\птицы кл час\Голубеобразные\япон зелен голубь.jpg"/>
          <p:cNvPicPr>
            <a:picLocks noChangeAspect="1" noChangeArrowheads="1"/>
          </p:cNvPicPr>
          <p:nvPr/>
        </p:nvPicPr>
        <p:blipFill>
          <a:blip r:embed="rId5" cstate="email"/>
          <a:srcRect/>
          <a:stretch>
            <a:fillRect/>
          </a:stretch>
        </p:blipFill>
        <p:spPr bwMode="auto">
          <a:xfrm>
            <a:off x="4286248" y="3714753"/>
            <a:ext cx="4476748" cy="3143247"/>
          </a:xfrm>
          <a:prstGeom prst="rect">
            <a:avLst/>
          </a:prstGeom>
          <a:noFill/>
        </p:spPr>
      </p:pic>
      <p:sp>
        <p:nvSpPr>
          <p:cNvPr id="7" name="TextBox 6"/>
          <p:cNvSpPr txBox="1"/>
          <p:nvPr/>
        </p:nvSpPr>
        <p:spPr>
          <a:xfrm>
            <a:off x="214282" y="3286124"/>
            <a:ext cx="2180149" cy="400110"/>
          </a:xfrm>
          <a:prstGeom prst="rect">
            <a:avLst/>
          </a:prstGeom>
          <a:solidFill>
            <a:schemeClr val="accent6">
              <a:lumMod val="60000"/>
              <a:lumOff val="40000"/>
            </a:schemeClr>
          </a:solidFill>
        </p:spPr>
        <p:txBody>
          <a:bodyPr wrap="none" rtlCol="0">
            <a:spAutoFit/>
          </a:bodyPr>
          <a:lstStyle/>
          <a:p>
            <a:r>
              <a:rPr lang="ru-RU" sz="2000" b="1" dirty="0" smtClean="0">
                <a:solidFill>
                  <a:schemeClr val="accent2">
                    <a:lumMod val="50000"/>
                  </a:schemeClr>
                </a:solidFill>
              </a:rPr>
              <a:t>Скалистый голубь</a:t>
            </a:r>
            <a:endParaRPr lang="ru-RU" sz="2000" b="1" dirty="0">
              <a:solidFill>
                <a:schemeClr val="accent2">
                  <a:lumMod val="50000"/>
                </a:schemeClr>
              </a:solidFill>
            </a:endParaRPr>
          </a:p>
        </p:txBody>
      </p:sp>
      <p:sp>
        <p:nvSpPr>
          <p:cNvPr id="8" name="TextBox 7"/>
          <p:cNvSpPr txBox="1"/>
          <p:nvPr/>
        </p:nvSpPr>
        <p:spPr>
          <a:xfrm>
            <a:off x="6215074" y="3143248"/>
            <a:ext cx="2801088" cy="400110"/>
          </a:xfrm>
          <a:prstGeom prst="rect">
            <a:avLst/>
          </a:prstGeom>
          <a:solidFill>
            <a:schemeClr val="accent3">
              <a:lumMod val="60000"/>
              <a:lumOff val="40000"/>
            </a:schemeClr>
          </a:solidFill>
        </p:spPr>
        <p:txBody>
          <a:bodyPr wrap="none" rtlCol="0">
            <a:spAutoFit/>
          </a:bodyPr>
          <a:lstStyle/>
          <a:p>
            <a:r>
              <a:rPr lang="ru-RU" sz="2000" b="1" dirty="0" smtClean="0">
                <a:solidFill>
                  <a:schemeClr val="accent1">
                    <a:lumMod val="50000"/>
                  </a:schemeClr>
                </a:solidFill>
              </a:rPr>
              <a:t>Горлица обыкновенная</a:t>
            </a:r>
            <a:endParaRPr lang="ru-RU" sz="2000" b="1" dirty="0">
              <a:solidFill>
                <a:schemeClr val="accent1">
                  <a:lumMod val="50000"/>
                </a:schemeClr>
              </a:solidFill>
            </a:endParaRPr>
          </a:p>
        </p:txBody>
      </p:sp>
      <p:sp>
        <p:nvSpPr>
          <p:cNvPr id="9" name="TextBox 8"/>
          <p:cNvSpPr txBox="1"/>
          <p:nvPr/>
        </p:nvSpPr>
        <p:spPr>
          <a:xfrm>
            <a:off x="4286248" y="3714752"/>
            <a:ext cx="3086614" cy="400110"/>
          </a:xfrm>
          <a:prstGeom prst="rect">
            <a:avLst/>
          </a:prstGeom>
          <a:solidFill>
            <a:srgbClr val="FFC000"/>
          </a:solidFill>
        </p:spPr>
        <p:txBody>
          <a:bodyPr wrap="none" rtlCol="0">
            <a:spAutoFit/>
          </a:bodyPr>
          <a:lstStyle/>
          <a:p>
            <a:r>
              <a:rPr lang="ru-RU" sz="2000" b="1" dirty="0" smtClean="0">
                <a:solidFill>
                  <a:schemeClr val="accent2">
                    <a:lumMod val="50000"/>
                  </a:schemeClr>
                </a:solidFill>
              </a:rPr>
              <a:t>Японский зеленый голубь</a:t>
            </a:r>
            <a:endParaRPr lang="ru-RU" sz="2000" b="1" dirty="0">
              <a:solidFill>
                <a:schemeClr val="accent2">
                  <a:lumMod val="50000"/>
                </a:schemeClr>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752</Words>
  <Application>Microsoft Office PowerPoint</Application>
  <PresentationFormat>Экран (4:3)</PresentationFormat>
  <Paragraphs>132</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Мария</cp:lastModifiedBy>
  <cp:revision>35</cp:revision>
  <dcterms:created xsi:type="dcterms:W3CDTF">2012-04-01T07:24:51Z</dcterms:created>
  <dcterms:modified xsi:type="dcterms:W3CDTF">2015-04-19T14:21:26Z</dcterms:modified>
</cp:coreProperties>
</file>