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Override1.xml" ContentType="application/vnd.openxmlformats-officedocument.themeOverr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44" r:id="rId4"/>
    <p:sldMasterId id="2147483756" r:id="rId5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2" autoAdjust="0"/>
  </p:normalViewPr>
  <p:slideViewPr>
    <p:cSldViewPr>
      <p:cViewPr varScale="1">
        <p:scale>
          <a:sx n="88" d="100"/>
          <a:sy n="88" d="100"/>
        </p:scale>
        <p:origin x="-126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C6FF50-33A3-41D2-879B-2537A226632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6D6015-A79B-46D7-A730-ED50C4C4A8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68B94-4024-4F80-AFDD-7FE7F3FF541C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29E55-86FE-446B-92E4-242F20AE6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A6B96-7341-46EE-8FDC-F9BF673F7B07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D46EA-C543-4996-9F6E-142B0EA58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E2586-4E40-43E1-BACA-0E78077FE8CB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0D924-58D0-4D25-86E0-E8562BE8AD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94CB0-CA56-46A8-B994-8F9FA21457F1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81D47-335B-4B0F-8E82-65ECCA2A8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FB1BB-C789-4F3F-8905-89A3BB57761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EA010-00FE-4F98-A058-F39462D9F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D5DD7-41E2-448F-ABB2-DC2E68A981AA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3B212-28D9-4222-B120-4808A5F33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9735F-F5AF-4771-887A-FA35ED8B6F2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6C453-390D-4F8C-B4B9-2C337A279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998C7-2D38-4D5A-8614-93E6CB83C56F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599CD-D680-4A6E-9E10-B5060F3F1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BE07E-7B13-4AAE-9C68-D8DFB802D46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D4BA8-E8BF-4FEA-B257-B08C28BFD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19B8D-75B7-48DB-9141-A0D0B54AE46B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B450E-9D89-421A-B85F-8E293F4F0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621D2-F469-480E-B4D3-D5165AF1F7BA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E5102-56DA-4F1B-93BF-E4E6135C1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BD12E-CC20-4839-BADE-77C11F7AD44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668D6-13F0-4A65-8848-652F94BC3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1505F-C7B6-4048-AE1D-6BCED08E7C02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B982C-0376-43E3-B56B-802C204C0B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FDBEB-D7A0-4E5B-95AE-F414563658AA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23DCB-FD01-4F7E-965A-DA71BED70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F19C0265-DFBD-46F3-B044-0870BD3274CB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4160356-39A4-40A4-837D-73FD8207A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4F167-FA12-483F-B739-999DCB2C74ED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07C4-4EA2-4E67-AD55-EAF808606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6FFE7-CC51-4CC9-8F7A-E027E6FE7CB3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A6A4A3-4614-474E-9AF6-7C3384037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A1C3F-6A1F-4C90-86A0-948C315E0C5A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E67AF-DE76-4A77-904B-D3C713A2E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0756C-EA2B-4B4F-A6BE-BB639F6BF66B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D1F02D41-54C9-4A25-AA17-0ECED7AC9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28570-6EFD-414F-A6C4-02FBC18AAE70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41E49-886B-491D-A83F-CB4991412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F6870-AB75-49A2-B4BB-A61B7092940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3EE71-E6E0-4CC5-9075-5895BF46E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209D05C-1AA6-429B-924C-2ADA4CAE4640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0CB837A-08D4-40CD-8C9B-7AE79C8AE3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0BB9CFED-77F4-46F4-BEE5-8F420AACD8AF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BC5C85E2-4A2C-41D5-A115-D02C2F141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625673E4-BA6E-40C8-8224-8726D829E180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E2BAD510-1985-4306-90E4-5C4C32172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3E538-D091-4E62-AD96-3F57F907236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10281-0466-4F9F-8D41-5373DEC3C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61AE7-4449-485F-BA01-116082330688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454BB-CE37-469F-B944-486C61A00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EB998-A9ED-4368-8EF3-44CD8CBED520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8915A-C4BD-40A7-948E-766267BB3A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D85C7-6374-477A-AF91-4D68CBF16EA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0BB6A-B23C-4EEC-8397-ED8969E745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67C73-91F9-49C7-86FF-72D43408FE6D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F1E82-6478-4CDA-A948-5EE312A58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66548-6C22-4D05-A306-63DFCB548346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E1BAD-CA2A-4531-A85D-7A60DE267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CC544-ADD7-41F4-BDFD-6F4EAAF1D237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6BF4-8455-41F4-B8B8-4BACD9ECC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E8C59-51B5-4800-9C16-152F0CC78C78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66541-BE0A-4FEC-AB8B-3FDD59FF27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38EDB-F9AA-4668-B8A3-A606D0AF1F28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FC03-33AA-41C3-9C32-2C387F751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C63A2-99B2-407F-B733-4C6AFF9C0CB9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85AB8-1646-41E8-8C40-E0C04BDC2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F4814-853A-4BD2-98C7-363D52910703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FA528-ADAF-4CFC-A0AA-6689DA2D75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84850-A0EE-4DFE-9D01-3FEB1C27EC81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25AE4-A9E1-434D-8D18-54FED949AE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9E825-CC22-491C-9FAA-D0FF2A420FDC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B9EF2-A966-484F-8859-F2EA224A8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8A091-1F36-4DE5-A0D1-45A0717C5844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C72F5-3E84-4A48-B6E1-2B36BB7BC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1B512-EB7D-4A31-A44E-8D273322B092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C23C3-E934-4F08-9AA4-59DBF6A7C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2AFEC10-F67E-4DF4-881C-621EAB5E161B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B150359-7E11-4879-91B7-04512D315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8C843-A06A-417F-AC0C-D687D251E42D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BCB85-3894-4FE9-A404-37515447E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E9B1B40-DC8F-42FA-9E72-2020A4B3884F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C8631F-4957-492C-9CCE-8460264FBD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72F1F-3FE2-4705-9481-5D740F059AB1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03D75-7A48-4F27-A008-9925D3636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F494D-D6AA-45CF-B046-FFC859C4A52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B85D1-7206-478D-9500-00DD39159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19639-547C-44A6-BAF8-FE1DF6C80C9D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5E239-2DF6-4CE7-98A1-B585E5B0B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5F46A-5FC5-4D9F-BDF1-E8A7C44FBF68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BA2FF-0F9E-4832-B551-4E37B47E7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C6647-7AA5-4D7C-868B-F56F868F70E9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74141-DCCC-4C9F-AFE2-5554CD1ACE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1BDCC-57C1-4298-A97D-72A26D7BCAD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0EDE0-BCD8-42D8-88D3-FF2168188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37C006-36C7-4A8E-82C9-886C2F10F161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A8D8C1-B98F-4006-928F-64DB516DF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17F1C-BF0F-4BAF-AFE4-F84D905608CB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6D0B3-214C-4A44-8935-90A518FAF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5901AD4-C30D-4667-AF5B-3B9A9724CA2C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92210C6-FD5A-4F86-B353-5206FD169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6D1C8-8E34-465E-8303-53D38D983C89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114EC-9150-409E-8298-4A7023CBA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16FBD7-623D-4662-9DA8-653D9BC9C3D1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8D09E7-A02C-4479-B8BD-D6F6C3255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2C931-300B-4754-AA3F-12AD3903263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BA184-ED98-494B-87AA-83751AADE1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1E1FBA-CA22-461F-BDBB-2E26031F16C7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35AE0B-5FC5-4850-A349-41F8FC258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0AFD74B-FF62-4E29-9E99-0C90647590D3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EA6637C-8244-4927-89C1-0FC8D2B1B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783" r:id="rId2"/>
    <p:sldLayoutId id="2147483814" r:id="rId3"/>
    <p:sldLayoutId id="2147483782" r:id="rId4"/>
    <p:sldLayoutId id="2147483781" r:id="rId5"/>
    <p:sldLayoutId id="2147483780" r:id="rId6"/>
    <p:sldLayoutId id="2147483815" r:id="rId7"/>
    <p:sldLayoutId id="2147483779" r:id="rId8"/>
    <p:sldLayoutId id="2147483816" r:id="rId9"/>
    <p:sldLayoutId id="2147483778" r:id="rId10"/>
    <p:sldLayoutId id="21474837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31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E0938E-2E38-4E83-A6F9-01322C9EB523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A26617-8328-4149-A9E3-4BE5C9E14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332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2" r:id="rId2"/>
    <p:sldLayoutId id="2147483791" r:id="rId3"/>
    <p:sldLayoutId id="2147483790" r:id="rId4"/>
    <p:sldLayoutId id="2147483789" r:id="rId5"/>
    <p:sldLayoutId id="2147483788" r:id="rId6"/>
    <p:sldLayoutId id="2147483787" r:id="rId7"/>
    <p:sldLayoutId id="2147483786" r:id="rId8"/>
    <p:sldLayoutId id="2147483817" r:id="rId9"/>
    <p:sldLayoutId id="2147483785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DE6C3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60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2A006A2-CB9A-43C9-B10F-B26EA2F4F57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F256AB-261B-4302-A124-20DEBC3BD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798" r:id="rId4"/>
    <p:sldLayoutId id="2147483821" r:id="rId5"/>
    <p:sldLayoutId id="2147483797" r:id="rId6"/>
    <p:sldLayoutId id="2147483796" r:id="rId7"/>
    <p:sldLayoutId id="2147483822" r:id="rId8"/>
    <p:sldLayoutId id="2147483823" r:id="rId9"/>
    <p:sldLayoutId id="2147483795" r:id="rId10"/>
    <p:sldLayoutId id="2147483794" r:id="rId11"/>
  </p:sldLayoutIdLst>
  <p:txStyles>
    <p:titleStyle>
      <a:lvl1pPr marL="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5C8FE9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2pPr>
      <a:lvl3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3pPr>
      <a:lvl4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4pPr>
      <a:lvl5pPr marL="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5C8FE9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8AA4D6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789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789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3B6A3F-36C7-418E-A369-45486EBBFC65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A85B681-19A0-49D0-AADD-E4EAB31B9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05" r:id="rId2"/>
    <p:sldLayoutId id="2147483825" r:id="rId3"/>
    <p:sldLayoutId id="2147483804" r:id="rId4"/>
    <p:sldLayoutId id="2147483826" r:id="rId5"/>
    <p:sldLayoutId id="2147483803" r:id="rId6"/>
    <p:sldLayoutId id="2147483802" r:id="rId7"/>
    <p:sldLayoutId id="2147483827" r:id="rId8"/>
    <p:sldLayoutId id="2147483828" r:id="rId9"/>
    <p:sldLayoutId id="2147483801" r:id="rId10"/>
    <p:sldLayoutId id="2147483800" r:id="rId11"/>
    <p:sldLayoutId id="214748379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06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CC1A62A-1187-4470-ACF9-F29E187B692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C0209EE-CE56-4073-B799-0243FF47C9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12" r:id="rId2"/>
    <p:sldLayoutId id="2147483830" r:id="rId3"/>
    <p:sldLayoutId id="2147483811" r:id="rId4"/>
    <p:sldLayoutId id="2147483810" r:id="rId5"/>
    <p:sldLayoutId id="2147483809" r:id="rId6"/>
    <p:sldLayoutId id="2147483808" r:id="rId7"/>
    <p:sldLayoutId id="2147483807" r:id="rId8"/>
    <p:sldLayoutId id="2147483831" r:id="rId9"/>
    <p:sldLayoutId id="2147483806" r:id="rId10"/>
    <p:sldLayoutId id="214748383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562850" cy="286816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ДИФФЕРЕНЦИАЦИЯ ЗВУКОВ</a:t>
            </a:r>
            <a:br>
              <a:rPr lang="ru-RU" dirty="0" smtClean="0"/>
            </a:br>
            <a:r>
              <a:rPr lang="ru-RU" dirty="0" smtClean="0"/>
              <a:t>С - Ш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1101725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ПОДГОТОВИЛА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УЧИТЕЛЬ-ЛОГОПЕД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Терехова М.Ю.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75"/>
            <a:ext cx="7239000" cy="1320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Повторяй  по  три  слога:</a:t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64514" name="Содержимое 4"/>
          <p:cNvSpPr>
            <a:spLocks noGrp="1"/>
          </p:cNvSpPr>
          <p:nvPr>
            <p:ph idx="1"/>
          </p:nvPr>
        </p:nvSpPr>
        <p:spPr>
          <a:xfrm>
            <a:off x="503238" y="1214438"/>
            <a:ext cx="8183562" cy="43576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i="1" smtClean="0"/>
              <a:t>                                                                                                                                                               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b="1" i="1" smtClean="0"/>
              <a:t>   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СА – СА – ША           СА – ША – СА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  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А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А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С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А        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А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С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А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А</a:t>
            </a:r>
            <a:endParaRPr lang="ru-RU" smtClean="0">
              <a:solidFill>
                <a:srgbClr val="00B0F0"/>
              </a:solidFill>
              <a:latin typeface="Arial Black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i="1" smtClean="0"/>
              <a:t> 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СО – СО – ШО          СО – Ш0 – СО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  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ШО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ШО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СО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       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ШО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СО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ШО</a:t>
            </a:r>
          </a:p>
          <a:p>
            <a:pPr eaLnBrk="1" hangingPunct="1">
              <a:buFont typeface="Wingdings 2" pitchFamily="18" charset="2"/>
              <a:buNone/>
            </a:pPr>
            <a:endParaRPr lang="ru-RU" b="1" i="1" smtClean="0">
              <a:solidFill>
                <a:srgbClr val="00B0F0"/>
              </a:solidFill>
              <a:latin typeface="Arial Black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    СУ– СУ – ШУ            СУ – ШУ – СУ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  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ШУ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ШУ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СУ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       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ШУ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СУ</a:t>
            </a:r>
            <a:r>
              <a:rPr lang="ru-RU" i="1" smtClean="0">
                <a:solidFill>
                  <a:srgbClr val="00B0F0"/>
                </a:solidFill>
                <a:latin typeface="Arial Black" pitchFamily="34" charset="0"/>
              </a:rPr>
              <a:t> – </a:t>
            </a:r>
            <a:r>
              <a:rPr lang="ru-RU" b="1" i="1" smtClean="0">
                <a:solidFill>
                  <a:srgbClr val="00B0F0"/>
                </a:solidFill>
                <a:latin typeface="Arial Black" pitchFamily="34" charset="0"/>
              </a:rPr>
              <a:t>ШУ</a:t>
            </a:r>
            <a:endParaRPr lang="ru-RU" smtClean="0">
              <a:solidFill>
                <a:srgbClr val="00B0F0"/>
              </a:solidFill>
              <a:latin typeface="Arial Black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solidFill>
                <a:srgbClr val="00B0F0"/>
              </a:solidFill>
              <a:latin typeface="Arial Black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3"/>
          <p:cNvSpPr>
            <a:spLocks noChangeArrowheads="1"/>
          </p:cNvSpPr>
          <p:nvPr/>
        </p:nvSpPr>
        <p:spPr bwMode="auto">
          <a:xfrm>
            <a:off x="1428750" y="1500188"/>
            <a:ext cx="68580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solidFill>
                  <a:srgbClr val="E2A7C8"/>
                </a:solidFill>
                <a:cs typeface="Times New Roman" pitchFamily="18" charset="0"/>
              </a:rPr>
              <a:t>Исправь  ошибки:</a:t>
            </a:r>
            <a:endParaRPr lang="ru-RU" sz="3600">
              <a:solidFill>
                <a:srgbClr val="E2A7C8"/>
              </a:solidFill>
            </a:endParaRPr>
          </a:p>
          <a:p>
            <a:pPr eaLnBrk="0" hangingPunct="0"/>
            <a:endParaRPr lang="ru-RU" sz="2400">
              <a:cs typeface="Times New Roman" pitchFamily="18" charset="0"/>
            </a:endParaRPr>
          </a:p>
          <a:p>
            <a:pPr eaLnBrk="0" hangingPunct="0"/>
            <a:endParaRPr lang="ru-RU" sz="2400"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solidFill>
                  <a:srgbClr val="EBA786"/>
                </a:solidFill>
                <a:cs typeface="Times New Roman" pitchFamily="18" charset="0"/>
              </a:rPr>
              <a:t>У  солдата  на  голове</a:t>
            </a:r>
            <a:r>
              <a:rPr lang="ru-RU" sz="2800" i="1">
                <a:solidFill>
                  <a:srgbClr val="EBA786"/>
                </a:solidFill>
                <a:cs typeface="Times New Roman" pitchFamily="18" charset="0"/>
              </a:rPr>
              <a:t>  ка</a:t>
            </a:r>
            <a:r>
              <a:rPr lang="ru-RU" sz="2800" b="1" i="1">
                <a:solidFill>
                  <a:srgbClr val="EBA786"/>
                </a:solidFill>
                <a:cs typeface="Times New Roman" pitchFamily="18" charset="0"/>
              </a:rPr>
              <a:t>ш</a:t>
            </a:r>
            <a:r>
              <a:rPr lang="ru-RU" sz="2800" i="1">
                <a:solidFill>
                  <a:srgbClr val="EBA786"/>
                </a:solidFill>
                <a:cs typeface="Times New Roman" pitchFamily="18" charset="0"/>
              </a:rPr>
              <a:t>ка   (ка</a:t>
            </a:r>
            <a:r>
              <a:rPr lang="ru-RU" sz="2800" b="1" i="1">
                <a:solidFill>
                  <a:srgbClr val="EBA786"/>
                </a:solidFill>
                <a:cs typeface="Times New Roman" pitchFamily="18" charset="0"/>
              </a:rPr>
              <a:t>с</a:t>
            </a:r>
            <a:r>
              <a:rPr lang="ru-RU" sz="2800" i="1">
                <a:solidFill>
                  <a:srgbClr val="EBA786"/>
                </a:solidFill>
                <a:cs typeface="Times New Roman" pitchFamily="18" charset="0"/>
              </a:rPr>
              <a:t>ка)</a:t>
            </a:r>
            <a:endParaRPr lang="ru-RU" sz="2800">
              <a:solidFill>
                <a:srgbClr val="EBA786"/>
              </a:solidFill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solidFill>
                  <a:srgbClr val="D788A3"/>
                </a:solidFill>
                <a:cs typeface="Times New Roman" pitchFamily="18" charset="0"/>
              </a:rPr>
              <a:t>В берлоге  живет 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ми</a:t>
            </a:r>
            <a:r>
              <a:rPr lang="ru-RU" sz="2800" b="1" i="1">
                <a:solidFill>
                  <a:srgbClr val="D788A3"/>
                </a:solidFill>
                <a:cs typeface="Times New Roman" pitchFamily="18" charset="0"/>
              </a:rPr>
              <a:t>с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ка  </a:t>
            </a:r>
            <a:r>
              <a:rPr lang="ru-RU" sz="2800">
                <a:solidFill>
                  <a:srgbClr val="D788A3"/>
                </a:solidFill>
                <a:cs typeface="Times New Roman" pitchFamily="18" charset="0"/>
              </a:rPr>
              <a:t>  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(Ми</a:t>
            </a:r>
            <a:r>
              <a:rPr lang="ru-RU" sz="2800" b="1" i="1">
                <a:solidFill>
                  <a:srgbClr val="D788A3"/>
                </a:solidFill>
                <a:cs typeface="Times New Roman" pitchFamily="18" charset="0"/>
              </a:rPr>
              <a:t>ш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ка)</a:t>
            </a:r>
            <a:endParaRPr lang="ru-RU" sz="2800">
              <a:solidFill>
                <a:srgbClr val="D788A3"/>
              </a:solidFill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solidFill>
                  <a:srgbClr val="D788A3"/>
                </a:solidFill>
                <a:cs typeface="Times New Roman" pitchFamily="18" charset="0"/>
              </a:rPr>
              <a:t>Папа  наточил  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но</a:t>
            </a:r>
            <a:r>
              <a:rPr lang="ru-RU" sz="2800" b="1" i="1">
                <a:solidFill>
                  <a:srgbClr val="D788A3"/>
                </a:solidFill>
                <a:cs typeface="Times New Roman" pitchFamily="18" charset="0"/>
              </a:rPr>
              <a:t>с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  (но</a:t>
            </a:r>
            <a:r>
              <a:rPr lang="ru-RU" sz="2800" b="1" i="1">
                <a:solidFill>
                  <a:srgbClr val="D788A3"/>
                </a:solidFill>
                <a:cs typeface="Times New Roman" pitchFamily="18" charset="0"/>
              </a:rPr>
              <a:t>ж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)</a:t>
            </a:r>
            <a:endParaRPr lang="ru-RU" sz="2800">
              <a:solidFill>
                <a:srgbClr val="D788A3"/>
              </a:solidFill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solidFill>
                  <a:srgbClr val="EBA786"/>
                </a:solidFill>
                <a:cs typeface="Times New Roman" pitchFamily="18" charset="0"/>
              </a:rPr>
              <a:t>Ракета  летит  на  </a:t>
            </a:r>
            <a:r>
              <a:rPr lang="ru-RU" sz="2800" i="1">
                <a:solidFill>
                  <a:srgbClr val="EBA786"/>
                </a:solidFill>
                <a:cs typeface="Times New Roman" pitchFamily="18" charset="0"/>
              </a:rPr>
              <a:t>мар</a:t>
            </a:r>
            <a:r>
              <a:rPr lang="ru-RU" sz="2800" b="1" i="1">
                <a:solidFill>
                  <a:srgbClr val="EBA786"/>
                </a:solidFill>
                <a:cs typeface="Times New Roman" pitchFamily="18" charset="0"/>
              </a:rPr>
              <a:t>ш</a:t>
            </a:r>
            <a:r>
              <a:rPr lang="ru-RU" sz="2800" i="1">
                <a:solidFill>
                  <a:srgbClr val="EBA786"/>
                </a:solidFill>
                <a:cs typeface="Times New Roman" pitchFamily="18" charset="0"/>
              </a:rPr>
              <a:t>  (Мар</a:t>
            </a:r>
            <a:r>
              <a:rPr lang="ru-RU" sz="2800" b="1" i="1">
                <a:solidFill>
                  <a:srgbClr val="EBA786"/>
                </a:solidFill>
                <a:cs typeface="Times New Roman" pitchFamily="18" charset="0"/>
              </a:rPr>
              <a:t>с</a:t>
            </a:r>
            <a:r>
              <a:rPr lang="ru-RU" sz="2800" i="1">
                <a:solidFill>
                  <a:srgbClr val="EBA786"/>
                </a:solidFill>
                <a:cs typeface="Times New Roman" pitchFamily="18" charset="0"/>
              </a:rPr>
              <a:t>)</a:t>
            </a:r>
            <a:endParaRPr lang="ru-RU" sz="2800">
              <a:solidFill>
                <a:srgbClr val="EBA786"/>
              </a:solidFill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solidFill>
                  <a:srgbClr val="D788A3"/>
                </a:solidFill>
                <a:cs typeface="Times New Roman" pitchFamily="18" charset="0"/>
              </a:rPr>
              <a:t>На  доме  красная  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кры</a:t>
            </a:r>
            <a:r>
              <a:rPr lang="ru-RU" sz="2800" b="1" i="1">
                <a:solidFill>
                  <a:srgbClr val="D788A3"/>
                </a:solidFill>
                <a:cs typeface="Times New Roman" pitchFamily="18" charset="0"/>
              </a:rPr>
              <a:t>с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а  </a:t>
            </a:r>
            <a:r>
              <a:rPr lang="ru-RU" sz="2800">
                <a:solidFill>
                  <a:srgbClr val="D788A3"/>
                </a:solidFill>
                <a:cs typeface="Times New Roman" pitchFamily="18" charset="0"/>
              </a:rPr>
              <a:t>с  трубой  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(кры</a:t>
            </a:r>
            <a:r>
              <a:rPr lang="ru-RU" sz="2800" b="1" i="1">
                <a:solidFill>
                  <a:srgbClr val="D788A3"/>
                </a:solidFill>
                <a:cs typeface="Times New Roman" pitchFamily="18" charset="0"/>
              </a:rPr>
              <a:t>ш</a:t>
            </a:r>
            <a:r>
              <a:rPr lang="ru-RU" sz="2800" i="1">
                <a:solidFill>
                  <a:srgbClr val="D788A3"/>
                </a:solidFill>
                <a:cs typeface="Times New Roman" pitchFamily="18" charset="0"/>
              </a:rPr>
              <a:t>а)</a:t>
            </a:r>
            <a:endParaRPr lang="ru-RU" sz="2800">
              <a:solidFill>
                <a:srgbClr val="D788A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5429288" cy="15001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84632" eaLnBrk="1" fontAlgn="auto" hangingPunct="1">
              <a:spcAft>
                <a:spcPts val="0"/>
              </a:spcAft>
              <a:defRPr/>
            </a:pPr>
            <a:r>
              <a:rPr lang="ru-RU" sz="1200" dirty="0" smtClean="0"/>
              <a:t>Прочитай» по картинкам рифмовку:</a:t>
            </a:r>
            <a:br>
              <a:rPr lang="ru-RU" sz="1200" dirty="0" smtClean="0"/>
            </a:br>
            <a:r>
              <a:rPr lang="ru-RU" sz="1200" dirty="0" smtClean="0"/>
              <a:t> </a:t>
            </a:r>
            <a:br>
              <a:rPr lang="ru-RU" sz="1200" dirty="0" smtClean="0"/>
            </a:br>
            <a:r>
              <a:rPr lang="ru-RU" sz="1200" dirty="0" smtClean="0"/>
              <a:t>               </a:t>
            </a:r>
            <a:r>
              <a:rPr lang="ru-RU" sz="1200" i="1" dirty="0" smtClean="0"/>
              <a:t>Санки,  шапка,  сумка,  мишка,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               Шляпа,  бусы,  шуба,  миска,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               Стул,  носок,  подушка,  крыса,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               Шишка,  стол,  лягушка,  крыша,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               Сапоги,  камыш,  слон,  кашка,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               Шкаф,  автобус,  шашки,  каска.</a:t>
            </a:r>
            <a:endParaRPr lang="ru-RU" sz="1200" dirty="0"/>
          </a:p>
        </p:txBody>
      </p:sp>
      <p:sp>
        <p:nvSpPr>
          <p:cNvPr id="66562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66563" name="Picture 2" descr="870CE203"/>
          <p:cNvPicPr>
            <a:picLocks noChangeAspect="1" noChangeArrowheads="1"/>
          </p:cNvPicPr>
          <p:nvPr/>
        </p:nvPicPr>
        <p:blipFill>
          <a:blip r:embed="rId2"/>
          <a:srcRect l="9082" t="16776" r="13547" b="7700"/>
          <a:stretch>
            <a:fillRect/>
          </a:stretch>
        </p:blipFill>
        <p:spPr bwMode="auto">
          <a:xfrm>
            <a:off x="1428750" y="1643063"/>
            <a:ext cx="5429250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88" y="142875"/>
            <a:ext cx="7467600" cy="10001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Читай пиктограмму слева – направо и обратно:</a:t>
            </a:r>
            <a:br>
              <a:rPr lang="ru-RU" sz="20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i="1" dirty="0" smtClean="0"/>
              <a:t> - Мишка, миска </a:t>
            </a:r>
            <a:r>
              <a:rPr lang="ru-RU" sz="1600" dirty="0" smtClean="0"/>
              <a:t>…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63" y="1785938"/>
            <a:ext cx="7467600" cy="4311650"/>
          </a:xfrm>
        </p:spPr>
        <p:txBody>
          <a:bodyPr>
            <a:normAutofit fontScale="25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2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Добавь  в  конце  слов   нужный  звук  «С»  или  «Ш»: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2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 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200" i="1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            </a:t>
            </a:r>
            <a:r>
              <a:rPr lang="ru-RU" sz="6200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каранда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… (</a:t>
            </a:r>
            <a:r>
              <a:rPr lang="ru-RU" sz="6200" b="1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ш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)        </a:t>
            </a:r>
            <a:r>
              <a:rPr lang="ru-RU" sz="6200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анана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… (</a:t>
            </a:r>
            <a:r>
              <a:rPr lang="ru-RU" sz="6200" b="1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с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)        </a:t>
            </a:r>
            <a:r>
              <a:rPr lang="ru-RU" sz="6200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абрико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… (</a:t>
            </a:r>
            <a:r>
              <a:rPr lang="ru-RU" sz="6200" b="1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с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)</a:t>
            </a:r>
            <a:endParaRPr lang="ru-RU" sz="6200" dirty="0" smtClean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           </a:t>
            </a:r>
            <a:r>
              <a:rPr lang="ru-RU" sz="6200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вопро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… (</a:t>
            </a:r>
            <a:r>
              <a:rPr lang="ru-RU" sz="6200" b="1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с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)            малы … (</a:t>
            </a:r>
            <a:r>
              <a:rPr lang="ru-RU" sz="6200" b="1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ш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)        </a:t>
            </a:r>
            <a:r>
              <a:rPr lang="ru-RU" sz="6200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автобу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… (</a:t>
            </a:r>
            <a:r>
              <a:rPr lang="ru-RU" sz="6200" b="1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с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)</a:t>
            </a:r>
            <a:endParaRPr lang="ru-RU" sz="6200" dirty="0" smtClean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           ланды … (</a:t>
            </a:r>
            <a:r>
              <a:rPr lang="ru-RU" sz="6200" b="1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ш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)          </a:t>
            </a:r>
            <a:r>
              <a:rPr lang="ru-RU" sz="6200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матро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… (</a:t>
            </a:r>
            <a:r>
              <a:rPr lang="ru-RU" sz="6200" b="1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с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)       </a:t>
            </a:r>
            <a:r>
              <a:rPr lang="ru-RU" sz="6200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камы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 … (</a:t>
            </a:r>
            <a:r>
              <a:rPr lang="ru-RU" sz="6200" b="1" i="1" dirty="0" err="1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ш</a:t>
            </a:r>
            <a:r>
              <a:rPr lang="ru-RU" sz="6200" i="1" dirty="0" smtClean="0">
                <a:solidFill>
                  <a:schemeClr val="accent5">
                    <a:lumMod val="75000"/>
                  </a:schemeClr>
                </a:solidFill>
                <a:cs typeface="Arial" pitchFamily="34" charset="0"/>
              </a:rPr>
              <a:t>)</a:t>
            </a:r>
            <a:endParaRPr lang="ru-RU" sz="6200" dirty="0" smtClean="0">
              <a:solidFill>
                <a:schemeClr val="accent5">
                  <a:lumMod val="75000"/>
                </a:schemeClr>
              </a:solidFill>
              <a:cs typeface="Arial" pitchFamily="34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62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6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7587" name="Picture 3" descr="Безимени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214438"/>
            <a:ext cx="514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5"/>
          <p:cNvSpPr>
            <a:spLocks noGrp="1"/>
          </p:cNvSpPr>
          <p:nvPr>
            <p:ph type="title"/>
          </p:nvPr>
        </p:nvSpPr>
        <p:spPr>
          <a:xfrm>
            <a:off x="468313" y="1557338"/>
            <a:ext cx="7467600" cy="3167062"/>
          </a:xfrm>
        </p:spPr>
        <p:txBody>
          <a:bodyPr/>
          <a:lstStyle/>
          <a:p>
            <a:pPr algn="ctr" eaLnBrk="1" hangingPunct="1"/>
            <a:r>
              <a:rPr lang="ru-RU" sz="8800" smtClean="0">
                <a:solidFill>
                  <a:schemeClr val="accent1"/>
                </a:solidFill>
              </a:rPr>
              <a:t>МОЛОДЕЦ!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хниче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163</TotalTime>
  <Words>109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Шаблон оформления</vt:lpstr>
      </vt:variant>
      <vt:variant>
        <vt:i4>25</vt:i4>
      </vt:variant>
      <vt:variant>
        <vt:lpstr>Заголовки слайдов</vt:lpstr>
      </vt:variant>
      <vt:variant>
        <vt:i4>6</vt:i4>
      </vt:variant>
    </vt:vector>
  </HeadingPairs>
  <TitlesOfParts>
    <vt:vector size="42" baseType="lpstr">
      <vt:lpstr>Arial</vt:lpstr>
      <vt:lpstr>Verdana</vt:lpstr>
      <vt:lpstr>Wingdings 2</vt:lpstr>
      <vt:lpstr>Calibri</vt:lpstr>
      <vt:lpstr>Constantia</vt:lpstr>
      <vt:lpstr>Century Gothic</vt:lpstr>
      <vt:lpstr>Franklin Gothic Book</vt:lpstr>
      <vt:lpstr>Trebuchet MS</vt:lpstr>
      <vt:lpstr>Wingdings</vt:lpstr>
      <vt:lpstr>Arial Black</vt:lpstr>
      <vt:lpstr>Times New Roman</vt:lpstr>
      <vt:lpstr>Аспект</vt:lpstr>
      <vt:lpstr>Поток</vt:lpstr>
      <vt:lpstr>Яркая</vt:lpstr>
      <vt:lpstr>Техническая</vt:lpstr>
      <vt:lpstr>Изящная</vt:lpstr>
      <vt:lpstr>Аспект</vt:lpstr>
      <vt:lpstr>Аспект</vt:lpstr>
      <vt:lpstr>Аспект</vt:lpstr>
      <vt:lpstr>Аспект</vt:lpstr>
      <vt:lpstr>Поток</vt:lpstr>
      <vt:lpstr>Яркая</vt:lpstr>
      <vt:lpstr>Яркая</vt:lpstr>
      <vt:lpstr>Яркая</vt:lpstr>
      <vt:lpstr>Яркая</vt:lpstr>
      <vt:lpstr>Яркая</vt:lpstr>
      <vt:lpstr>Яркая</vt:lpstr>
      <vt:lpstr>Техническая</vt:lpstr>
      <vt:lpstr>Техническая</vt:lpstr>
      <vt:lpstr>Техническая</vt:lpstr>
      <vt:lpstr>Техническая</vt:lpstr>
      <vt:lpstr>Техническая</vt:lpstr>
      <vt:lpstr>Изящная</vt:lpstr>
      <vt:lpstr>Изящная</vt:lpstr>
      <vt:lpstr>Изящная</vt:lpstr>
      <vt:lpstr>Изящная</vt:lpstr>
      <vt:lpstr>Слайд 1</vt:lpstr>
      <vt:lpstr>Повторяй  по  три  слога: </vt:lpstr>
      <vt:lpstr>Слайд 3</vt:lpstr>
      <vt:lpstr>Слайд 4</vt:lpstr>
      <vt:lpstr>        Читай пиктограмму слева – направо и обратно:   - Мишка, миска …    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ЗВУКОВ С - Ш</dc:title>
  <dc:creator>ДС № 133</dc:creator>
  <cp:lastModifiedBy>alex</cp:lastModifiedBy>
  <cp:revision>18</cp:revision>
  <dcterms:created xsi:type="dcterms:W3CDTF">2012-12-10T11:57:59Z</dcterms:created>
  <dcterms:modified xsi:type="dcterms:W3CDTF">2015-04-19T15:39:48Z</dcterms:modified>
</cp:coreProperties>
</file>