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71" r:id="rId7"/>
    <p:sldId id="262" r:id="rId8"/>
    <p:sldId id="264" r:id="rId9"/>
    <p:sldId id="263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49F07-4269-49AD-848D-09A5B8624FD6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AFA4F-E5CE-407B-B11F-BFAF66AB0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57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8E7E23-4A8A-4F9D-BE18-3AF859E1167C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4896544" cy="5184576"/>
          </a:xfrm>
        </p:spPr>
        <p:txBody>
          <a:bodyPr/>
          <a:lstStyle/>
          <a:p>
            <a:r>
              <a:rPr lang="ru-RU" sz="3600" i="1" dirty="0">
                <a:solidFill>
                  <a:schemeClr val="bg1"/>
                </a:solidFill>
                <a:latin typeface="LC Chalk" pitchFamily="2" charset="-52"/>
              </a:rPr>
              <a:t>Обучение </a:t>
            </a:r>
            <a:r>
              <a:rPr lang="ru-RU" sz="3600" i="1" dirty="0" smtClean="0">
                <a:solidFill>
                  <a:schemeClr val="bg1"/>
                </a:solidFill>
                <a:latin typeface="LC Chalk" pitchFamily="2" charset="-52"/>
              </a:rPr>
              <a:t>диалогической </a:t>
            </a:r>
            <a:r>
              <a:rPr lang="ru-RU" sz="3600" i="1" dirty="0">
                <a:solidFill>
                  <a:schemeClr val="bg1"/>
                </a:solidFill>
                <a:latin typeface="LC Chalk" pitchFamily="2" charset="-52"/>
              </a:rPr>
              <a:t>речи </a:t>
            </a:r>
            <a:r>
              <a:rPr lang="ru-RU" sz="3600" i="1" dirty="0" smtClean="0">
                <a:solidFill>
                  <a:schemeClr val="bg1"/>
                </a:solidFill>
                <a:latin typeface="LC Chalk" pitchFamily="2" charset="-52"/>
              </a:rPr>
              <a:t>на </a:t>
            </a:r>
            <a:r>
              <a:rPr lang="ru-RU" sz="3600" i="1" dirty="0">
                <a:solidFill>
                  <a:schemeClr val="bg1"/>
                </a:solidFill>
                <a:latin typeface="LC Chalk" pitchFamily="2" charset="-52"/>
              </a:rPr>
              <a:t>уроках английского языка.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266429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5472608"/>
          </a:xfrm>
        </p:spPr>
        <p:txBody>
          <a:bodyPr/>
          <a:lstStyle/>
          <a:p>
            <a:pPr algn="l"/>
            <a:r>
              <a:rPr lang="ru-RU" sz="2800" i="1" dirty="0">
                <a:solidFill>
                  <a:schemeClr val="tx1"/>
                </a:solidFill>
              </a:rPr>
              <a:t>Д</a:t>
            </a:r>
            <a:r>
              <a:rPr lang="ru-RU" sz="2800" i="1" dirty="0" smtClean="0">
                <a:solidFill>
                  <a:schemeClr val="tx1"/>
                </a:solidFill>
              </a:rPr>
              <a:t>ля </a:t>
            </a:r>
            <a:r>
              <a:rPr lang="ru-RU" sz="2800" i="1" dirty="0">
                <a:solidFill>
                  <a:schemeClr val="tx1"/>
                </a:solidFill>
              </a:rPr>
              <a:t>учебного общения диалогическая речь представляет гораздо больше </a:t>
            </a:r>
            <a:r>
              <a:rPr lang="ru-RU" sz="2800" dirty="0">
                <a:solidFill>
                  <a:schemeClr val="tx1"/>
                </a:solidFill>
              </a:rPr>
              <a:t>трудностей</a:t>
            </a:r>
            <a:r>
              <a:rPr lang="ru-RU" sz="2800" i="1" dirty="0">
                <a:solidFill>
                  <a:schemeClr val="tx1"/>
                </a:solidFill>
              </a:rPr>
              <a:t>, чем </a:t>
            </a:r>
            <a:r>
              <a:rPr lang="ru-RU" sz="2800" i="1" dirty="0" smtClean="0">
                <a:solidFill>
                  <a:schemeClr val="tx1"/>
                </a:solidFill>
              </a:rPr>
              <a:t>монологичес­кая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</a:t>
            </a:r>
            <a:r>
              <a:rPr lang="ru-RU" sz="2800" dirty="0">
                <a:solidFill>
                  <a:srgbClr val="FF0000"/>
                </a:solidFill>
              </a:rPr>
              <a:t>характеристики диа­лога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- </a:t>
            </a:r>
            <a:r>
              <a:rPr lang="ru-RU" sz="2800" dirty="0" smtClean="0">
                <a:solidFill>
                  <a:srgbClr val="FF0000"/>
                </a:solidFill>
              </a:rPr>
              <a:t>реактивность</a:t>
            </a:r>
            <a:r>
              <a:rPr lang="ru-RU" sz="2800" dirty="0" smtClean="0">
                <a:solidFill>
                  <a:srgbClr val="FFFF00"/>
                </a:solidFill>
              </a:rPr>
              <a:t> (непредсказуемая реакция, отсутствие реакции; зависимость от партнера,</a:t>
            </a:r>
            <a:r>
              <a:rPr lang="ru-RU" sz="2800" dirty="0"/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умения </a:t>
            </a:r>
            <a:r>
              <a:rPr lang="ru-RU" sz="2800" dirty="0" err="1" smtClean="0">
                <a:solidFill>
                  <a:srgbClr val="FFFF00"/>
                </a:solidFill>
              </a:rPr>
              <a:t>аудировать</a:t>
            </a:r>
            <a:r>
              <a:rPr lang="ru-RU" sz="2800" dirty="0" smtClean="0">
                <a:solidFill>
                  <a:srgbClr val="FFFF00"/>
                </a:solidFill>
              </a:rPr>
              <a:t>; владение </a:t>
            </a:r>
            <a:r>
              <a:rPr lang="ru-RU" sz="2800" dirty="0">
                <a:solidFill>
                  <a:srgbClr val="FFFF00"/>
                </a:solidFill>
              </a:rPr>
              <a:t>необходимыми компенсаторными </a:t>
            </a:r>
            <a:r>
              <a:rPr lang="ru-RU" sz="2800" dirty="0" smtClean="0">
                <a:solidFill>
                  <a:srgbClr val="FFFF00"/>
                </a:solidFill>
              </a:rPr>
              <a:t>технологиями);</a:t>
            </a:r>
            <a:r>
              <a:rPr lang="ru-RU" sz="2800" dirty="0">
                <a:solidFill>
                  <a:srgbClr val="FFFF00"/>
                </a:solidFill>
              </a:rPr>
              <a:t/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- </a:t>
            </a:r>
            <a:r>
              <a:rPr lang="ru-RU" sz="2800" dirty="0" smtClean="0">
                <a:solidFill>
                  <a:srgbClr val="FF0000"/>
                </a:solidFill>
              </a:rPr>
              <a:t>ситуативность</a:t>
            </a:r>
            <a:r>
              <a:rPr lang="ru-RU" sz="2800" dirty="0" smtClean="0">
                <a:solidFill>
                  <a:srgbClr val="FFFF00"/>
                </a:solidFill>
              </a:rPr>
              <a:t> - </a:t>
            </a:r>
            <a:r>
              <a:rPr lang="ru-RU" sz="2800" dirty="0"/>
              <a:t>ситуация определяет мотив говорения, который, в свою очередь, является источником порождения речи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r>
              <a:rPr lang="ru-RU" sz="2800" dirty="0">
                <a:solidFill>
                  <a:srgbClr val="FFFF00"/>
                </a:solidFill>
              </a:rPr>
              <a:t/>
            </a:r>
            <a:br>
              <a:rPr lang="ru-RU" sz="2800" dirty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  <a:latin typeface="LC Chalk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3679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92888" cy="5328592"/>
          </a:xfrm>
        </p:spPr>
        <p:txBody>
          <a:bodyPr/>
          <a:lstStyle/>
          <a:p>
            <a:pPr defTabSz="250825"/>
            <a:r>
              <a:rPr lang="ru-RU" sz="2800" dirty="0"/>
              <a:t>при обучении диалогу обычно </a:t>
            </a:r>
            <a:r>
              <a:rPr lang="ru-RU" sz="2800" dirty="0" smtClean="0"/>
              <a:t>выделя­ются две </a:t>
            </a:r>
            <a:r>
              <a:rPr lang="ru-RU" sz="2800" dirty="0"/>
              <a:t>его </a:t>
            </a:r>
            <a:r>
              <a:rPr lang="ru-RU" sz="2800" dirty="0">
                <a:solidFill>
                  <a:srgbClr val="FFFF00"/>
                </a:solidFill>
              </a:rPr>
              <a:t>разновидности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/>
              <a:t>*</a:t>
            </a:r>
            <a:r>
              <a:rPr lang="ru-RU" sz="2800" dirty="0" smtClean="0">
                <a:solidFill>
                  <a:srgbClr val="FFFF00"/>
                </a:solidFill>
              </a:rPr>
              <a:t>свободные </a:t>
            </a:r>
            <a:r>
              <a:rPr lang="ru-RU" sz="2800" dirty="0" smtClean="0">
                <a:solidFill>
                  <a:schemeClr val="tx1"/>
                </a:solidFill>
              </a:rPr>
              <a:t>(</a:t>
            </a:r>
            <a:r>
              <a:rPr lang="ru-RU" sz="2800" dirty="0"/>
              <a:t>роль достаточно жестко рег­ламентирована типичной ситуацией общения</a:t>
            </a:r>
            <a:r>
              <a:rPr lang="ru-RU" sz="2800" dirty="0" smtClean="0">
                <a:solidFill>
                  <a:srgbClr val="FFFF00"/>
                </a:solidFill>
              </a:rPr>
              <a:t>)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/>
              <a:t> и</a:t>
            </a:r>
            <a:br>
              <a:rPr lang="ru-RU" sz="2800" dirty="0" smtClean="0"/>
            </a:br>
            <a:r>
              <a:rPr lang="ru-RU" sz="2800" dirty="0" smtClean="0"/>
              <a:t>* </a:t>
            </a:r>
            <a:r>
              <a:rPr lang="ru-RU" sz="2800" dirty="0" smtClean="0">
                <a:solidFill>
                  <a:srgbClr val="FFFF00"/>
                </a:solidFill>
              </a:rPr>
              <a:t>стандартные/ти­повые</a:t>
            </a:r>
            <a:r>
              <a:rPr lang="ru-RU" sz="2800" dirty="0" smtClean="0"/>
              <a:t> (</a:t>
            </a:r>
            <a:r>
              <a:rPr lang="ru-RU" sz="2800" dirty="0"/>
              <a:t>беседы, дискуссии, </a:t>
            </a:r>
            <a:r>
              <a:rPr lang="ru-RU" sz="2800" dirty="0" smtClean="0"/>
              <a:t>интервью, </a:t>
            </a:r>
            <a:r>
              <a:rPr lang="ru-RU" sz="2800" dirty="0"/>
              <a:t>где </a:t>
            </a:r>
            <a:r>
              <a:rPr lang="ru-RU" sz="2800" dirty="0" smtClean="0"/>
              <a:t>содержательные </a:t>
            </a:r>
            <a:r>
              <a:rPr lang="ru-RU" sz="2800" u="sng" dirty="0"/>
              <a:t>границы</a:t>
            </a:r>
            <a:r>
              <a:rPr lang="ru-RU" sz="2800" dirty="0"/>
              <a:t> общения </a:t>
            </a:r>
            <a:r>
              <a:rPr lang="ru-RU" sz="2800" dirty="0" smtClean="0"/>
              <a:t>партнеров и </a:t>
            </a:r>
            <a:r>
              <a:rPr lang="ru-RU" sz="2800" dirty="0"/>
              <a:t>общая </a:t>
            </a:r>
            <a:r>
              <a:rPr lang="ru-RU" sz="2800" u="sng" dirty="0"/>
              <a:t>логика развития </a:t>
            </a:r>
            <a:r>
              <a:rPr lang="ru-RU" sz="2800" dirty="0"/>
              <a:t>разговора жестко не фиксируются социальными речевыми ролями</a:t>
            </a:r>
            <a:r>
              <a:rPr lang="ru-RU" sz="2800" dirty="0" smtClean="0"/>
              <a:t>.)</a:t>
            </a:r>
            <a:br>
              <a:rPr lang="ru-RU" sz="2800" dirty="0" smtClean="0"/>
            </a:br>
            <a:r>
              <a:rPr lang="ru-RU" sz="1400" i="1" dirty="0"/>
              <a:t>Г</a:t>
            </a:r>
            <a:r>
              <a:rPr lang="ru-RU" sz="1400" i="1" dirty="0" smtClean="0"/>
              <a:t>раница </a:t>
            </a:r>
            <a:r>
              <a:rPr lang="ru-RU" sz="1400" i="1" dirty="0"/>
              <a:t>между свободными и стандартными диалогами в реальном общении очень подвижна</a:t>
            </a:r>
            <a:endParaRPr lang="ru-RU" sz="1400" i="1" kern="1200" dirty="0">
              <a:solidFill>
                <a:schemeClr val="bg1"/>
              </a:solidFill>
              <a:latin typeface="LC Chalk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8050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072396" cy="821953"/>
          </a:xfrm>
        </p:spPr>
        <p:txBody>
          <a:bodyPr/>
          <a:lstStyle/>
          <a:p>
            <a:r>
              <a:rPr lang="ru-RU" sz="2400" dirty="0" smtClean="0"/>
              <a:t>Пути обучении диалогу: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C000"/>
                </a:solidFill>
              </a:rPr>
              <a:t>«</a:t>
            </a:r>
            <a:r>
              <a:rPr lang="ru-RU" sz="2400" dirty="0">
                <a:solidFill>
                  <a:srgbClr val="FFC000"/>
                </a:solidFill>
              </a:rPr>
              <a:t>сверху вниз» </a:t>
            </a:r>
            <a:r>
              <a:rPr lang="ru-RU" sz="2400" dirty="0" smtClean="0"/>
              <a:t>- оптимальный </a:t>
            </a:r>
            <a:r>
              <a:rPr lang="ru-RU" sz="2400" dirty="0"/>
              <a:t>для обучения стандартным, или типо­вым, диалогам. </a:t>
            </a:r>
            <a:endParaRPr lang="ru-RU" sz="2400" i="1" kern="1200" dirty="0">
              <a:solidFill>
                <a:schemeClr val="bg1"/>
              </a:solidFill>
              <a:latin typeface="LC Chalk" pitchFamily="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54284"/>
            <a:ext cx="4878694" cy="47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chemeClr val="accent4"/>
              </a:solidFill>
              <a:latin typeface="LC Chalk" pitchFamily="2" charset="-52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420888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C000"/>
                </a:solidFill>
              </a:rPr>
              <a:t>Опорами для составления собственных диалогов в данном слу­чае могут служить:</a:t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/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>- сами тексты диалогов-моделей;</a:t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/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>- содержание речевой установки учителя на составление видоиз­мененных диалогов;</a:t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/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>- описание ролей, получаемых отдельно каждым из участников диалога;</a:t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/>
            </a:r>
            <a:br>
              <a:rPr lang="ru-RU" sz="2000" dirty="0">
                <a:solidFill>
                  <a:srgbClr val="FFC000"/>
                </a:solidFill>
              </a:rPr>
            </a:br>
            <a:r>
              <a:rPr lang="ru-RU" sz="2000" dirty="0">
                <a:solidFill>
                  <a:srgbClr val="FFC000"/>
                </a:solidFill>
              </a:rPr>
              <a:t>- картинки или видеосюжет, проигрываемый без звука. </a:t>
            </a:r>
            <a:endParaRPr lang="ru-RU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Рисунок 8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317597738"/>
              </p:ext>
            </p:extLst>
          </p:nvPr>
        </p:nvGraphicFramePr>
        <p:xfrm>
          <a:off x="1547664" y="692696"/>
          <a:ext cx="5760640" cy="5480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3490"/>
                <a:gridCol w="2427150"/>
              </a:tblGrid>
              <a:tr h="257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Учитель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312" marR="15312" marT="15312" marB="1531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Ученики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312" marR="15312" marT="15312" marB="15312"/>
                </a:tc>
              </a:tr>
              <a:tr h="5223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1) Определяет наиболее типичные ситуации ди­алогического общения в рамках изучаемой темы (например, «У врача», «Разговор по телефону» и т. д.).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2) Изучает материалы УМК и имеющихся учеб­ных пособий, соответствующих возрасту и уровню языка своих учащихся.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3) Отбирает или составляет диалоги-образцы с использованием типичных для данной ситуа­ции речевых клише, моделей речевого взаи­модействия и т. д.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4) Определяет последовательность предъявле­ния различных типовых диалогов в процессе изучения темы.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5) Знакомит учащихся с новыми словами и ре­чевыми структурами предъявляемого диа­лога.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6) В случае необходимости комментирует социо­культурные особенности речевого общения в рамках данной ситуации.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7) Читает диалог или проигрывает запись диа­лога.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8) Организует его отработку, обращая внимание на правильность фонетического оформления речи, использование других </a:t>
                      </a:r>
                      <a:r>
                        <a:rPr lang="ru-RU" sz="600" dirty="0" err="1">
                          <a:solidFill>
                            <a:schemeClr val="tx1"/>
                          </a:solidFill>
                          <a:effectLst/>
                        </a:rPr>
                        <a:t>паралингвисти-ческих</a:t>
                      </a: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 средств.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9) Организует работу с текстом диалога, направ­ленную на его полное понимание и запомина­ние, а также частичную трансформацию с уче­том уже знакомых синонимичных моделей. 10) Аналогично отрабатывает другие типовые диалоги.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11 ) Частично видоизменяет речевую ситуацию с целью привнесения элемента аутентично­сти в решение речевой задачи, моделируя соединение реплик из различных типовых диалогов в речи учащихся.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12) Формулирует речевую установку для твор­ческих учебных диалогов по теме.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13) Продумывает использование вербальных и невербальных опор для конкретных учеников. </a:t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14) Планирует пары опрашиваемых учеников и последовательность их опроса.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312" marR="15312" marT="15312" marB="1531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1) Знакомятся: — с новыми словами, речевыми моделями и клише; — с социокультурными особенностями речевого поведения в конкретной речевой ситуации.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2) Отрабатывают хором и индивидуально речевые реплики типового диа­лога.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3) Отвечают на вопросы учителя по тексту диа­лога, совершают необ­ходимые трансформа­ции и т. д.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4) Учатся быстро реагиро­вать на определенные реплики.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5) Разыгрывают учебные диалоги близко к тексту или учат их наизусть.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/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6) Составляют собствен­ные диалоги по образцу на основе частично ви­доизмененной ситуации в соответствии с уста­новкой учителя.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312" marR="15312" marT="15312" marB="1531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46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576151" y="764704"/>
            <a:ext cx="7812273" cy="51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150000"/>
              </a:lnSpc>
              <a:tabLst>
                <a:tab pos="452438" algn="l"/>
              </a:tabLst>
            </a:pPr>
            <a:r>
              <a:rPr lang="ru-RU" sz="2400" dirty="0"/>
              <a:t>О</a:t>
            </a:r>
            <a:r>
              <a:rPr lang="ru-RU" sz="2400" dirty="0" smtClean="0"/>
              <a:t>бучение </a:t>
            </a:r>
            <a:r>
              <a:rPr lang="ru-RU" sz="2400" dirty="0"/>
              <a:t>диалогу путем </a:t>
            </a:r>
            <a:r>
              <a:rPr lang="ru-RU" sz="2400" dirty="0">
                <a:solidFill>
                  <a:srgbClr val="FFC000"/>
                </a:solidFill>
              </a:rPr>
              <a:t>«снизу вверх» </a:t>
            </a:r>
            <a:r>
              <a:rPr lang="ru-RU" sz="2400" dirty="0" smtClean="0"/>
              <a:t>(у </a:t>
            </a:r>
            <a:r>
              <a:rPr lang="ru-RU" sz="2400" dirty="0"/>
              <a:t>учащихся </a:t>
            </a:r>
            <a:r>
              <a:rPr lang="ru-RU" sz="2400" dirty="0" smtClean="0"/>
              <a:t>нет </a:t>
            </a:r>
            <a:r>
              <a:rPr lang="ru-RU" sz="2400" dirty="0"/>
              <a:t>исходного </a:t>
            </a:r>
            <a:r>
              <a:rPr lang="ru-RU" sz="2400" dirty="0" smtClean="0"/>
              <a:t>диалога-образ­ца):</a:t>
            </a:r>
          </a:p>
          <a:p>
            <a:pPr algn="l">
              <a:lnSpc>
                <a:spcPct val="150000"/>
              </a:lnSpc>
              <a:tabLst>
                <a:tab pos="452438" algn="l"/>
              </a:tabLst>
            </a:pPr>
            <a:r>
              <a:rPr lang="ru-RU" sz="1600" dirty="0"/>
              <a:t>- учащиеся не умеют читать и не могут воспользоваться приведенным образцом;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уровень речевого развития достаточно высок, поэтому единый образец уже не нужен;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предполагаемый диалог относится к разновидности свободного диалога, и образец будет только сковывать инициативу и творчество учащихся.</a:t>
            </a:r>
            <a:br>
              <a:rPr lang="ru-RU" sz="1600" dirty="0"/>
            </a:br>
            <a:r>
              <a:rPr lang="ru-RU" sz="1600" dirty="0" smtClean="0"/>
              <a:t> </a:t>
            </a:r>
            <a:endParaRPr lang="ru-RU" sz="1600" i="1" dirty="0">
              <a:solidFill>
                <a:schemeClr val="bg1"/>
              </a:solidFill>
              <a:latin typeface="LC Chalk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5293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657843" y="980728"/>
            <a:ext cx="787352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bg1"/>
                </a:solidFill>
                <a:latin typeface="LC Chalk" pitchFamily="2" charset="-52"/>
                <a:ea typeface="+mj-ea"/>
                <a:cs typeface="+mj-cs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1800" dirty="0" smtClean="0">
                <a:latin typeface="Georgia" pitchFamily="18" charset="0"/>
              </a:rPr>
              <a:t>Совершенствование </a:t>
            </a:r>
            <a:r>
              <a:rPr lang="ru-RU" sz="1800" dirty="0">
                <a:latin typeface="Georgia" pitchFamily="18" charset="0"/>
              </a:rPr>
              <a:t>диалогичес­ких навыков и </a:t>
            </a:r>
            <a:r>
              <a:rPr lang="ru-RU" sz="1800" dirty="0" smtClean="0">
                <a:latin typeface="Georgia" pitchFamily="18" charset="0"/>
              </a:rPr>
              <a:t>умений включает:</a:t>
            </a:r>
          </a:p>
          <a:p>
            <a:pPr algn="l"/>
            <a:r>
              <a:rPr lang="ru-RU" sz="1800" dirty="0">
                <a:latin typeface="Georgia" pitchFamily="18" charset="0"/>
              </a:rPr>
              <a:t/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1</a:t>
            </a:r>
            <a:r>
              <a:rPr lang="ru-RU" sz="1800" dirty="0">
                <a:latin typeface="Georgia" pitchFamily="18" charset="0"/>
              </a:rPr>
              <a:t>) умение задавать вопросы разных типов;</a:t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/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>2) логично, последовательно и понятно отвечать на поставленные вопросы;</a:t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/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>3) использовать различные реплики реагирования в процессе об­щения, проявляя заинтересованность, внимание и активное участие в разговоре;</a:t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/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>4) употреблять различные вводные структуры и клишированные выражения;</a:t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/>
            </a:r>
            <a:br>
              <a:rPr lang="ru-RU" sz="1800" dirty="0">
                <a:latin typeface="Georgia" pitchFamily="18" charset="0"/>
              </a:rPr>
            </a:br>
            <a:r>
              <a:rPr lang="ru-RU" sz="1800" dirty="0">
                <a:latin typeface="Georgia" pitchFamily="18" charset="0"/>
              </a:rPr>
              <a:t>5) пользоваться различными способами реализации речевых функ­ций, таких, как выражение согласия или несогласия, сомнения, удовлетворения, неудовольствия, просьбы, вежливого отказа и т.д.</a:t>
            </a:r>
            <a:br>
              <a:rPr lang="ru-RU" sz="1800" dirty="0">
                <a:latin typeface="Georgia" pitchFamily="18" charset="0"/>
              </a:rPr>
            </a:br>
            <a:endParaRPr lang="ru-RU" sz="1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5661248"/>
            <a:ext cx="4244008" cy="605929"/>
          </a:xfrm>
        </p:spPr>
        <p:txBody>
          <a:bodyPr/>
          <a:lstStyle/>
          <a:p>
            <a:pPr algn="r"/>
            <a:r>
              <a:rPr lang="ru-RU" sz="2400" i="1" dirty="0" smtClean="0">
                <a:solidFill>
                  <a:schemeClr val="bg1"/>
                </a:solidFill>
                <a:latin typeface="LC Chalk" pitchFamily="2" charset="-52"/>
              </a:rPr>
              <a:t>Спасибо за внимание!</a:t>
            </a:r>
            <a:endParaRPr lang="ru-RU" sz="2800" i="1" dirty="0">
              <a:solidFill>
                <a:schemeClr val="bg1"/>
              </a:solidFill>
              <a:latin typeface="LC Chalk" pitchFamily="2" charset="-52"/>
            </a:endParaRPr>
          </a:p>
        </p:txBody>
      </p:sp>
      <p:pic>
        <p:nvPicPr>
          <p:cNvPr id="4" name="Picture 7" descr="0_bd458_d1855938_XL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 trans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2" y="1196751"/>
            <a:ext cx="8064996" cy="4355037"/>
          </a:xfrm>
          <a:prstGeom prst="rect">
            <a:avLst/>
          </a:prstGeom>
          <a:noFill/>
          <a:effectLst>
            <a:softEdge rad="330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3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D547AB-3EFF-4C80-B08D-970DF2BF28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255</TotalTime>
  <Words>82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CSC</vt:lpstr>
      <vt:lpstr>Обучение диалогической речи на уроках английского языка.</vt:lpstr>
      <vt:lpstr>Для учебного общения диалогическая речь представляет гораздо больше трудностей, чем монологичес­кая. Основные характеристики диа­лога: - реактивность (непредсказуемая реакция, отсутствие реакции; зависимость от партнера, умения аудировать; владение необходимыми компенсаторными технологиями); - ситуативность - ситуация определяет мотив говорения, который, в свою очередь, является источником порождения речи. </vt:lpstr>
      <vt:lpstr>при обучении диалогу обычно выделя­ются две его разновидности: *свободные (роль достаточно жестко рег­ламентирована типичной ситуацией общения)  и * стандартные/ти­повые (беседы, дискуссии, интервью, где содержательные границы общения партнеров и общая логика развития разговора жестко не фиксируются социальными речевыми ролями.) Граница между свободными и стандартными диалогами в реальном общении очень подвижна</vt:lpstr>
      <vt:lpstr>Пути обучении диалогу: «сверху вниз» - оптимальный для обучения стандартным, или типо­вым, диалогам.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мотивационной сферы обучающихся на уроке иностранного языка</dc:title>
  <dc:creator>Алиска</dc:creator>
  <cp:lastModifiedBy>Алиска</cp:lastModifiedBy>
  <cp:revision>31</cp:revision>
  <cp:lastPrinted>2013-04-03T19:48:37Z</cp:lastPrinted>
  <dcterms:created xsi:type="dcterms:W3CDTF">2012-03-05T19:43:23Z</dcterms:created>
  <dcterms:modified xsi:type="dcterms:W3CDTF">2013-04-22T16:23:44Z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TC300061419990</vt:lpwstr>
  </property>
</Properties>
</file>