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72" r:id="rId10"/>
    <p:sldId id="264" r:id="rId11"/>
    <p:sldId id="267" r:id="rId12"/>
    <p:sldId id="265" r:id="rId13"/>
    <p:sldId id="266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3.4914333624963649E-2"/>
                  <c:y val="-4.3038370203724516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8.7186497521143224E-3"/>
                  <c:y val="1.2106299212598443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 -83%</c:v>
                </c:pt>
                <c:pt idx="1">
                  <c:v>мне все равно -17%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0.83000000000000063</c:v>
                </c:pt>
                <c:pt idx="1">
                  <c:v>0.17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585629921259992"/>
          <c:y val="0.41863673290838643"/>
          <c:w val="0.3202548118985134"/>
          <c:h val="0.16272653418322747"/>
        </c:manualLayout>
      </c:layout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для красоты -34% 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для обогащения воздуха кислородом  -33%</c:v>
                </c:pt>
              </c:strCache>
            </c:strRef>
          </c:tx>
          <c:dLbls>
            <c:dLbl>
              <c:idx val="0"/>
              <c:layout>
                <c:manualLayout>
                  <c:x val="1.3888888888888926E-2"/>
                  <c:y val="-2.3809523809523815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0.33000000000000074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для очищения воздуха -30%</c:v>
                </c:pt>
              </c:strCache>
            </c:strRef>
          </c:tx>
          <c:dLbls>
            <c:dLbl>
              <c:idx val="0"/>
              <c:layout>
                <c:manualLayout>
                  <c:x val="1.388888888888897E-2"/>
                  <c:y val="-1.9841269841269878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0.30000000000000032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для запаха-1%</c:v>
                </c:pt>
              </c:strCache>
            </c:strRef>
          </c:tx>
          <c:dLbls>
            <c:dLbl>
              <c:idx val="0"/>
              <c:layout>
                <c:manualLayout>
                  <c:x val="6.9444444444444562E-3"/>
                  <c:y val="-3.5714285714285712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1.0000000000000005E-2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для лечения -1%</c:v>
                </c:pt>
              </c:strCache>
            </c:strRef>
          </c:tx>
          <c:dLbls>
            <c:dLbl>
              <c:idx val="0"/>
              <c:layout>
                <c:manualLayout>
                  <c:x val="1.1574074074074073E-2"/>
                  <c:y val="-3.5714285714285712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0%</c:formatCode>
                <c:ptCount val="1"/>
                <c:pt idx="0">
                  <c:v>1.0000000000000005E-2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 знаю -1%</c:v>
                </c:pt>
              </c:strCache>
            </c:strRef>
          </c:tx>
          <c:dLbls>
            <c:dLbl>
              <c:idx val="0"/>
              <c:layout>
                <c:manualLayout>
                  <c:x val="9.2592592592593004E-3"/>
                  <c:y val="-2.7777777777777891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0%</c:formatCode>
                <c:ptCount val="1"/>
                <c:pt idx="0">
                  <c:v>1.0000000000000005E-2</c:v>
                </c:pt>
              </c:numCache>
            </c:numRef>
          </c:val>
        </c:ser>
        <c:shape val="cylinder"/>
        <c:axId val="87071744"/>
        <c:axId val="87085824"/>
        <c:axId val="0"/>
      </c:bar3DChart>
      <c:catAx>
        <c:axId val="87071744"/>
        <c:scaling>
          <c:orientation val="minMax"/>
        </c:scaling>
        <c:delete val="1"/>
        <c:axPos val="b"/>
        <c:tickLblPos val="nextTo"/>
        <c:crossAx val="87085824"/>
        <c:crosses val="autoZero"/>
        <c:auto val="1"/>
        <c:lblAlgn val="ctr"/>
        <c:lblOffset val="100"/>
      </c:catAx>
      <c:valAx>
        <c:axId val="87085824"/>
        <c:scaling>
          <c:orientation val="minMax"/>
        </c:scaling>
        <c:axPos val="l"/>
        <c:majorGridlines/>
        <c:numFmt formatCode="0%" sourceLinked="1"/>
        <c:tickLblPos val="nextTo"/>
        <c:crossAx val="87071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390847883145063"/>
          <c:y val="0.11200787401574785"/>
          <c:w val="0.35271359474714492"/>
          <c:h val="0.77598425196850573"/>
        </c:manualLayout>
      </c:layout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Положительно -75%</c:v>
                </c:pt>
              </c:strCache>
            </c:strRef>
          </c:tx>
          <c:dLbls>
            <c:dLbl>
              <c:idx val="0"/>
              <c:layout>
                <c:manualLayout>
                  <c:x val="1.6203703703703703E-2"/>
                  <c:y val="-5.9523809523809507E-2"/>
                </c:manualLayout>
              </c:layout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0.75000000000000122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знаю -25%</c:v>
                </c:pt>
              </c:strCache>
            </c:strRef>
          </c:tx>
          <c:dLbls>
            <c:dLbl>
              <c:idx val="0"/>
              <c:layout>
                <c:manualLayout>
                  <c:x val="1.3888888888888926E-2"/>
                  <c:y val="-7.9365079365079361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shape val="cylinder"/>
        <c:axId val="89516288"/>
        <c:axId val="96997376"/>
        <c:axId val="0"/>
      </c:bar3DChart>
      <c:catAx>
        <c:axId val="89516288"/>
        <c:scaling>
          <c:orientation val="minMax"/>
        </c:scaling>
        <c:delete val="1"/>
        <c:axPos val="b"/>
        <c:tickLblPos val="nextTo"/>
        <c:crossAx val="96997376"/>
        <c:crosses val="autoZero"/>
        <c:auto val="1"/>
        <c:lblAlgn val="ctr"/>
        <c:lblOffset val="100"/>
      </c:catAx>
      <c:valAx>
        <c:axId val="96997376"/>
        <c:scaling>
          <c:orientation val="minMax"/>
        </c:scaling>
        <c:axPos val="l"/>
        <c:majorGridlines/>
        <c:numFmt formatCode="0%" sourceLinked="1"/>
        <c:tickLblPos val="nextTo"/>
        <c:crossAx val="895162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Очищают воздух -55%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0.55000000000000004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Лечат -15%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0.15000000000000024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 – 30%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0.30000000000000032</c:v>
                </c:pt>
              </c:numCache>
            </c:numRef>
          </c:val>
        </c:ser>
        <c:shape val="cone"/>
        <c:axId val="97057792"/>
        <c:axId val="97067776"/>
        <c:axId val="0"/>
      </c:bar3DChart>
      <c:catAx>
        <c:axId val="97057792"/>
        <c:scaling>
          <c:orientation val="minMax"/>
        </c:scaling>
        <c:delete val="1"/>
        <c:axPos val="b"/>
        <c:tickLblPos val="nextTo"/>
        <c:crossAx val="97067776"/>
        <c:crosses val="autoZero"/>
        <c:auto val="1"/>
        <c:lblAlgn val="ctr"/>
        <c:lblOffset val="100"/>
      </c:catAx>
      <c:valAx>
        <c:axId val="97067776"/>
        <c:scaling>
          <c:orientation val="minMax"/>
        </c:scaling>
        <c:axPos val="l"/>
        <c:majorGridlines/>
        <c:numFmt formatCode="0%" sourceLinked="1"/>
        <c:tickLblPos val="nextTo"/>
        <c:crossAx val="970577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знаю ни одного вида - 12%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назвали 1-5 видов -46%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0.46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назвали 6-12 видов - 32%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0.32000000000000062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назвали более 12 видов -10%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hape val="cylinder"/>
        <c:axId val="97118848"/>
        <c:axId val="97137024"/>
        <c:axId val="0"/>
      </c:bar3DChart>
      <c:catAx>
        <c:axId val="97118848"/>
        <c:scaling>
          <c:orientation val="minMax"/>
        </c:scaling>
        <c:delete val="1"/>
        <c:axPos val="b"/>
        <c:tickLblPos val="nextTo"/>
        <c:crossAx val="97137024"/>
        <c:crosses val="autoZero"/>
        <c:auto val="1"/>
        <c:lblAlgn val="ctr"/>
        <c:lblOffset val="100"/>
      </c:catAx>
      <c:valAx>
        <c:axId val="97137024"/>
        <c:scaling>
          <c:orientation val="minMax"/>
        </c:scaling>
        <c:axPos val="l"/>
        <c:majorGridlines/>
        <c:numFmt formatCode="0%" sourceLinked="1"/>
        <c:tickLblPos val="nextTo"/>
        <c:crossAx val="97118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745749918515082"/>
          <c:y val="0.24133858267716574"/>
          <c:w val="0.34947060539001379"/>
          <c:h val="0.5173228346456693"/>
        </c:manualLayout>
      </c:layout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знаю ни одного -69%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0.69000000000000061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олеандр -16%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молочай -9%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9.0000000000000024E-2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фикус -3%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3.0000000000000002E-2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дифенбахия -2%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0%</c:formatCode>
                <c:ptCount val="1"/>
                <c:pt idx="0">
                  <c:v>2.0000000000000011E-2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монстера -1%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0%</c:formatCode>
                <c:ptCount val="1"/>
                <c:pt idx="0">
                  <c:v>1.0000000000000005E-2</c:v>
                </c:pt>
              </c:numCache>
            </c:numRef>
          </c:val>
        </c:ser>
        <c:axId val="90860544"/>
        <c:axId val="90870528"/>
      </c:barChart>
      <c:catAx>
        <c:axId val="90860544"/>
        <c:scaling>
          <c:orientation val="minMax"/>
        </c:scaling>
        <c:axPos val="b"/>
        <c:tickLblPos val="nextTo"/>
        <c:crossAx val="90870528"/>
        <c:crosses val="autoZero"/>
        <c:auto val="1"/>
        <c:lblAlgn val="ctr"/>
        <c:lblOffset val="100"/>
      </c:catAx>
      <c:valAx>
        <c:axId val="90870528"/>
        <c:scaling>
          <c:orientation val="minMax"/>
        </c:scaling>
        <c:axPos val="l"/>
        <c:majorGridlines/>
        <c:numFmt formatCode="0%" sourceLinked="1"/>
        <c:tickLblPos val="nextTo"/>
        <c:crossAx val="908605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Красивоцветущие-55%</c:v>
                </c:pt>
              </c:strCache>
            </c:strRef>
          </c:tx>
          <c:dLbls>
            <c:dLbl>
              <c:idx val="0"/>
              <c:layout>
                <c:manualLayout>
                  <c:x val="1.1574074074074073E-2"/>
                  <c:y val="-6.349206349206350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0.55000000000000004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Декоративнолиственные и вьющие -50%</c:v>
                </c:pt>
              </c:strCache>
            </c:strRef>
          </c:tx>
          <c:dLbls>
            <c:dLbl>
              <c:idx val="0"/>
              <c:layout>
                <c:manualLayout>
                  <c:x val="3.0092592592592549E-2"/>
                  <c:y val="-8.333333333333334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Приятнопахнущие -5%</c:v>
                </c:pt>
              </c:strCache>
            </c:strRef>
          </c:tx>
          <c:dLbls>
            <c:dLbl>
              <c:idx val="0"/>
              <c:layout>
                <c:manualLayout>
                  <c:x val="3.7037037037037056E-2"/>
                  <c:y val="-5.1587301587301577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</c:ser>
        <c:shape val="box"/>
        <c:axId val="90332544"/>
        <c:axId val="90338432"/>
        <c:axId val="0"/>
      </c:bar3DChart>
      <c:catAx>
        <c:axId val="90332544"/>
        <c:scaling>
          <c:orientation val="minMax"/>
        </c:scaling>
        <c:delete val="1"/>
        <c:axPos val="b"/>
        <c:tickLblPos val="nextTo"/>
        <c:crossAx val="90338432"/>
        <c:crosses val="autoZero"/>
        <c:auto val="1"/>
        <c:lblAlgn val="ctr"/>
        <c:lblOffset val="100"/>
      </c:catAx>
      <c:valAx>
        <c:axId val="90338432"/>
        <c:scaling>
          <c:orientation val="minMax"/>
        </c:scaling>
        <c:axPos val="l"/>
        <c:majorGridlines/>
        <c:numFmt formatCode="0%" sourceLinked="1"/>
        <c:tickLblPos val="nextTo"/>
        <c:crossAx val="903325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1638925342665514"/>
                  <c:y val="-1.596456692913386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9356955380577486E-4"/>
                  <c:y val="-2.944538182727164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 -94%</c:v>
                </c:pt>
                <c:pt idx="1">
                  <c:v>нет-6%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0.94000000000000061</c:v>
                </c:pt>
                <c:pt idx="1">
                  <c:v>6.0000000000000032E-2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127BF4-71E9-409B-BF11-B95FFD6E61F6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0D12C8-4ABA-46D0-BEB8-2382216265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o.mail.ru/search_images?q=%D1%84%D0%BE%D1%82%D0%BE%20%D0%BA%D0%BE%D0%BC%D0%BD%D0%B0%D1%82%D0%BD%D1%8B%D1%85%20%D1%86%D0%B2%D0%B5%D1%82%D0%BE%D0%B2%20%D1%81%20%D0%BD%D0%B0%D0%B7%D0%B2%D0%B0%D0%BD%D0%B8%D1%8F%D0%BC%D0%B8%20%D1%86%D0%B2%D0%B5%D1%82%D1%83%D1%89%D0%B8%D1%85&amp;fr=web&amp;rch=l&amp;jsa=1&amp;gp=profitraf3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go.mail.ru/search_images?q=%D1%84%D0%BE%D1%82%D0%BE%20%D1%85%D0%BB%D0%BE%D1%80%D0%BE%D1%84%D0%B8%D1%82%D1%83%D0%BC&amp;fr=web&amp;rch=l&amp;jsa=1&amp;gp=profitraf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o.mail.ru/search_images?q=%D1%84%D0%BE%D1%82%D0%BE%20%D0%B0%D0%B3%D0%B0%D0%BF%D0%B0%D0%BD%D1%82%D1%83%D1%81&amp;fr=web&amp;rch=l&amp;jsa=1&amp;gp=profitraf3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go.mail.ru/search_images?q=%D1%84%D0%BE%D1%82%D0%BE%20%D1%80%D0%BE%D0%B7%D0%BC%D0%B0%D1%80%D0%B8%D0%BD&amp;fr=web&amp;rch=l&amp;jsa=1&amp;gp=profitraf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go.mail.ru/search_images?q=%D1%84%D0%BE%D1%82%D0%BE%20%D1%84%D0%B8%D0%BA%D1%83%D1%81%D0%B0%20%D0%91%D0%B5%D0%BD%D0%B4%D0%B6%D0%B0%D0%BC%D0%B8%D0%BD%D0%B0&amp;fr=web&amp;rch=l&amp;jsa=1&amp;gp=profitraf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hyperlink" Target="http://go.mail.ru/search_images?q=%D1%84%D0%BE%D1%82%D0%BE%20%D0%B4%D1%80%D0%B0%D1%86%D0%B5%D0%BD%D0%B0%20&amp;fr=web&amp;rch=l&amp;jsa=1&amp;gp=profitraf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go.mail.ru/search_images?q=%D1%84%D0%BE%D1%82%D0%BE%20%D1%82%D1%80%D0%B0%D0%B4%D0%B5%D1%81%D0%BA%D0%B0%D0%BD%D1%86%D0%B8%D1%8F%20&amp;fr=web&amp;rch=l&amp;jsa=1&amp;gp=profitraf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hyperlink" Target="http://go.mail.ru/search_images?q=%D1%84%D0%BE%D1%82%D0%BE%20%D1%86%D0%B5%D1%80%D0%B5%D1%83%D1%81&amp;fr=web&amp;rch=l&amp;jsa=1&amp;gp=profitraf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go.mail.ru/search_images?q=%D1%84%D0%BE%D1%82%D0%BE%20%D0%BC%D0%B8%D1%80%D1%82&amp;fr=web&amp;rch=l&amp;jsa=1&amp;gp=profitraf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hyperlink" Target="http://go.mail.ru/search_images?q=%D1%84%D0%BE%D1%82%D0%BE%20%D1%80%D0%BE%D0%B7%D0%B0&amp;fr=web&amp;rch=l&amp;jsa=1&amp;gp=profitraf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go.mail.ru/search_images?q=%D1%84%D0%BE%D1%82%D0%BE%20%D0%BA%D0%B0%D0%BB%D0%B0%D0%BD%D1%85%D0%BE%D1%8D&amp;fr=web&amp;rch=l&amp;jsa=1&amp;gp=profitraf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hyperlink" Target="http://go.mail.ru/search_images?q=%D1%84%D0%BE%D1%82%D0%BE%20%D0%BF%D0%BB%D1%8E%D1%89&amp;fr=web&amp;rch=l&amp;jsa=1&amp;gp=profitraf3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hyperlink" Target="http://go.mail.ru/search_images?q=%D1%84%D0%BE%D1%82%D0%BE%20%D0%B4%D0%B8%D1%84%D1%84%D0%B5%D0%BD%D0%B1%D0%B0%D1%85%D0%B8%D0%B8&amp;fr=web&amp;rch=l&amp;jsa=1&amp;gp=profitraf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hyperlink" Target="http://go.mail.ru/search_images?q=%D1%84%D0%BE%D1%82%D0%BE%20%D0%BA%D0%B0%D0%BB%D0%BB%D0%B0&amp;fr=web&amp;rch=l&amp;jsa=1&amp;gp=profitraf3" TargetMode="External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detkimama.ru/viewtopic.php?id=531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go.mail.ru/search_images?q=%D1%84%D0%BE%D1%82%D0%BE%20%D0%B0%D0%B7%D0%B0%D0%BB%D0%B8%D1%8F&amp;fr=web&amp;rch=l&amp;jsa=1&amp;gp=profitraf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500306"/>
            <a:ext cx="8458200" cy="40005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71480"/>
            <a:ext cx="8458200" cy="178595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«Влияние комнатных растений школы на здоровье детей»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 проекта: учащиеся 3 класса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проекта: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Хархавкина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Марина Геннадьевна 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go1.imgsmail.ru/imgpreview?key=6e93fbe574b88d86&amp;mb=imgdb_preview_1899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143248"/>
            <a:ext cx="185738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o4.imgsmail.ru/imgpreview?key=7e39424cb4c7a340&amp;mb=imgdb_preview_40">
            <a:hlinkClick r:id="rId2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071810"/>
            <a:ext cx="192405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4.imgsmail.ru/imgpreview?key=5c77a70120b34ef8&amp;mb=imgdb_preview_403">
            <a:hlinkClick r:id="rId2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143380"/>
            <a:ext cx="171451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вопрос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"Вам нравится, когда в учебных кабинетах есть  комнатные растения?"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ответы учащихся распределились так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857363"/>
          <a:ext cx="8267728" cy="4222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 вопрос  </a:t>
            </a:r>
            <a:r>
              <a:rPr lang="ru-RU" sz="2000" i="1" dirty="0" smtClean="0"/>
              <a:t>"Для чего  разводят  комнатные растения?"</a:t>
            </a:r>
            <a:r>
              <a:rPr lang="ru-RU" sz="2000" dirty="0" smtClean="0"/>
              <a:t> ответы  распределились так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Как влияют комнатные растения на ваше здоровье?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i="1" dirty="0" smtClean="0"/>
              <a:t>Какие полезные свойства комнатных растений вы знаете?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На предложение </a:t>
            </a:r>
            <a:r>
              <a:rPr lang="ru-RU" sz="2400" i="1" dirty="0" smtClean="0"/>
              <a:t>перечислить виды комнатных растений нашей школы</a:t>
            </a:r>
            <a:r>
              <a:rPr lang="ru-RU" sz="2400" dirty="0" smtClean="0"/>
              <a:t>,  ученики ответили следующим образом: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На предложение </a:t>
            </a:r>
            <a:r>
              <a:rPr lang="ru-RU" sz="2400" i="1" dirty="0" smtClean="0"/>
              <a:t>назвать ядовитые растения</a:t>
            </a:r>
            <a:r>
              <a:rPr lang="ru-RU" sz="2400" dirty="0" smtClean="0"/>
              <a:t>  ученики ответили следующим образом:</a:t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Какие комнатные растения Вы хотели бы видеть в нашей школе?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 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i="1" dirty="0" smtClean="0"/>
              <a:t>Вы хотите узнать больше о влиянии комнатных растений на здоровье?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3" y="1395984"/>
          <a:ext cx="7000922" cy="4890537"/>
        </p:xfrm>
        <a:graphic>
          <a:graphicData uri="http://schemas.openxmlformats.org/drawingml/2006/table">
            <a:tbl>
              <a:tblPr/>
              <a:tblGrid>
                <a:gridCol w="1648115"/>
                <a:gridCol w="1783989"/>
                <a:gridCol w="1783989"/>
                <a:gridCol w="1784829"/>
              </a:tblGrid>
              <a:tr h="337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latin typeface="Times New Roman"/>
                          <a:ea typeface="Calibri"/>
                          <a:cs typeface="Times New Roman"/>
                        </a:rPr>
                        <a:t>Декоративно –лиственные 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latin typeface="Times New Roman"/>
                          <a:ea typeface="Calibri"/>
                          <a:cs typeface="Times New Roman"/>
                        </a:rPr>
                        <a:t>Ампельные и лиианы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latin typeface="Times New Roman"/>
                          <a:ea typeface="Calibri"/>
                          <a:cs typeface="Times New Roman"/>
                        </a:rPr>
                        <a:t>Декоративно цветущие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latin typeface="Times New Roman"/>
                          <a:ea typeface="Calibri"/>
                          <a:cs typeface="Times New Roman"/>
                        </a:rPr>
                        <a:t>Кактусы и суккуленты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Абутилон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Плющ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Колумнея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Эпифиллум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Адиантум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Сингониум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Спатифиллум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Зигокактус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Аспарагус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Сциндапсус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Колерия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Рипсалидопсис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Драцена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Роициссус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Гибискус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Эчеверия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Бегонии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Традесканция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Глоксиния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Очиток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Диффенбахия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Хлорофитум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Сенполия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Алоэ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Калатея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Гинура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Гиппеаструм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Толстянка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Маранта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Зебрина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Пеларгония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Рипсалис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Монстера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Хойя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Роза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Каланхоэ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Нефролепис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Циссус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Фуксия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Молочаи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Пеперомия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Аспарагус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Цикламен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Агава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Фикусы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Бегонии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Кливия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Замиокулькас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Сансевиерия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Камнеломка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Зефирантес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Колеус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Калла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Мандарин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Азалия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Лимон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Бальзамин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Олеандр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Эухарис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Сеткреазия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Гортензия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Кислица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Филодендрон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Шефлера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Золотой ус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Циперус 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Юкка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Пальмы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Хамедорея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Фатсия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Пахиподиум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Список комнатных  растений нашей школы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Популярные растения нашей школы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Наиболее популярными растения первой группы в нашей школе являются пальмы, фикусы, алоэ, </a:t>
            </a:r>
            <a:r>
              <a:rPr lang="ru-RU" dirty="0" err="1" smtClean="0"/>
              <a:t>аспидистра</a:t>
            </a:r>
            <a:r>
              <a:rPr lang="ru-RU" dirty="0" smtClean="0"/>
              <a:t>, драцена, колеус, папоротники, монстера, </a:t>
            </a:r>
            <a:r>
              <a:rPr lang="ru-RU" dirty="0" err="1" smtClean="0"/>
              <a:t>сансевьера</a:t>
            </a:r>
            <a:r>
              <a:rPr lang="ru-RU" dirty="0" smtClean="0"/>
              <a:t>, бегонии.</a:t>
            </a:r>
          </a:p>
          <a:p>
            <a:pPr>
              <a:buNone/>
            </a:pPr>
            <a:r>
              <a:rPr lang="ru-RU" dirty="0" smtClean="0"/>
              <a:t>	Вторая группа – это бегонии, бальзамин, </a:t>
            </a:r>
            <a:r>
              <a:rPr lang="ru-RU" dirty="0" err="1" smtClean="0"/>
              <a:t>сенполии</a:t>
            </a:r>
            <a:r>
              <a:rPr lang="ru-RU" dirty="0" smtClean="0"/>
              <a:t>, пеларгония, </a:t>
            </a:r>
            <a:r>
              <a:rPr lang="ru-RU" dirty="0" err="1" smtClean="0"/>
              <a:t>кливия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	Третья группа – </a:t>
            </a:r>
            <a:r>
              <a:rPr lang="ru-RU" dirty="0" err="1" smtClean="0"/>
              <a:t>хлорофитум</a:t>
            </a:r>
            <a:r>
              <a:rPr lang="ru-RU" dirty="0" smtClean="0"/>
              <a:t>, </a:t>
            </a:r>
            <a:r>
              <a:rPr lang="ru-RU" dirty="0" err="1" smtClean="0"/>
              <a:t>сеткреазия</a:t>
            </a:r>
            <a:r>
              <a:rPr lang="ru-RU" dirty="0" smtClean="0"/>
              <a:t>, </a:t>
            </a:r>
            <a:r>
              <a:rPr lang="ru-RU" dirty="0" err="1" smtClean="0"/>
              <a:t>сциндапсус</a:t>
            </a:r>
            <a:r>
              <a:rPr lang="ru-RU" dirty="0" smtClean="0"/>
              <a:t>, </a:t>
            </a:r>
            <a:r>
              <a:rPr lang="ru-RU" dirty="0" err="1" smtClean="0"/>
              <a:t>гинура</a:t>
            </a:r>
            <a:r>
              <a:rPr lang="ru-RU" dirty="0" smtClean="0"/>
              <a:t>, традесканции, </a:t>
            </a:r>
            <a:r>
              <a:rPr lang="ru-RU" dirty="0" err="1" smtClean="0"/>
              <a:t>зебрина</a:t>
            </a:r>
            <a:r>
              <a:rPr lang="ru-RU" dirty="0" smtClean="0"/>
              <a:t>, </a:t>
            </a:r>
            <a:r>
              <a:rPr lang="ru-RU" dirty="0" err="1" smtClean="0"/>
              <a:t>сингониум</a:t>
            </a:r>
            <a:r>
              <a:rPr lang="ru-RU" dirty="0" smtClean="0"/>
              <a:t>, плющ обыкновенный, </a:t>
            </a:r>
            <a:r>
              <a:rPr lang="ru-RU" dirty="0" err="1" smtClean="0"/>
              <a:t>хойя</a:t>
            </a:r>
            <a:r>
              <a:rPr lang="ru-RU" dirty="0" smtClean="0"/>
              <a:t>, </a:t>
            </a:r>
            <a:r>
              <a:rPr lang="ru-RU" dirty="0" err="1" smtClean="0"/>
              <a:t>циссус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	Четвертая группа – </a:t>
            </a:r>
            <a:r>
              <a:rPr lang="ru-RU" dirty="0" err="1" smtClean="0"/>
              <a:t>толстянка</a:t>
            </a:r>
            <a:r>
              <a:rPr lang="ru-RU" dirty="0" smtClean="0"/>
              <a:t>, </a:t>
            </a:r>
            <a:r>
              <a:rPr lang="ru-RU" dirty="0" err="1" smtClean="0"/>
              <a:t>зигокактус</a:t>
            </a:r>
            <a:r>
              <a:rPr lang="ru-RU" dirty="0" smtClean="0"/>
              <a:t>, молочаи, алоэ, </a:t>
            </a:r>
            <a:r>
              <a:rPr lang="ru-RU" dirty="0" err="1" smtClean="0"/>
              <a:t>гипеаструм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Мы провели учет комнатных растений всех школьных кабинетов и определили пять самых популярных комнатных растений нашей школы: </a:t>
            </a:r>
          </a:p>
          <a:p>
            <a:pPr lvl="0">
              <a:buNone/>
            </a:pPr>
            <a:r>
              <a:rPr lang="ru-RU" dirty="0" smtClean="0"/>
              <a:t>	1 место – </a:t>
            </a:r>
            <a:r>
              <a:rPr lang="ru-RU" dirty="0" err="1" smtClean="0"/>
              <a:t>хлорофитум</a:t>
            </a:r>
            <a:r>
              <a:rPr lang="ru-RU" dirty="0" smtClean="0"/>
              <a:t> пучковатый; </a:t>
            </a:r>
          </a:p>
          <a:p>
            <a:pPr lvl="0">
              <a:buNone/>
            </a:pPr>
            <a:r>
              <a:rPr lang="ru-RU" dirty="0" smtClean="0"/>
              <a:t>	2 место –– </a:t>
            </a:r>
            <a:r>
              <a:rPr lang="ru-RU" dirty="0" err="1" smtClean="0"/>
              <a:t>диффенбахия</a:t>
            </a:r>
            <a:r>
              <a:rPr lang="ru-RU" dirty="0" smtClean="0"/>
              <a:t> пятнистая</a:t>
            </a:r>
          </a:p>
          <a:p>
            <a:pPr lvl="0">
              <a:buNone/>
            </a:pPr>
            <a:r>
              <a:rPr lang="ru-RU" dirty="0" smtClean="0"/>
              <a:t>	3 место –  монстера привлекательная</a:t>
            </a:r>
          </a:p>
          <a:p>
            <a:pPr lvl="0">
              <a:buNone/>
            </a:pPr>
            <a:r>
              <a:rPr lang="ru-RU" dirty="0" smtClean="0"/>
              <a:t>	4 место – </a:t>
            </a:r>
            <a:r>
              <a:rPr lang="ru-RU" dirty="0" err="1" smtClean="0"/>
              <a:t>нефролепис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	5 место – плющ обыкновенный</a:t>
            </a:r>
          </a:p>
          <a:p>
            <a:pPr>
              <a:buNone/>
            </a:pPr>
            <a:r>
              <a:rPr lang="ru-RU" dirty="0" smtClean="0"/>
              <a:t>	Также распространенными растениями являются монстера привлекательная, </a:t>
            </a:r>
            <a:r>
              <a:rPr lang="ru-RU" dirty="0" err="1" smtClean="0"/>
              <a:t>сансевьера</a:t>
            </a:r>
            <a:r>
              <a:rPr lang="ru-RU" dirty="0" smtClean="0"/>
              <a:t> (щучий хвост),  традесканции, фиалки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изучить комнатные растения нашей школы и выявить их влияние на здоровье учеников.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из литературных источников выяснить, какое влияние оказывают комнатные растения на здоровье человека;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изучить видовой состав комнатных растений школы и составить список;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описать</a:t>
            </a:r>
            <a:r>
              <a:rPr lang="ru-RU" sz="2400" dirty="0" smtClean="0"/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какое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воздействие могут оказывать комнатные растения школы на учащихся;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выяснить, какие комнатные растения нашей школы являются самыми полезными, а какие ядовитыми;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 определить самые зеленые кабинеты нашей школы;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создать презентацию – путеводитель о комнатных растениях нашей школы  и выступить с ней перед учащимися начальной школы.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самый зеленый кабинет школы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esktop\SAM_616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371477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SAM_616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071546"/>
            <a:ext cx="36195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SAM_61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071942"/>
            <a:ext cx="3552825" cy="266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/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данных и составление таблиц о влиянии комнатных растений  на микроклимат и здоровье обучающихся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>
              <a:buNone/>
            </a:pPr>
            <a:r>
              <a:rPr lang="ru-RU" b="1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ru-RU" dirty="0" smtClean="0"/>
              <a:t>	Комнатные растения являются одним из факторов создания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 среды учебных кабинетов в школе. Многие комнатные растения, выделяя эфирные масла, могут оказывать </a:t>
            </a:r>
            <a:r>
              <a:rPr lang="ru-RU" dirty="0" err="1" smtClean="0"/>
              <a:t>оздоравливающее</a:t>
            </a:r>
            <a:r>
              <a:rPr lang="ru-RU" dirty="0" smtClean="0"/>
              <a:t> воздействие на состояние человека.   </a:t>
            </a:r>
            <a:endParaRPr lang="ru-RU" sz="2400" dirty="0" smtClean="0"/>
          </a:p>
          <a:p>
            <a:pPr>
              <a:buNone/>
            </a:pPr>
            <a:r>
              <a:rPr lang="ru-RU" dirty="0" smtClean="0"/>
              <a:t>    Изучив материал о влиянии находящихся в школе комнатных растений и их лечебном эффекте, мы обобщили данные и составили несколько таблиц. Все таблицы будут использованы для создания информационных брошюр о комнатных растениях.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Памятка при отравлении комнатными растениями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Особенно осторожными надо быть в период обильного цветения растений. Нередки отравления летучими веществами некоторых растений, когда они обильно цветут и их держат в закрытом не проветренном помещении. У пострадавших отмечается головная боль, головокружение.  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Важно помнить, что некоторые растения совершенно безвредные для большинства людей,  могут вызвать у лиц с повышенной чувствительностью, разнообразные аллергические реакции: бронхиальную астму, отек слизистых оболочек, рвоту, понос. 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Последствия отравления ядовитым растением проявится уже через несколько минут. Его признаки:</a:t>
            </a:r>
          </a:p>
          <a:p>
            <a:pPr lvl="0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1.Ощущение ожога полости рта и горла. </a:t>
            </a:r>
          </a:p>
          <a:p>
            <a:pPr lvl="0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2.Воспаление на губах. </a:t>
            </a:r>
          </a:p>
          <a:p>
            <a:pPr lvl="0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3.Сильное слюнотечение. </a:t>
            </a:r>
          </a:p>
          <a:p>
            <a:pPr lvl="0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4.Трудности при глотании. </a:t>
            </a:r>
          </a:p>
          <a:p>
            <a:pPr lvl="0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5.Расстройство дыхания, тошнота и рвота. </a:t>
            </a:r>
          </a:p>
          <a:p>
            <a:pPr lvl="0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6.Серьезные ожоги глаз, слезотечение, покраснение глаз.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В этом случае нужно немедленно промыть рот водой. В случае поражения глаза немедленно вымыть под краном открытый глаз. И обязательно обратиться к врачу!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Заключение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Растения на рабочем месте оказывают позитивное влияние на творческий процесс и способность сконцентрировать внимание. Таким образом, растения в школе: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- абсорбируют вредные вещества; 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- поддерживают уровень влажности; 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- снимают стресс; 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- фильтруют частицы грязи и пыли из воздуха; 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- обладают охлаждающим эффектом; 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- повышают настроение; </a:t>
            </a:r>
          </a:p>
          <a:p>
            <a:pPr lvl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	- обеспечивают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шумоизоляцию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81000" y="3643314"/>
            <a:ext cx="8458200" cy="24324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Далеко не все люди понимают значение комнатных растений, усматривая в них лишь очередное украшение дома, однако этим их роль совсем не ограничивается. Все растения существенно улучшают микроклимат в помещении, а некоторые обладают сильными целебными свойствами. Цветы могут распахнуть перед человеком живой мир гармонии, что благотворно скажется на самочувствии и настроении окружающих. К тому же растения способствуют развитию творческих способностей.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42910" y="285728"/>
            <a:ext cx="7929618" cy="32861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go1.imgsmail.ru/imgpreview?key=30e9d2c0e31bd3fb&amp;mb=imgdb_preview_1487&amp;q=90&amp;w=16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71480"/>
            <a:ext cx="15906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4.imgsmail.ru/imgpreview?key=7c183f0af4db69d7&amp;mb=imgdb_preview_135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785794"/>
            <a:ext cx="1238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o2.imgsmail.ru/imgpreview?key=69d8361fea7e7cf9&amp;mb=imgdb_preview_1721&amp;q=90&amp;w=100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785794"/>
            <a:ext cx="142876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комнатные растения условно можно разделить на несколько групп, по тому воздействию, которое они оказывают на окружающую среду и организм человека.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1.Шумопоглотители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Растения могут внести свой вклад в подавлении шума и создать акустический комфорт внутри помещения. Для улучшения самочувствия большое значение имеет звукопоглощение, оценивающееся по среднему показателю в диапазоне частот 250-4000 Гц.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ru-RU" dirty="0" smtClean="0"/>
              <a:t>2.</a:t>
            </a:r>
            <a:r>
              <a:rPr lang="ru-RU" b="1" dirty="0" smtClean="0"/>
              <a:t> Увлажнители воздуха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Нецветущие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декоративные растения с очень высокой интенсивностью транспирации, как, к примеру,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нефролепис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фатсия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циперус, фикус, драцена, гибискус, в зимний период создают в помещениях комфортный уровень влажности.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go1.imgsmail.ru/imgpreview?key=58a3562015fbe237&amp;mb=imgdb_preview_709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071942"/>
            <a:ext cx="164307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go1.imgsmail.ru/imgpreview?key=75d798044f257323&amp;mb=imgdb_preview_121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214818"/>
            <a:ext cx="220027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3.Поглотители вредных веществ в воздухе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Растения лишь незначительно уменьшают концентрацию углекислого газа  в помещении, то есть улучшают качество воздуха и могут абсорбировать пыль.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4.Ионизаторы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Растения, которые выделяют  ионы, делая воздух свежим и легким для дыхания.  Они обеспечивают в классе целебный микроклимат, поскольку они обладают еще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фитонцидными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свойствами.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go4.imgsmail.ru/imgpreview?key=4e192be9e0b4d309&amp;mb=imgdb_preview_302&amp;q=90&amp;w=12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286256"/>
            <a:ext cx="235745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1.imgsmail.ru/imgpreview?key=1d017a5889658131&amp;mb=imgdb_preview_1039&amp;q=90&amp;w=10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143380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5.Ароматерапевты.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Растения выделяют в воздух пахучие эфирные масла, которые оказывают положительное воздействие на самочувствие.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Снимюет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бессонницу и нервное напряжение, а эфирные масла выделяемые цитрусовыми – снижают артериальное давление.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6.Психотерапевты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Растение с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розовыми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цветками устраняют грусть и меланхолию. Оранжевые излечивают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депрессию.С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жёлтой и золотистой окраской уменьшается усталость глаз от работы на компьютере. С ярко-красной окраской бодрят, повышают работоспособность и снижают утомление.</a:t>
            </a:r>
          </a:p>
          <a:p>
            <a:endParaRPr lang="ru-RU" dirty="0"/>
          </a:p>
        </p:txBody>
      </p:sp>
      <p:pic>
        <p:nvPicPr>
          <p:cNvPr id="5" name="Рисунок 4" descr="http://go3.imgsmail.ru/imgpreview?key=6feaeb21fe7fd85e&amp;mb=imgdb_preview_1281&amp;q=90&amp;w=163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572008"/>
            <a:ext cx="1552575" cy="211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1.imgsmail.ru/imgpreview?key=7b7674dbb35b14a8&amp;mb=imgdb_preview_172&amp;q=90&amp;w=169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429132"/>
            <a:ext cx="16097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7.Лекари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Почти все растения, которые мы выращиваем, так или иначе применяются в народной медицине.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ru-RU" dirty="0" smtClean="0"/>
              <a:t>	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Обладающие индивидуальными качествами и свойствами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Растения -  способные воздействовать на человека. Именно поэтому домашние цветы  участвуют в формировании энергоинформационной структуры помещения.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go4.imgsmail.ru/imgpreview?key=71d96fb606050202&amp;mb=imgdb_preview_1644&amp;q=90&amp;w=175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71876"/>
            <a:ext cx="16668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2.imgsmail.ru/imgpreview?key=78b1c942d42d34d3&amp;mb=imgdb_preview_753&amp;q=90&amp;w=16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143380"/>
            <a:ext cx="1524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Ядовитые растения</a:t>
            </a:r>
            <a:r>
              <a:rPr lang="ru-RU" sz="1400" dirty="0"/>
              <a:t/>
            </a:r>
            <a:br>
              <a:rPr lang="ru-RU" sz="14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572528" cy="4724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Среди комнатных растений есть и ядовитые, причем весьма распространенные в наших кабинетах.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go1.imgsmail.ru/imgpreview?key=3dc4a9bdc90f16d0&amp;mb=imgdb_preview_1396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928934"/>
            <a:ext cx="12573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1.imgsmail.ru/imgpreview?key=28d733c8eea23785&amp;mb=imgdb_preview_1420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786058"/>
            <a:ext cx="15335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iffenbahi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2643182"/>
            <a:ext cx="128588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uansetia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929198"/>
            <a:ext cx="1647825" cy="157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aslen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3571876"/>
            <a:ext cx="121444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9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29256" y="3643314"/>
            <a:ext cx="1285884" cy="1462090"/>
          </a:xfrm>
          <a:prstGeom prst="rect">
            <a:avLst/>
          </a:prstGeom>
          <a:noFill/>
        </p:spPr>
      </p:pic>
      <p:pic>
        <p:nvPicPr>
          <p:cNvPr id="11" name="Рисунок 10" descr="azalia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0826" y="5000636"/>
            <a:ext cx="164307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 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работы мы изучили знания учащихся о комнатных растениях. В анкетировании принимали участие обучающиеся  2-6 классов. Всего было опрошено 48 человек. Анализируя результаты анкетирования, мы выяснили следующее: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review-image" descr="http://go2.imgsmail.ru/imgpreview?key=143e8fd16b5aca1d&amp;mb=imgdb_preview_169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14818"/>
            <a:ext cx="16573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2.imgsmail.ru/imgpreview?key=1882c45640514601&amp;mb=imgdb_preview_179&amp;q=90&amp;w=18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214818"/>
            <a:ext cx="17240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539</Words>
  <Application>Microsoft Office PowerPoint</Application>
  <PresentationFormat>Экран (4:3)</PresentationFormat>
  <Paragraphs>171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Цель работы: изучить комнатные растения нашей школы и выявить их влияние на здоровье учеников.</vt:lpstr>
      <vt:lpstr>Далеко не все люди понимают значение комнатных растений, усматривая в них лишь очередное украшение дома, однако этим их роль совсем не ограничивается. Все растения существенно улучшают микроклимат в помещении, а некоторые обладают сильными целебными свойствами. Цветы могут распахнуть перед человеком живой мир гармонии, что благотворно скажется на самочувствии и настроении окружающих. К тому же растения способствуют развитию творческих способностей. </vt:lpstr>
      <vt:lpstr>Все комнатные растения условно можно разделить на несколько групп, по тому воздействию, которое они оказывают на окружающую среду и организм человека.</vt:lpstr>
      <vt:lpstr>Слайд 5</vt:lpstr>
      <vt:lpstr>Слайд 6</vt:lpstr>
      <vt:lpstr>Слайд 7</vt:lpstr>
      <vt:lpstr>Ядовитые растения </vt:lpstr>
      <vt:lpstr>Результаты анкетирования </vt:lpstr>
      <vt:lpstr>На вопрос "Вам нравится, когда в учебных кабинетах есть  комнатные растения?"ответы учащихся распределились так</vt:lpstr>
      <vt:lpstr>На вопрос  "Для чего  разводят  комнатные растения?" ответы  распределились так</vt:lpstr>
      <vt:lpstr>Как влияют комнатные растения на ваше здоровье?</vt:lpstr>
      <vt:lpstr>Какие полезные свойства комнатных растений вы знаете? </vt:lpstr>
      <vt:lpstr>На предложение перечислить виды комнатных растений нашей школы,  ученики ответили следующим образом:</vt:lpstr>
      <vt:lpstr>На предложение назвать ядовитые растения  ученики ответили следующим образом: </vt:lpstr>
      <vt:lpstr>Какие комнатные растения Вы хотели бы видеть в нашей школе?  </vt:lpstr>
      <vt:lpstr>Вы хотите узнать больше о влиянии комнатных растений на здоровье? </vt:lpstr>
      <vt:lpstr>Список комнатных  растений нашей школы </vt:lpstr>
      <vt:lpstr>Популярные растения нашей школы  </vt:lpstr>
      <vt:lpstr>самый зеленый кабинет школы </vt:lpstr>
      <vt:lpstr>Анализ данных и составление таблиц о влиянии комнатных растений  на микроклимат и здоровье обучающихся  </vt:lpstr>
      <vt:lpstr>Памятка при отравлении комнатными растениями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2015-02-25T12:45:56Z</dcterms:created>
  <dcterms:modified xsi:type="dcterms:W3CDTF">2015-02-27T18:17:22Z</dcterms:modified>
</cp:coreProperties>
</file>