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F9FAB9-4DB8-4194-A1F4-B8CF11C66D21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02BEF7-BB7F-4C6F-A37E-5695259DD1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933056"/>
            <a:ext cx="5472608" cy="1705744"/>
          </a:xfrm>
        </p:spPr>
        <p:txBody>
          <a:bodyPr>
            <a:normAutofit/>
          </a:bodyPr>
          <a:lstStyle/>
          <a:p>
            <a:r>
              <a:rPr lang="ru-RU" sz="4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Шабаевой</a:t>
            </a:r>
            <a: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Р.М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6"/>
            <a:ext cx="6264696" cy="720080"/>
          </a:xfrm>
        </p:spPr>
        <p:txBody>
          <a:bodyPr>
            <a:noAutofit/>
          </a:bodyPr>
          <a:lstStyle/>
          <a:p>
            <a:r>
              <a:rPr lang="en-US" sz="5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/>
            </a:r>
            <a:br>
              <a:rPr lang="en-US" sz="5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</a:br>
            <a:r>
              <a:rPr lang="ru-RU" sz="5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/>
            </a:r>
            <a:br>
              <a:rPr lang="ru-RU" sz="5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268761"/>
            <a:ext cx="5166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учителя- дефектолога МДОУ</a:t>
            </a:r>
          </a:p>
          <a:p>
            <a:pPr algn="ctr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"Детский сад №91 </a:t>
            </a:r>
          </a:p>
          <a:p>
            <a:pPr algn="ctr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       компенсирующего вида"           </a:t>
            </a:r>
            <a:endParaRPr lang="ru-RU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10" descr="DSCN4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" y="3213101"/>
            <a:ext cx="2112963" cy="285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31642" y="404664"/>
            <a:ext cx="54005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Презентация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6861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0"/>
            <a:ext cx="6512511" cy="908720"/>
          </a:xfrm>
        </p:spPr>
        <p:txBody>
          <a:bodyPr>
            <a:normAutofit fontScale="90000"/>
          </a:bodyPr>
          <a:lstStyle/>
          <a:p>
            <a:pPr algn="l"/>
            <a:r>
              <a:rPr lang="ru-RU" sz="67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Тема:</a:t>
            </a:r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40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marL="0" indent="0" algn="ctr">
              <a:buNone/>
            </a:pPr>
            <a:endParaRPr lang="ru-RU" sz="4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"Развитие речи дошкольников</a:t>
            </a:r>
            <a:r>
              <a:rPr lang="en-US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 ограниченными </a:t>
            </a:r>
          </a:p>
          <a:p>
            <a:pPr marL="0" indent="0"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возможностями здоровья через </a:t>
            </a:r>
          </a:p>
          <a:p>
            <a:pPr marL="0" indent="0"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тренировку тонких </a:t>
            </a:r>
          </a:p>
          <a:p>
            <a:pPr marL="0" indent="0"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движений пальцев рук"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73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848872" cy="4320480"/>
          </a:xfrm>
        </p:spPr>
        <p:txBody>
          <a:bodyPr>
            <a:normAutofit fontScale="92500" lnSpcReduction="10000"/>
          </a:bodyPr>
          <a:lstStyle/>
          <a:p>
            <a:pPr lvl="1">
              <a:buFontTx/>
              <a:buChar char="•"/>
            </a:pPr>
            <a:r>
              <a:rPr lang="ru-RU" altLang="ru-RU" sz="2400" b="1" i="1" dirty="0" smtClean="0">
                <a:solidFill>
                  <a:srgbClr val="0070C0"/>
                </a:solidFill>
              </a:rPr>
              <a:t>Развитие мелкой моторики рук; 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FF00"/>
                </a:solidFill>
              </a:rPr>
              <a:t>Развитие точности и координации движений, </a:t>
            </a:r>
          </a:p>
          <a:p>
            <a:r>
              <a:rPr lang="ru-RU" altLang="ru-RU" sz="2400" b="1" i="1" dirty="0" smtClean="0">
                <a:solidFill>
                  <a:srgbClr val="00FF00"/>
                </a:solidFill>
              </a:rPr>
              <a:t>ритмичности и гибкости рук;</a:t>
            </a:r>
            <a:r>
              <a:rPr lang="ru-RU" altLang="ru-RU" sz="2400" b="1" i="1" dirty="0" smtClean="0">
                <a:solidFill>
                  <a:srgbClr val="000000"/>
                </a:solidFill>
              </a:rPr>
              <a:t> </a:t>
            </a:r>
            <a:endParaRPr lang="ru-RU" altLang="ru-RU" sz="24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70C0"/>
                </a:solidFill>
              </a:rPr>
              <a:t>Коррекция нарушений звуковосприятия и звукопроизношения; 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FF00"/>
                </a:solidFill>
              </a:rPr>
              <a:t>Формирование и развитие фонематического восприятия у детей с нарушениями речи;</a:t>
            </a:r>
            <a:r>
              <a:rPr lang="ru-RU" altLang="ru-RU" sz="2400" b="1" i="1" dirty="0" smtClean="0">
                <a:solidFill>
                  <a:srgbClr val="000000"/>
                </a:solidFill>
              </a:rPr>
              <a:t> </a:t>
            </a:r>
            <a:endParaRPr lang="ru-RU" altLang="ru-RU" sz="24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70C0"/>
                </a:solidFill>
              </a:rPr>
              <a:t>Развитие умения действовать по словесным </a:t>
            </a:r>
          </a:p>
          <a:p>
            <a:r>
              <a:rPr lang="ru-RU" altLang="ru-RU" sz="2400" b="1" i="1" dirty="0" smtClean="0">
                <a:solidFill>
                  <a:srgbClr val="0070C0"/>
                </a:solidFill>
              </a:rPr>
              <a:t>инструкциям педагога;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FF00"/>
                </a:solidFill>
              </a:rPr>
              <a:t>Совершенствование движений рук; </a:t>
            </a:r>
            <a:endParaRPr lang="ru-RU" altLang="ru-RU" sz="2400" b="1" dirty="0" smtClean="0">
              <a:solidFill>
                <a:srgbClr val="00FF00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 dirty="0" smtClean="0">
                <a:solidFill>
                  <a:srgbClr val="0070C0"/>
                </a:solidFill>
              </a:rPr>
              <a:t>Развитие психических процессов. 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846640" cy="864095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29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>
            <a:noAutofit/>
          </a:bodyPr>
          <a:lstStyle/>
          <a:p>
            <a:r>
              <a:rPr lang="ru-RU" sz="4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Игры с пробками</a:t>
            </a:r>
            <a:br>
              <a:rPr lang="ru-RU" sz="4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</a:br>
            <a:endParaRPr lang="ru-RU" sz="4800" dirty="0"/>
          </a:p>
        </p:txBody>
      </p:sp>
      <p:pic>
        <p:nvPicPr>
          <p:cNvPr id="4" name="Picture 6" descr="291020092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176464" cy="200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29102009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77072"/>
            <a:ext cx="433848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950" y="764704"/>
            <a:ext cx="8280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FF00"/>
                </a:solidFill>
              </a:rPr>
              <a:t>Для игр необходимы разноцветные пробки от пластиковых бутылок </a:t>
            </a:r>
          </a:p>
          <a:p>
            <a:r>
              <a:rPr lang="ru-RU" altLang="ru-RU" b="1" dirty="0" smtClean="0">
                <a:solidFill>
                  <a:srgbClr val="00FF00"/>
                </a:solidFill>
              </a:rPr>
              <a:t>и несколько панно с приклеенными на них горлышками от этих бутылок</a:t>
            </a:r>
            <a:r>
              <a:rPr lang="ru-RU" alt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916832"/>
            <a:ext cx="1872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b="1" dirty="0" smtClean="0">
                <a:solidFill>
                  <a:srgbClr val="000000"/>
                </a:solidFill>
              </a:rPr>
              <a:t>панно № 1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46434" y="2476193"/>
            <a:ext cx="45180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FFFF00"/>
                </a:solidFill>
              </a:rPr>
              <a:t>-прямой и обратный счет в   пределах 10 . </a:t>
            </a:r>
            <a:endParaRPr lang="ru-RU" altLang="ru-RU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3212976"/>
            <a:ext cx="4427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FF0000"/>
              </a:solidFill>
            </a:endParaRPr>
          </a:p>
          <a:p>
            <a:endParaRPr lang="ru-RU" altLang="ru-RU" b="1" dirty="0">
              <a:solidFill>
                <a:srgbClr val="FF0000"/>
              </a:solidFill>
            </a:endParaRPr>
          </a:p>
          <a:p>
            <a:endParaRPr lang="ru-RU" altLang="ru-RU" b="1" dirty="0" smtClean="0">
              <a:solidFill>
                <a:srgbClr val="FF0000"/>
              </a:solidFill>
            </a:endParaRPr>
          </a:p>
          <a:p>
            <a:endParaRPr lang="ru-RU" altLang="ru-RU" b="1" dirty="0">
              <a:solidFill>
                <a:srgbClr val="FF0000"/>
              </a:solidFill>
            </a:endParaRPr>
          </a:p>
          <a:p>
            <a:endParaRPr lang="ru-RU" altLang="ru-RU" b="1" dirty="0" smtClean="0">
              <a:solidFill>
                <a:srgbClr val="FF0000"/>
              </a:solidFill>
            </a:endParaRPr>
          </a:p>
          <a:p>
            <a:endParaRPr lang="ru-RU" altLang="ru-RU" b="1" dirty="0">
              <a:solidFill>
                <a:srgbClr val="FF0000"/>
              </a:solidFill>
            </a:endParaRPr>
          </a:p>
          <a:p>
            <a:endParaRPr lang="ru-RU" altLang="ru-RU" b="1" dirty="0" smtClean="0">
              <a:solidFill>
                <a:srgbClr val="FF0000"/>
              </a:solidFill>
            </a:endParaRPr>
          </a:p>
          <a:p>
            <a:r>
              <a:rPr lang="ru-RU" altLang="ru-RU" b="1" dirty="0" smtClean="0">
                <a:solidFill>
                  <a:srgbClr val="FF0000"/>
                </a:solidFill>
              </a:rPr>
              <a:t>-выкладывание звуковых схем слов. 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4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29102009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5689600" cy="426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6136" y="1916833"/>
            <a:ext cx="30963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0000"/>
                </a:solidFill>
              </a:rPr>
              <a:t>С панно № 2</a:t>
            </a:r>
          </a:p>
          <a:p>
            <a:endParaRPr lang="ru-RU" altLang="ru-RU" sz="2000" dirty="0" smtClean="0">
              <a:solidFill>
                <a:srgbClr val="000000"/>
              </a:solidFill>
            </a:endParaRPr>
          </a:p>
          <a:p>
            <a:endParaRPr lang="ru-RU" altLang="ru-RU" dirty="0" smtClean="0"/>
          </a:p>
          <a:p>
            <a:r>
              <a:rPr lang="ru-RU" altLang="ru-RU" dirty="0" smtClean="0"/>
              <a:t> можно предложить  детям </a:t>
            </a:r>
          </a:p>
          <a:p>
            <a:r>
              <a:rPr lang="ru-RU" altLang="ru-RU" dirty="0" smtClean="0"/>
              <a:t>играть в логическое лото.</a:t>
            </a:r>
          </a:p>
          <a:p>
            <a:r>
              <a:rPr lang="ru-RU" altLang="ru-RU" dirty="0" smtClean="0"/>
              <a:t> Для этого кроме пробок </a:t>
            </a:r>
          </a:p>
          <a:p>
            <a:r>
              <a:rPr lang="ru-RU" altLang="ru-RU" dirty="0" smtClean="0"/>
              <a:t>нужно приготовить еще и</a:t>
            </a:r>
          </a:p>
          <a:p>
            <a:r>
              <a:rPr lang="ru-RU" altLang="ru-RU" dirty="0" smtClean="0"/>
              <a:t> карточки с заданиями. </a:t>
            </a:r>
          </a:p>
          <a:p>
            <a:pPr eaLnBrk="0" hangingPunct="0"/>
            <a:r>
              <a:rPr lang="ru-RU" altLang="ru-RU" dirty="0" smtClean="0"/>
              <a:t>                                           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674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291020092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0" y="692696"/>
            <a:ext cx="285748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51920" y="1196752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</a:rPr>
              <a:t>панно “Домик” (№3)</a:t>
            </a:r>
            <a:r>
              <a:rPr lang="ru-RU" altLang="ru-RU" dirty="0" smtClean="0">
                <a:solidFill>
                  <a:srgbClr val="000000"/>
                </a:solidFill>
              </a:rPr>
              <a:t> </a:t>
            </a:r>
            <a:endParaRPr lang="ru-RU" altLang="ru-RU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2276872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dirty="0" smtClean="0"/>
              <a:t>Осваивание состава чисел от 2 до 10                                                       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16499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8640"/>
            <a:ext cx="3571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00"/>
                </a:solidFill>
              </a:rPr>
              <a:t>Панно “Гусеница”(№4)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pic>
        <p:nvPicPr>
          <p:cNvPr id="3" name="Picture 5" descr="291020092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769635"/>
            <a:ext cx="4104456" cy="523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4402272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/>
              <a:t>освоение алфавита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98161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6633"/>
            <a:ext cx="4176464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Сказка «Теремок»</a:t>
            </a:r>
            <a: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/>
            </a:r>
            <a:b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</a:br>
            <a:endParaRPr lang="ru-RU" sz="4400" dirty="0"/>
          </a:p>
        </p:txBody>
      </p:sp>
      <p:pic>
        <p:nvPicPr>
          <p:cNvPr id="1027" name="Picture 3" descr="C:\Users\Асик\Desktop\DSCN87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50" y="2132856"/>
            <a:ext cx="6172526" cy="462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72200" y="2132856"/>
            <a:ext cx="2664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00"/>
                </a:solidFill>
              </a:rPr>
              <a:t>Панно (№5)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2780928"/>
            <a:ext cx="28803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предназначено для пересказа сказки, где в нужной последовательности закручиваются пробки с приклеенными изображениями героев сказки.</a:t>
            </a:r>
          </a:p>
        </p:txBody>
      </p:sp>
    </p:spTree>
    <p:extLst>
      <p:ext uri="{BB962C8B-B14F-4D97-AF65-F5344CB8AC3E}">
        <p14:creationId xmlns:p14="http://schemas.microsoft.com/office/powerpoint/2010/main" val="1256014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0"/>
            <a:ext cx="892899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 smtClean="0"/>
          </a:p>
          <a:p>
            <a:endParaRPr lang="ru-RU" altLang="ru-RU" dirty="0"/>
          </a:p>
          <a:p>
            <a:endParaRPr lang="ru-RU" altLang="ru-RU" dirty="0" smtClean="0"/>
          </a:p>
          <a:p>
            <a:endParaRPr lang="ru-RU" altLang="ru-RU" dirty="0"/>
          </a:p>
          <a:p>
            <a:endParaRPr lang="ru-RU" altLang="ru-RU" dirty="0" smtClean="0"/>
          </a:p>
          <a:p>
            <a:endParaRPr lang="ru-RU" altLang="ru-RU" dirty="0"/>
          </a:p>
          <a:p>
            <a:r>
              <a:rPr lang="ru-RU" altLang="ru-RU" sz="2000" dirty="0" smtClean="0">
                <a:solidFill>
                  <a:srgbClr val="002060"/>
                </a:solidFill>
              </a:rPr>
              <a:t>Постоянно занимаясь с детьми пальчиковой гимнастикой, мы убедились, </a:t>
            </a:r>
          </a:p>
          <a:p>
            <a:r>
              <a:rPr lang="ru-RU" altLang="ru-RU" sz="2000" dirty="0" smtClean="0">
                <a:solidFill>
                  <a:srgbClr val="002060"/>
                </a:solidFill>
              </a:rPr>
              <a:t>что выполнение упражнений и ритмических движений пальцами стимулирует развитие речи, игры с пальчиками создают благоприятный эмоциональный фон, развивают умение подражать взрослому, учат вслушиваться в речь и понимать ее смысл. Ребенок учится концентрировать внимание и правильно его распределять.</a:t>
            </a:r>
          </a:p>
          <a:p>
            <a:r>
              <a:rPr lang="ru-RU" altLang="ru-RU" sz="2000" dirty="0" smtClean="0">
                <a:solidFill>
                  <a:srgbClr val="002060"/>
                </a:solidFill>
              </a:rPr>
              <a:t>Сопровождение упражнений короткими стихотворными строчками заметно улучшает четкость речи. У детей интенсивнее развивается память, воображение и фантазия. </a:t>
            </a:r>
          </a:p>
          <a:p>
            <a:r>
              <a:rPr lang="ru-RU" altLang="ru-RU" sz="2000" dirty="0" smtClean="0">
                <a:solidFill>
                  <a:srgbClr val="002060"/>
                </a:solidFill>
              </a:rPr>
              <a:t>В результате освоения всех упражнений кисти рук и пальцы приобретают силу, подвижность и гибкость.</a:t>
            </a:r>
            <a:endParaRPr lang="ru-RU" altLang="ru-RU" sz="2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0"/>
            <a:ext cx="37444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Выводы: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06054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200</TotalTime>
  <Words>291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 </vt:lpstr>
      <vt:lpstr>Тема: </vt:lpstr>
      <vt:lpstr>ЗАДАЧИ:</vt:lpstr>
      <vt:lpstr>Игры с пробками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Асик</dc:creator>
  <cp:lastModifiedBy>Асик</cp:lastModifiedBy>
  <cp:revision>13</cp:revision>
  <dcterms:created xsi:type="dcterms:W3CDTF">2015-04-19T06:43:08Z</dcterms:created>
  <dcterms:modified xsi:type="dcterms:W3CDTF">2015-04-19T10:03:10Z</dcterms:modified>
</cp:coreProperties>
</file>