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9" r:id="rId3"/>
    <p:sldId id="270" r:id="rId4"/>
    <p:sldId id="271" r:id="rId5"/>
    <p:sldId id="272" r:id="rId6"/>
    <p:sldId id="273" r:id="rId7"/>
    <p:sldId id="257" r:id="rId8"/>
    <p:sldId id="258" r:id="rId9"/>
    <p:sldId id="274" r:id="rId10"/>
    <p:sldId id="275" r:id="rId11"/>
    <p:sldId id="276" r:id="rId12"/>
    <p:sldId id="261" r:id="rId13"/>
    <p:sldId id="277" r:id="rId14"/>
    <p:sldId id="262" r:id="rId15"/>
    <p:sldId id="278" r:id="rId16"/>
    <p:sldId id="282" r:id="rId17"/>
    <p:sldId id="263" r:id="rId18"/>
    <p:sldId id="264" r:id="rId19"/>
    <p:sldId id="279" r:id="rId20"/>
    <p:sldId id="265" r:id="rId21"/>
    <p:sldId id="266" r:id="rId22"/>
    <p:sldId id="280" r:id="rId23"/>
    <p:sldId id="283" r:id="rId24"/>
    <p:sldId id="28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92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1.jpeg"/><Relationship Id="rId7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10.jpeg"/><Relationship Id="rId4" Type="http://schemas.openxmlformats.org/officeDocument/2006/relationships/image" Target="../media/image19.jpeg"/><Relationship Id="rId9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4000504"/>
            <a:ext cx="7786742" cy="2143140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Презентация составлена Учителем-логопедом высшей квалификационной категории ГБОУ ЦПМСС</a:t>
            </a:r>
          </a:p>
          <a:p>
            <a:r>
              <a:rPr lang="ru-RU" sz="2000" b="1" i="1" dirty="0" smtClean="0">
                <a:solidFill>
                  <a:srgbClr val="002060"/>
                </a:solidFill>
              </a:rPr>
              <a:t>Калининского района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санкт-петербурга</a:t>
            </a:r>
            <a:endParaRPr lang="ru-RU" sz="2000" b="1" i="1" dirty="0" smtClean="0">
              <a:solidFill>
                <a:srgbClr val="002060"/>
              </a:solidFill>
            </a:endParaRPr>
          </a:p>
          <a:p>
            <a:r>
              <a:rPr lang="ru-RU" sz="2000" b="1" i="1" dirty="0" err="1" smtClean="0">
                <a:solidFill>
                  <a:srgbClr val="002060"/>
                </a:solidFill>
              </a:rPr>
              <a:t>Коленковой</a:t>
            </a:r>
            <a:r>
              <a:rPr lang="ru-RU" sz="2000" b="1" i="1" dirty="0" smtClean="0">
                <a:solidFill>
                  <a:srgbClr val="002060"/>
                </a:solidFill>
              </a:rPr>
              <a:t> Инной Васильевной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1"/>
            <a:ext cx="8929718" cy="221455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Презентация к уроку «Дифференциация прописных строчных букв </a:t>
            </a:r>
            <a:r>
              <a:rPr lang="ru-RU" b="1" i="1" dirty="0" err="1" smtClean="0">
                <a:solidFill>
                  <a:srgbClr val="FF0000"/>
                </a:solidFill>
              </a:rPr>
              <a:t>х</a:t>
            </a:r>
            <a:r>
              <a:rPr lang="ru-RU" b="1" dirty="0" smtClean="0">
                <a:solidFill>
                  <a:srgbClr val="FF0000"/>
                </a:solidFill>
              </a:rPr>
              <a:t> и </a:t>
            </a:r>
            <a:r>
              <a:rPr lang="ru-RU" b="1" i="1" dirty="0" smtClean="0">
                <a:solidFill>
                  <a:srgbClr val="FF0000"/>
                </a:solidFill>
              </a:rPr>
              <a:t>ж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6493" y="1487982"/>
            <a:ext cx="6551655" cy="38698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orzh-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928670"/>
            <a:ext cx="7000892" cy="46672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/>
              <a:t>Загадка от Незнайки</a:t>
            </a:r>
            <a:endParaRPr lang="ru-RU" sz="4400" b="1" dirty="0"/>
          </a:p>
        </p:txBody>
      </p:sp>
      <p:pic>
        <p:nvPicPr>
          <p:cNvPr id="2050" name="Picture 2" descr="C:\Users\lenovo\Documents\ж-х -3.T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 rot="5400000">
            <a:off x="2460991" y="1039415"/>
            <a:ext cx="4180183" cy="5530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/>
              <a:t>Жужелица</a:t>
            </a:r>
            <a:endParaRPr lang="ru-RU" sz="4400" b="1" dirty="0"/>
          </a:p>
        </p:txBody>
      </p:sp>
      <p:pic>
        <p:nvPicPr>
          <p:cNvPr id="6" name="Содержимое 5" descr="index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 rot="16200000">
            <a:off x="2657415" y="2300231"/>
            <a:ext cx="3740361" cy="308920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err="1" smtClean="0"/>
              <a:t>Ужиха</a:t>
            </a:r>
            <a:endParaRPr lang="ru-RU" sz="4400" b="1" dirty="0"/>
          </a:p>
        </p:txBody>
      </p:sp>
      <p:pic>
        <p:nvPicPr>
          <p:cNvPr id="3074" name="Picture 2" descr="C:\Users\lenovo\Documents\ужиха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71604" y="1724784"/>
            <a:ext cx="5715040" cy="436724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2" descr="C:\Users\lenovo\Documents\ужиха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571604" y="1714488"/>
            <a:ext cx="5715040" cy="436724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щ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1785926"/>
            <a:ext cx="5357850" cy="35654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ю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357165"/>
            <a:ext cx="2571768" cy="21051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м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357166"/>
            <a:ext cx="3694357" cy="20688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мч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5587" y="3357562"/>
            <a:ext cx="3869351" cy="28982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ор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4071942"/>
            <a:ext cx="2831941" cy="2121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дю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03127" y="2428868"/>
            <a:ext cx="3159474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/>
              <a:t>Вставьте пропущенные буквы</a:t>
            </a:r>
            <a:endParaRPr lang="ru-RU" sz="4000" b="1" dirty="0"/>
          </a:p>
        </p:txBody>
      </p:sp>
      <p:pic>
        <p:nvPicPr>
          <p:cNvPr id="1026" name="Picture 2" descr="G:\х-ж-4.T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 rot="5400000">
            <a:off x="2315244" y="-172160"/>
            <a:ext cx="4513511" cy="80010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/>
              <a:t>Ежиха</a:t>
            </a:r>
            <a:endParaRPr lang="ru-RU" sz="4400" b="1" dirty="0"/>
          </a:p>
        </p:txBody>
      </p:sp>
      <p:pic>
        <p:nvPicPr>
          <p:cNvPr id="4098" name="Picture 2" descr="C:\Users\lenovo\Documents\ежиха и ежата -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2499916" y="1527175"/>
            <a:ext cx="4107656" cy="457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у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1" y="1285861"/>
            <a:ext cx="5790159" cy="43370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271574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Темы: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b="1" i="1" u="sng" dirty="0" smtClean="0"/>
              <a:t>Логопедическая тема</a:t>
            </a:r>
            <a:r>
              <a:rPr lang="ru-RU" dirty="0" smtClean="0"/>
              <a:t>: Дифференциация  строчных  прописных  букв Х-Ж в предложениях.</a:t>
            </a:r>
          </a:p>
          <a:p>
            <a:r>
              <a:rPr lang="ru-RU" b="1" i="1" u="sng" dirty="0" smtClean="0"/>
              <a:t>Лексическая тема</a:t>
            </a:r>
            <a:r>
              <a:rPr lang="ru-RU" dirty="0" smtClean="0"/>
              <a:t>: Забота животных о своем потомстве. </a:t>
            </a:r>
          </a:p>
          <a:p>
            <a:r>
              <a:rPr lang="ru-RU" b="1" i="1" u="sng" dirty="0" smtClean="0"/>
              <a:t>Грамматическая тема</a:t>
            </a:r>
            <a:r>
              <a:rPr lang="ru-RU" dirty="0" smtClean="0"/>
              <a:t>: Грамматическое оформление  предложения.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414450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/>
              <a:t>Игра «Волшебные </a:t>
            </a:r>
            <a:r>
              <a:rPr lang="ru-RU" sz="4900" b="1" dirty="0" smtClean="0"/>
              <a:t>буквы»</a:t>
            </a:r>
            <a:br>
              <a:rPr lang="ru-RU" sz="4900" b="1" dirty="0" smtClean="0"/>
            </a:br>
            <a:r>
              <a:rPr lang="ru-RU" dirty="0" smtClean="0"/>
              <a:t> </a:t>
            </a:r>
            <a:endParaRPr lang="ru-RU" sz="4400" b="1" dirty="0"/>
          </a:p>
        </p:txBody>
      </p:sp>
      <p:pic>
        <p:nvPicPr>
          <p:cNvPr id="5122" name="Picture 2" descr="C:\Users\lenovo\Documents\ж-х -1 волшебные буквы.T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 rot="5400000">
            <a:off x="2336277" y="621773"/>
            <a:ext cx="4261282" cy="64967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err="1" smtClean="0"/>
              <a:t>Стрижиха</a:t>
            </a:r>
            <a:endParaRPr lang="ru-RU" sz="4400" b="1" dirty="0"/>
          </a:p>
        </p:txBody>
      </p:sp>
      <p:pic>
        <p:nvPicPr>
          <p:cNvPr id="6146" name="Picture 2" descr="C:\Users\lenovo\Documents\стрижиха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1124744" y="1527175"/>
            <a:ext cx="6858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pus_apus_rorys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133" y="1333485"/>
            <a:ext cx="6465139" cy="431009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lenovo\Documents\моржиха с млоржонком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 rot="709310">
            <a:off x="5128076" y="613155"/>
            <a:ext cx="3434279" cy="22971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Picture 2" descr="C:\Users\lenovo\Documents\стрижиха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 rot="20585603">
            <a:off x="517117" y="3279123"/>
            <a:ext cx="3609995" cy="24066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ус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357166"/>
            <a:ext cx="4071967" cy="305004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Picture 2" descr="C:\Users\lenovo\Documents\ужиха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4214810" y="3071810"/>
            <a:ext cx="3926363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 descr="св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29256" y="714356"/>
            <a:ext cx="2286004" cy="22860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ми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9178" y="3929066"/>
            <a:ext cx="2071702" cy="207170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 descr="сс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1538" y="785794"/>
            <a:ext cx="2714644" cy="20255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 descr="сч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14402" y="3857628"/>
            <a:ext cx="2286016" cy="22860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4400" i="1" dirty="0" smtClean="0"/>
              <a:t>МОЛОДЦЫ, РЕБЯТА!</a:t>
            </a:r>
            <a:endParaRPr lang="ru-RU" sz="4400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1714488"/>
          </a:xfrm>
        </p:spPr>
        <p:txBody>
          <a:bodyPr>
            <a:normAutofit/>
          </a:bodyPr>
          <a:lstStyle/>
          <a:p>
            <a:r>
              <a:rPr lang="ru-RU" sz="4400" b="1" i="1" dirty="0" smtClean="0"/>
              <a:t>Цель урока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2214554"/>
            <a:ext cx="8503920" cy="388449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Формирование навыка дифференциации </a:t>
            </a:r>
            <a:r>
              <a:rPr lang="ru-RU" b="1" dirty="0" err="1" smtClean="0"/>
              <a:t>оптико-кинетически</a:t>
            </a:r>
            <a:r>
              <a:rPr lang="ru-RU" b="1" dirty="0" smtClean="0"/>
              <a:t> сходных букв  </a:t>
            </a:r>
            <a:r>
              <a:rPr lang="ru-RU" b="1" dirty="0" err="1" smtClean="0"/>
              <a:t>х</a:t>
            </a:r>
            <a:r>
              <a:rPr lang="ru-RU" b="1" dirty="0" smtClean="0"/>
              <a:t> – ж на материале предложений.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/>
              <a:t>Задачи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u="sng" dirty="0" smtClean="0"/>
              <a:t>Коррекционные:</a:t>
            </a:r>
            <a:endParaRPr lang="ru-RU" dirty="0" smtClean="0"/>
          </a:p>
          <a:p>
            <a:r>
              <a:rPr lang="ru-RU" dirty="0" smtClean="0"/>
              <a:t>Формировать чёткие графические образы строчных прописных букв </a:t>
            </a:r>
            <a:r>
              <a:rPr lang="ru-RU" dirty="0" err="1" smtClean="0"/>
              <a:t>х</a:t>
            </a:r>
            <a:r>
              <a:rPr lang="ru-RU" dirty="0" smtClean="0"/>
              <a:t> – ж, отрабатывать своевременное переключение с одной кинемы на другую;</a:t>
            </a:r>
          </a:p>
          <a:p>
            <a:r>
              <a:rPr lang="ru-RU" dirty="0" smtClean="0"/>
              <a:t>Развивать умение пользоваться </a:t>
            </a:r>
            <a:r>
              <a:rPr lang="ru-RU" dirty="0" err="1" smtClean="0"/>
              <a:t>логоритмами</a:t>
            </a:r>
            <a:r>
              <a:rPr lang="ru-RU" dirty="0" smtClean="0"/>
              <a:t> при написании букв, сходных по начертанию;</a:t>
            </a:r>
          </a:p>
          <a:p>
            <a:r>
              <a:rPr lang="ru-RU" dirty="0" smtClean="0"/>
              <a:t>Развивать зрительное восприятие, анализ и синтез, пространственную ориентировку;</a:t>
            </a:r>
          </a:p>
          <a:p>
            <a:r>
              <a:rPr lang="ru-RU" dirty="0" smtClean="0"/>
              <a:t>Работать над слоговым анализов и синтезом;</a:t>
            </a:r>
          </a:p>
          <a:p>
            <a:r>
              <a:rPr lang="ru-RU" dirty="0" smtClean="0"/>
              <a:t>Развивать языковой анализ и синтез на материале предложений;</a:t>
            </a:r>
          </a:p>
          <a:p>
            <a:r>
              <a:rPr lang="ru-RU" dirty="0" smtClean="0"/>
              <a:t>Формировать функцию словообразования;</a:t>
            </a:r>
          </a:p>
          <a:p>
            <a:r>
              <a:rPr lang="ru-RU" dirty="0" smtClean="0"/>
              <a:t> Развивать высшие психические функции (зрительное и слуховое внимание и память, конструктивный </a:t>
            </a:r>
            <a:r>
              <a:rPr lang="ru-RU" dirty="0" err="1" smtClean="0"/>
              <a:t>праксис</a:t>
            </a:r>
            <a:r>
              <a:rPr lang="ru-RU" dirty="0" smtClean="0"/>
              <a:t>);</a:t>
            </a:r>
          </a:p>
          <a:p>
            <a:r>
              <a:rPr lang="ru-RU" dirty="0" smtClean="0"/>
              <a:t>Закреплять временные представления.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u="sng" dirty="0" smtClean="0"/>
              <a:t>Образовательные:</a:t>
            </a:r>
            <a:endParaRPr lang="ru-RU" dirty="0" smtClean="0"/>
          </a:p>
          <a:p>
            <a:r>
              <a:rPr lang="ru-RU" dirty="0" smtClean="0"/>
              <a:t>Показать связь звука и буквы;</a:t>
            </a:r>
          </a:p>
          <a:p>
            <a:r>
              <a:rPr lang="ru-RU" dirty="0" smtClean="0"/>
              <a:t>Учить пользоваться схематическим планом ответа;</a:t>
            </a:r>
          </a:p>
          <a:p>
            <a:r>
              <a:rPr lang="ru-RU" dirty="0" smtClean="0"/>
              <a:t>Формировать навыки знаковой символизации;</a:t>
            </a:r>
          </a:p>
          <a:p>
            <a:r>
              <a:rPr lang="ru-RU" dirty="0" smtClean="0"/>
              <a:t>Совершенствовать навык орфографического проговаривания;</a:t>
            </a:r>
          </a:p>
          <a:p>
            <a:r>
              <a:rPr lang="ru-RU" dirty="0" smtClean="0"/>
              <a:t>Тренировать навык чтения;</a:t>
            </a:r>
          </a:p>
          <a:p>
            <a:r>
              <a:rPr lang="ru-RU" dirty="0" smtClean="0"/>
              <a:t>Формировать навык  грамматического оформления предложения;</a:t>
            </a:r>
          </a:p>
          <a:p>
            <a:r>
              <a:rPr lang="ru-RU" dirty="0" smtClean="0"/>
              <a:t>Обогащать лексический запас по теме «Животные»;</a:t>
            </a:r>
          </a:p>
          <a:p>
            <a:r>
              <a:rPr lang="ru-RU" dirty="0" smtClean="0"/>
              <a:t>Совершенствовать </a:t>
            </a:r>
            <a:r>
              <a:rPr lang="ru-RU" dirty="0" err="1" smtClean="0"/>
              <a:t>графо-моторные</a:t>
            </a:r>
            <a:r>
              <a:rPr lang="ru-RU" dirty="0" smtClean="0"/>
              <a:t> навыки.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u="sng" dirty="0" smtClean="0"/>
              <a:t>Воспитательные:</a:t>
            </a:r>
            <a:endParaRPr lang="ru-RU" dirty="0" smtClean="0"/>
          </a:p>
          <a:p>
            <a:r>
              <a:rPr lang="ru-RU" dirty="0" smtClean="0"/>
              <a:t>Создать положительный эмоциональный настрой у детей;</a:t>
            </a:r>
          </a:p>
          <a:p>
            <a:r>
              <a:rPr lang="ru-RU" dirty="0" smtClean="0"/>
              <a:t>Прививать интерес к речевым единицам;</a:t>
            </a:r>
          </a:p>
          <a:p>
            <a:r>
              <a:rPr lang="ru-RU" dirty="0" smtClean="0"/>
              <a:t>Учить слушать и слышать окружающих;</a:t>
            </a:r>
          </a:p>
          <a:p>
            <a:r>
              <a:rPr lang="ru-RU" dirty="0" smtClean="0"/>
              <a:t>Формировать навыки самоконтроля;</a:t>
            </a:r>
          </a:p>
          <a:p>
            <a:r>
              <a:rPr lang="ru-RU" dirty="0" smtClean="0"/>
              <a:t>Содействовать формированию уважительного отношения к родителям, к материнству.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/>
              <a:t>Карта - подсказка</a:t>
            </a:r>
            <a:endParaRPr lang="ru-RU" sz="4400" b="1" dirty="0"/>
          </a:p>
        </p:txBody>
      </p:sp>
      <p:pic>
        <p:nvPicPr>
          <p:cNvPr id="1026" name="Picture 2" descr="G:\подсказка х-ж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928926" y="1571612"/>
            <a:ext cx="3332968" cy="47137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/>
              <a:t>Моржиха</a:t>
            </a:r>
            <a:endParaRPr lang="ru-RU" sz="4400" b="1" dirty="0"/>
          </a:p>
        </p:txBody>
      </p:sp>
      <p:pic>
        <p:nvPicPr>
          <p:cNvPr id="2050" name="Picture 2" descr="C:\Users\lenovo\Documents\моржиха с млоржонком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1176457" y="1602897"/>
            <a:ext cx="6681691" cy="44693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м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071546"/>
            <a:ext cx="7044185" cy="47149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2238</TotalTime>
  <Words>260</Words>
  <PresentationFormat>Экран (4:3)</PresentationFormat>
  <Paragraphs>46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Официальная</vt:lpstr>
      <vt:lpstr>Презентация к уроку «Дифференциация прописных строчных букв х и ж»</vt:lpstr>
      <vt:lpstr>Темы: </vt:lpstr>
      <vt:lpstr>Цель урока </vt:lpstr>
      <vt:lpstr>Задачи</vt:lpstr>
      <vt:lpstr>Слайд 5</vt:lpstr>
      <vt:lpstr>Слайд 6</vt:lpstr>
      <vt:lpstr>Карта - подсказка</vt:lpstr>
      <vt:lpstr>Моржиха</vt:lpstr>
      <vt:lpstr>Слайд 9</vt:lpstr>
      <vt:lpstr>Слайд 10</vt:lpstr>
      <vt:lpstr>Слайд 11</vt:lpstr>
      <vt:lpstr>Загадка от Незнайки</vt:lpstr>
      <vt:lpstr>Жужелица</vt:lpstr>
      <vt:lpstr>Ужиха</vt:lpstr>
      <vt:lpstr>Слайд 15</vt:lpstr>
      <vt:lpstr>Слайд 16</vt:lpstr>
      <vt:lpstr>Вставьте пропущенные буквы</vt:lpstr>
      <vt:lpstr>Ежиха</vt:lpstr>
      <vt:lpstr>Слайд 19</vt:lpstr>
      <vt:lpstr>Игра «Волшебные буквы»  </vt:lpstr>
      <vt:lpstr>Стрижиха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«Дифференциация прописных строчных букв х и ж»</dc:title>
  <dc:creator>lenovo</dc:creator>
  <cp:lastModifiedBy>Надежда</cp:lastModifiedBy>
  <cp:revision>132</cp:revision>
  <dcterms:created xsi:type="dcterms:W3CDTF">2015-03-30T02:43:11Z</dcterms:created>
  <dcterms:modified xsi:type="dcterms:W3CDTF">2015-04-11T00:19:35Z</dcterms:modified>
</cp:coreProperties>
</file>