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8" r:id="rId4"/>
    <p:sldId id="30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10" Type="http://schemas.openxmlformats.org/officeDocument/2006/relationships/slide" Target="slide13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slide" Target="slide32.xml"/><Relationship Id="rId3" Type="http://schemas.openxmlformats.org/officeDocument/2006/relationships/slide" Target="slide20.xml"/><Relationship Id="rId7" Type="http://schemas.openxmlformats.org/officeDocument/2006/relationships/slide" Target="slide24.xml"/><Relationship Id="rId12" Type="http://schemas.openxmlformats.org/officeDocument/2006/relationships/slide" Target="slide31.xml"/><Relationship Id="rId2" Type="http://schemas.openxmlformats.org/officeDocument/2006/relationships/slide" Target="slide19.xml"/><Relationship Id="rId16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30.xml"/><Relationship Id="rId5" Type="http://schemas.openxmlformats.org/officeDocument/2006/relationships/slide" Target="slide22.xml"/><Relationship Id="rId15" Type="http://schemas.openxmlformats.org/officeDocument/2006/relationships/slide" Target="slide34.xml"/><Relationship Id="rId10" Type="http://schemas.openxmlformats.org/officeDocument/2006/relationships/slide" Target="slide27.xml"/><Relationship Id="rId4" Type="http://schemas.openxmlformats.org/officeDocument/2006/relationships/slide" Target="slide21.xml"/><Relationship Id="rId9" Type="http://schemas.openxmlformats.org/officeDocument/2006/relationships/slide" Target="slide26.xml"/><Relationship Id="rId14" Type="http://schemas.openxmlformats.org/officeDocument/2006/relationships/slide" Target="slide3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13" Type="http://schemas.openxmlformats.org/officeDocument/2006/relationships/slide" Target="slide47.xml"/><Relationship Id="rId18" Type="http://schemas.openxmlformats.org/officeDocument/2006/relationships/slide" Target="slide52.xml"/><Relationship Id="rId3" Type="http://schemas.openxmlformats.org/officeDocument/2006/relationships/slide" Target="slide37.xml"/><Relationship Id="rId7" Type="http://schemas.openxmlformats.org/officeDocument/2006/relationships/slide" Target="slide41.xml"/><Relationship Id="rId12" Type="http://schemas.openxmlformats.org/officeDocument/2006/relationships/slide" Target="slide46.xml"/><Relationship Id="rId17" Type="http://schemas.openxmlformats.org/officeDocument/2006/relationships/slide" Target="slide51.xml"/><Relationship Id="rId2" Type="http://schemas.openxmlformats.org/officeDocument/2006/relationships/slide" Target="slide36.xml"/><Relationship Id="rId16" Type="http://schemas.openxmlformats.org/officeDocument/2006/relationships/slide" Target="slide50.xml"/><Relationship Id="rId20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0.xml"/><Relationship Id="rId11" Type="http://schemas.openxmlformats.org/officeDocument/2006/relationships/slide" Target="slide45.xml"/><Relationship Id="rId5" Type="http://schemas.openxmlformats.org/officeDocument/2006/relationships/slide" Target="slide39.xml"/><Relationship Id="rId15" Type="http://schemas.openxmlformats.org/officeDocument/2006/relationships/slide" Target="slide49.xml"/><Relationship Id="rId10" Type="http://schemas.openxmlformats.org/officeDocument/2006/relationships/slide" Target="slide44.xml"/><Relationship Id="rId19" Type="http://schemas.openxmlformats.org/officeDocument/2006/relationships/slide" Target="slide53.xml"/><Relationship Id="rId4" Type="http://schemas.openxmlformats.org/officeDocument/2006/relationships/slide" Target="slide38.xml"/><Relationship Id="rId9" Type="http://schemas.openxmlformats.org/officeDocument/2006/relationships/slide" Target="slide43.xml"/><Relationship Id="rId14" Type="http://schemas.openxmlformats.org/officeDocument/2006/relationships/slide" Target="slide4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mailto:ekspert.irina@yandex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772400" cy="9286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Детский дом г. Красного Сулина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428736"/>
            <a:ext cx="7929618" cy="4572032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ЖЕСТОКОЕ ОБРАЩЕНИЕ С ДЕТЬМИ: ДИАГНОСТИКА, КОРРЕКЦИЯ, ПРОФИЛАКТИКА</a:t>
            </a:r>
          </a:p>
          <a:p>
            <a:pPr>
              <a:defRPr/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Терещенко Ирина Александровна</a:t>
            </a:r>
          </a:p>
          <a:p>
            <a:pPr>
              <a:defRPr/>
            </a:pP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педагог-психолог</a:t>
            </a:r>
          </a:p>
          <a:p>
            <a:pPr>
              <a:defRPr/>
            </a:pPr>
            <a:endParaRPr lang="ru-RU" sz="2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Ростов-на-Дону, 2015</a:t>
            </a:r>
          </a:p>
          <a:p>
            <a:pPr>
              <a:defRPr/>
            </a:pP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72560" cy="164307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Формы поведения родителей, приводящих к эмоциональному насилию: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85778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Отказ родителей от детей.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Изоляция детей:</a:t>
            </a:r>
          </a:p>
          <a:p>
            <a:pPr marL="914400" lvl="1" indent="-514350">
              <a:buFont typeface="+mj-lt"/>
              <a:buAutoNum type="alphaLcParenR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эмоциональная,</a:t>
            </a:r>
          </a:p>
          <a:p>
            <a:pPr marL="914400" lvl="1" indent="-514350">
              <a:buFont typeface="+mj-lt"/>
              <a:buAutoNum type="alphaLcParenR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физическая.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3. Запугивание.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4. Постоянные оскорбления.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5. Игнорирование.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6. Развращение детей.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Физическое насилие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7901014" cy="491174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это любое неслучайное нанесение телесных повреждений ребёнку в возрасте до 18 лет родителем или лицом, осуществляющим опеку.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К физическому насилию относят также случаи, когда родители умышленно не предотвращают возможности причинении телесных повреждений.</a:t>
            </a:r>
          </a:p>
          <a:p>
            <a:endParaRPr lang="ru-RU" dirty="0"/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Сексуальное насилие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286808" cy="491174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это использование ребёнка и подростка другим лицом для получения сексуального удовлетворения.</a:t>
            </a: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Инцест – это сексуальные контакты между двумя людьми, связанными тесными родственными узами, невзирая на возраст.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Сексуальное злоупотребление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929718" cy="491174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это такие действия как показ порнографии детям, использование детей для производства порнографической продукции и сексуальное поведение в присутствии детей.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Пренебрежение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786874" cy="491174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это форма жестокого обращения с детьми, при которой родителями или опекунами не обеспечиваются элементарные нужды ребёнка, такие, как еда, одежда, образование и забота о здоровье.</a:t>
            </a: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Симптомы и диагностика эмоционального насилия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643998" cy="471490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Внешние показатели: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отстает в физическом развитии;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недостатки в речевом развитии;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 поддается воспитательному воздействию;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отстает в общем развитии от детей своего возраста;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недержание мочи;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психосоматические жалобы.</a:t>
            </a: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Эмоциональные и поведенческие реакции ребёнка: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43998" cy="4857784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слишком активно ведет себя;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имеет странные привычки;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плохо спит, всего боится;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 умеет играть с другими детьми;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часто имеет навязчивые идеи;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дает истерические реакции;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заторможен, отрешен, равнодушен;</a:t>
            </a:r>
          </a:p>
          <a:p>
            <a:pPr lvl="0"/>
            <a:r>
              <a:rPr lang="ru-RU" dirty="0" err="1" smtClean="0">
                <a:latin typeface="Arial" pitchFamily="34" charset="0"/>
                <a:cs typeface="Arial" pitchFamily="34" charset="0"/>
              </a:rPr>
              <a:t>депрессивен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«приклеивается» к взрослому.</a:t>
            </a: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6541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Личностные особенности ребёнка, подвергающеюся эмоциональному насилию: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8643998" cy="4357718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заниженная самооценка;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низкий уровень самоуважения;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агрессивность или безразличие;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чувство одиночества и ненужности;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отсутствие друзей;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небольшой стресс вызывает чувство тревоги и возбуждения.</a:t>
            </a: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0112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Симптомы и диагностика физического насилия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43998" cy="535785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Внешние показатели: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синяки и кровоподтеки на теле, следы ожогов;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внутренние повреждения, переломы, вывихи или растяжения;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наличие на голове участков без волос;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шрамы, следы от сжатия пальцами;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признаки насильственного приема лекарств или алкоголя;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умерший ребёнок с признаками насилия.</a:t>
            </a: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0112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Эмоциональные реакции у ребёнка: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5286412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ощущает тревогу в общении с взрослыми;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испытывает чувство вины;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проявляет крайние формы поведения или агрессивность, или нежелание общаться;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боится родителей;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боится идти домой;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жалуется, что родители бьют.</a:t>
            </a: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Содержание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58204" cy="521497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2" action="ppaction://hlinksldjump"/>
              </a:rPr>
              <a:t>Понятие «жестокое обращение»с детьми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Группа риска родителей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4" action="ppaction://hlinksldjump"/>
              </a:rPr>
              <a:t>Группа риска детей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5" action="ppaction://hlinksldjump"/>
              </a:rPr>
              <a:t>Основные формы жестокого обращения с детьми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6" action="ppaction://hlinksldjump"/>
              </a:rPr>
              <a:t>Эмоциональное насилие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7" action="ppaction://hlinksldjump"/>
              </a:rPr>
              <a:t>Формы поведения родителей, приводящих, к эмоциональному насилию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8" action="ppaction://hlinksldjump"/>
              </a:rPr>
              <a:t>Физическое насилие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9" action="ppaction://hlinksldjump"/>
              </a:rPr>
              <a:t>Сексуальное насилие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0" action="ppaction://hlinksldjump"/>
              </a:rPr>
              <a:t>Сексуальное злоупотребление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1" action="ppaction://hlinksldjump"/>
              </a:rPr>
              <a:t>Пренебрежение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2" action="ppaction://hlinksldjump"/>
              </a:rPr>
              <a:t>Симптомы и диагностика эмоционального насилия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3" action="ppaction://hlinksldjump"/>
              </a:rPr>
              <a:t>Эмоциональные и поведенческие реакции ребёнка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4" action="ppaction://hlinksldjump"/>
              </a:rPr>
              <a:t>Личностные особенности ребёнка, подвергающегося эмоциональному насилию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5" action="ppaction://hlinksldjump"/>
              </a:rPr>
              <a:t>Симптомы и диагностика физического насилия (внешние показатели)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0112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Поведенческие реакции у ребёнка: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715436" cy="55721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часто смотрит в одну точку, ничего не видя вокруг;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путано отвечает на вопросы;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болезненно реагирует на плач других;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пытается манипулировать другими, чтобы привлечь к себе внимание;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необъяснимые изменения в поведении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побег из дома;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ношение неподходящей к погодным условиям одежды (чтобы скрыть кровоподтеки).</a:t>
            </a: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0112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Внешние показатели сексуального насилия: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358246" cy="5357850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порванное, запачканное нижнее белье;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трудности при ходьбе и сидении;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жалобы на боли;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опухоль или раздражение в области половых органов, синяки;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кровотечение и выделение из половых органов;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гематомы на груди, ягодицах, нижней части живота, бедрах, следы спермы.</a:t>
            </a: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3684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Характер травм после сексуального насилия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8001056" cy="4429156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повреждение генитальной, анальной области, в том числе нарушение целостности девственной плевы;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«зияние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ануса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боли в горле;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беременность.</a:t>
            </a: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0112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Характер  заболеваний после сексуального насилия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429684" cy="5000660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заболевания, передающиеся половым путем;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венерическая болезнь;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недержание кала («пачкание одежды»),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энурез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нервно-психические расстройства;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психосоматические расстройства;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мочеполовые инфекции. </a:t>
            </a: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5112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Особенности психического состояния и поведения ребёнка</a:t>
            </a:r>
            <a:r>
              <a:rPr lang="ru-RU" sz="36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дошкольного возраста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501122" cy="4786346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ночные кошмары и нарушение сна;</a:t>
            </a:r>
          </a:p>
          <a:p>
            <a:pPr lvl="0"/>
            <a:r>
              <a:rPr lang="ru-RU" dirty="0" err="1" smtClean="0">
                <a:latin typeface="Arial" pitchFamily="34" charset="0"/>
                <a:cs typeface="Arial" pitchFamily="34" charset="0"/>
              </a:rPr>
              <a:t>встревоженность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страхи;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регрессивное поведение;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несвойственные возрасту знания о сексуальном поведении;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открытая мастурбация;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боится оставаться один с кем-то;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жалуется взрослым на сексуальные посягательства.</a:t>
            </a:r>
          </a:p>
          <a:p>
            <a:pPr lvl="0"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5112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Особенности психического состояния и поведения ребёнка младшего школьного возраста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715436" cy="5286412"/>
          </a:xfrm>
        </p:spPr>
        <p:txBody>
          <a:bodyPr>
            <a:normAutofit lnSpcReduction="10000"/>
          </a:bodyPr>
          <a:lstStyle/>
          <a:p>
            <a:pPr lvl="0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резкое ухудшение успеваемости;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ПТСР, неспособность концентрироваться;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несвойственные возрасту знания о половых вопросах;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гнев, агрессивное поведение;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ухудшение взаимоотношений со сверстниками и родителями, не являющимися насильниками;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деструктивное поведение, мастурбация.</a:t>
            </a:r>
          </a:p>
          <a:p>
            <a:pPr lvl="0"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Причины молчания о сексуальном насилии: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4525963"/>
          </a:xfrm>
        </p:spPr>
        <p:txBody>
          <a:bodyPr/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ребёнка запугивали;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он стыдится говорить об этом;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его убедили хранить «секрет»;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он считает себя виноватым во всем;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его убедили, что такие отношения нормальны, и это происходит со всеми.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Основные признаки ПТСР: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229600" cy="5311781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повторяющиеся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дистрессовые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сны, воспоминания;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иллюзии, галлюцинации и внезапные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диссоциативные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воспоминания;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стремление избегать мыслей и чувств, связанных с травмой;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стремление избегать действий, мест и людей, вызывающих воспоминания о травме;</a:t>
            </a:r>
          </a:p>
          <a:p>
            <a:pPr lvl="0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неспособность вспомнить важный аспект травмы;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чувство отдаления от других;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сужение аффективного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спектpa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неуверенность в будущей нормальной жизни;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нарушения сна;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раздражительность и вспышки гнева;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трудности концентрации;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чрезмерная осторожность;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преувеличенные реакции испуга.</a:t>
            </a:r>
          </a:p>
          <a:p>
            <a:endParaRPr lang="ru-RU" dirty="0"/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ПТСР определяют как: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острое – при продолжительности симптомов менее трёх месяцев;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хроническое – при продолжительности симптомов более трёх месяцев;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 отсроченным началом – если симптомы возникают через шесть месяцев и более после травматического события.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58204" cy="6500858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2" action="ppaction://hlinksldjump"/>
              </a:rPr>
              <a:t>Эмоциональные реакции у ребёнка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Поведенческие реакции ребёнка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4" action="ppaction://hlinksldjump"/>
              </a:rPr>
              <a:t>Внешние показатели сексуального насилия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5" action="ppaction://hlinksldjump"/>
              </a:rPr>
              <a:t>Характер травм после сексуального насилия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6" action="ppaction://hlinksldjump"/>
              </a:rPr>
              <a:t>Характер заболевания после сексуального насилия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7" action="ppaction://hlinksldjump"/>
              </a:rPr>
              <a:t>Особенности психического состояния и поведения ребёнка дошкольного возраста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8" action="ppaction://hlinksldjump"/>
              </a:rPr>
              <a:t>Особенности психического состояния и поведения ребёнка младшего школьного возраста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9" action="ppaction://hlinksldjump"/>
              </a:rPr>
              <a:t>Причины молчания о сексуальном насилии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0" action="ppaction://hlinksldjump"/>
              </a:rPr>
              <a:t>Основные признаки ПТСР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0" action="ppaction://hlinksldjump"/>
              </a:rPr>
              <a:t>ПТСР определяют как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1" action="ppaction://hlinksldjump"/>
              </a:rPr>
              <a:t>Основные аспекты травмы, соответствующие симптомам ПТСР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err="1" smtClean="0">
                <a:latin typeface="Arial" pitchFamily="34" charset="0"/>
                <a:cs typeface="Arial" pitchFamily="34" charset="0"/>
                <a:hlinkClick r:id="rId12" action="ppaction://hlinksldjump"/>
              </a:rPr>
              <a:t>Депривация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3" action="ppaction://hlinksldjump"/>
              </a:rPr>
              <a:t>Влияние </a:t>
            </a:r>
            <a:r>
              <a:rPr lang="ru-RU" sz="1800" dirty="0" err="1" smtClean="0">
                <a:latin typeface="Arial" pitchFamily="34" charset="0"/>
                <a:cs typeface="Arial" pitchFamily="34" charset="0"/>
                <a:hlinkClick r:id="rId13" action="ppaction://hlinksldjump"/>
              </a:rPr>
              <a:t>депривации</a:t>
            </a:r>
            <a:r>
              <a:rPr lang="ru-RU" sz="1800" dirty="0" smtClean="0">
                <a:latin typeface="Arial" pitchFamily="34" charset="0"/>
                <a:cs typeface="Arial" pitchFamily="34" charset="0"/>
                <a:hlinkClick r:id="rId13" action="ppaction://hlinksldjump"/>
              </a:rPr>
              <a:t> на психическое развитие детей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4" action="ppaction://hlinksldjump"/>
              </a:rPr>
              <a:t>Проблемы младенцев воспитывающихся в детских учреждениях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5" action="ppaction://hlinksldjump"/>
              </a:rPr>
              <a:t>Проблемы детей дошкольного и младшего школьного возраста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ru-RU" sz="1800" dirty="0" smtClean="0">
                <a:latin typeface="Arial" pitchFamily="34" charset="0"/>
                <a:cs typeface="Arial" pitchFamily="34" charset="0"/>
                <a:hlinkClick r:id="rId16" action="ppaction://hlinksldjump"/>
              </a:rPr>
              <a:t>Основы терапии и реабилитации пострадавших от эмоционального насилия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586790" cy="157163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Основные аспекты травмы, соответствующие симптомам ПТСР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72032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Какова связь насильника с пациентом.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Тяжесть насилия. Физическое насилие: оценка повреждений. В сексуальном насилии – способ насилия.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Продолжительность и/или частота насилия. Хроническое или острое.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Были использованы уговоры или физическое удерживание.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Депривация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это нехватка чего-либо жизненно или психически важного (необходимого) для субъекта в достаточной мере или в необходимом количестве. 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         Каган В.</a:t>
            </a:r>
          </a:p>
          <a:p>
            <a:endParaRPr lang="ru-RU" dirty="0"/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Влияние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депривации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на психическое развитие детей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8001056" cy="46863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при поступлении в школу не выявляют необходимого уровня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сформированности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необходимых навыков;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приводит детей к школьной неуспеваемости и к негативному восприятию школьного процесса;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формирует личность с патологическими особенностями характера.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Проблемы младенцев воспитывающиеся в  детских учреждениях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572560" cy="471490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со вскармливанием,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нарушение пищеварения,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задержка развития,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могут быть ненасытными в еде,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трудности с употреблением твердой пищи,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спокойно лежат в кровати, не призывая взрослого и не пытаясь встать.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Проблемы детей дошкольного и младшего школьного возраста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572560" cy="4929222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стереотипное поведение;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избегают других детей, пассивность;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агрессивность, чрезмерная активность;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рассеянность;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неспособность сформировать глубокую и искреннюю привязанность;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неразборчиво дружелюбны (любят всех);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трудности в установлении контактов.</a:t>
            </a: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Основы терапии и реабилитации пострадавших от эмоционального насилия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501122" cy="492922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следует помнить, что эмоциональное насилие нередко сочетается с физическими наказаниями;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тщательное исследование ситуации в семье, школе, среди сверстников ребенка;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роль и участие родителей, школы в лечении;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лечение родителей, семейная терапия.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5112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Основные мишени психотерапевтической работы детей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214554"/>
            <a:ext cx="8572560" cy="435771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чувство вины;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низкая самооценка;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неумение понимать эмоции других;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неумение оценивать свои собственные эмоции;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неправильные,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дезадаптивные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модели поведения.</a:t>
            </a: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5112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Основы терапии и реабилитации жертв физического и сексуального насилия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715436" cy="464347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обеспечение безопасности и уверенности;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уважайте право ребёнка молчать о насилии и травме;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снять чувство вины, ребёнка следует понимать;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ограждать от ситуаций провоцирующих страх;</a:t>
            </a:r>
            <a:r>
              <a:rPr lang="ru-RU" dirty="0" smtClean="0"/>
              <a:t>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лечение должно быть длительным, комплексным.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5112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Основы терапии и реабилитации, пострадавших от пренебрежения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715436" cy="46434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диагностики семейно-педагогической запущенности;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контакт с органами опеки и попечительства;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комплексная работа, включающая все виды социальной поддержки семьи;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длительная психолого-педагогическая коррекция.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5112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Разновидности психотерапии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143536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когнитивно-поведенческая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терапия – применяется для лечения подростков с ПТСР;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семейная психотерапия – применяется при эмоциональном и физическом насилии со стороны родственников;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игровая психотерапия – опирается на основные функции детской игры и может применяться у детей, пострадавших от всех видов насилия.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86874" cy="6572296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buFont typeface="+mj-lt"/>
              <a:buAutoNum type="arabicPeriod" startAt="30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2" action="ppaction://hlinksldjump"/>
              </a:rPr>
              <a:t>Основные мишени психотерапевтической работы детей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0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Основы терапии и реабилитации жертв физического и сексуального насилия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0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4" action="ppaction://hlinksldjump"/>
              </a:rPr>
              <a:t>Основы терапии и реабилитации пострадавших от пренебрежения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5" action="ppaction://hlinksldjump"/>
              </a:rPr>
              <a:t>Разновидность психотерапии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6" action="ppaction://hlinksldjump"/>
              </a:rPr>
              <a:t>Почему нет смысла наказывать ребёнка физически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7" action="ppaction://hlinksldjump"/>
              </a:rPr>
              <a:t>Если вы уже не можете выносить плачь ребёнка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8" action="ppaction://hlinksldjump"/>
              </a:rPr>
              <a:t>Как избежать физического наказания, когда 3-5 летний ребёнок не слушает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9" action="ppaction://hlinksldjump"/>
              </a:rPr>
              <a:t>Методы при демонстрации ребёнком агрессивности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0" action="ppaction://hlinksldjump"/>
              </a:rPr>
              <a:t>Стратегия родителей, имеющих подростков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1" action="ppaction://hlinksldjump"/>
              </a:rPr>
              <a:t>Схема работы с семьёй, в которой предполагается инцест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2" action="ppaction://hlinksldjump"/>
              </a:rPr>
              <a:t>Родители должны знать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3" action="ppaction://hlinksldjump"/>
              </a:rPr>
              <a:t>Запомните правило «три К»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4" action="ppaction://hlinksldjump"/>
              </a:rPr>
              <a:t>Правила сексуального поведения детей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5" action="ppaction://hlinksldjump"/>
              </a:rPr>
              <a:t>Что нужно каждому ребёнку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6" action="ppaction://hlinksldjump"/>
              </a:rPr>
              <a:t>Роль школы в предотвращении насилия над детьми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7" action="ppaction://hlinksldjump"/>
              </a:rPr>
              <a:t>Критерии «подозрительных признаков»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8" action="ppaction://hlinksldjump"/>
              </a:rPr>
              <a:t>Программа работы ПНД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19" action="ppaction://hlinksldjump"/>
              </a:rPr>
              <a:t>Источник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 startAt="32"/>
            </a:pPr>
            <a:r>
              <a:rPr lang="ru-RU" dirty="0" smtClean="0">
                <a:latin typeface="Arial" pitchFamily="34" charset="0"/>
                <a:cs typeface="Arial" pitchFamily="34" charset="0"/>
                <a:hlinkClick r:id="rId20" action="ppaction://hlinksldjump"/>
              </a:rPr>
              <a:t>Контактная информация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5112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Почему нет смысла наказывать ребёнка физически: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429684" cy="4714908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 улучшает поведение, может вызвать обратную реакцию;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может появиться чувство мести;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вызывает чувство обиды и возмущение;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развиваются такие качества, как трусливость и изворотливость;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ребёнок привыкает к физическим наказаниям и уже не реагирует на них.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0826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Если вы уже не можете выносить плач малыша: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501122" cy="5143536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наберите побольше воздуха и медленно выдохните;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выйдите в другую комнату и посидите несколько минут;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попросите друзей или родственников посидеть с ребенком, чтобы вы могли отдохнуть;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 сердитесь на ребёнка;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никогда не давайте вашим чувствам заходить слишком далеко.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4287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Как избежать физического наказания, когда 3 - 5 летний ребёнок вас не слушает: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786874" cy="478634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Переключите на другой вид деятельности;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Уберите опасные предметы;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Поиграйте вместе с ним;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Наказанием для ребёнка будет уже то, что вы не обратите на него внимания и перестанете ему улыбаться;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Если вы теряете контроль над собой –  уйдите, устройте себе отдых или перерыв. </a:t>
            </a:r>
          </a:p>
          <a:p>
            <a:pPr lvl="0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4287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Методы при демонстрации ребёнком агрессивности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71678"/>
            <a:ext cx="8786874" cy="3643338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метод "Делай" - "Не делай";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игнорирование;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остановка игры;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установление ограничений;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тайм-аут или «Горячий стул».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Стратегия для родителей, имеющих подростков: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86874" cy="5143536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проявляйте интерес  к его делам;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уважайте взгляды подростка, будьте гибкими;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дайте подростку почувствовать, что всегда готовы помочь и защитить;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уважайте потребность подростка к уединению;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дайте подростку добавочное время для выполнения вашего задания или просьбы;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составьте и напишите семейные правила.</a:t>
            </a:r>
          </a:p>
        </p:txBody>
      </p:sp>
      <p:sp>
        <p:nvSpPr>
          <p:cNvPr id="5" name="Загнутый угол 4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Схема работы с семьей, в которой предполагается инцест: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86874" cy="5143536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устранение предполагаемого насильника;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оценка поведения родителей;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определение особенностей характера ребёнка;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установление достоверности факта насилия;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работа по профилактике дальнейшего насилия в семье;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обеспечение лечением ребенка, пострадавшего от насилия.</a:t>
            </a: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Родители должны знать, что</a:t>
            </a:r>
            <a:r>
              <a:rPr lang="ru-RU" sz="3600" b="1" dirty="0" smtClean="0"/>
              <a:t>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86874" cy="5143536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жертвами насилия могут быть как девочки, так и мальчики;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насилие может совершаться в отношении и детей до 1 года;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в 85-98% случаев дети знакомы с насильником;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чаще всего насилие происходит в доме жертвы, либо в доме насильника;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сексуальное насилие это проблема власти.</a:t>
            </a: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Запомните правило «три К»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86874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Всегда знайте: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куда пошел ваш ребенок;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кто пошел с ним;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когда он должен вернуться.</a:t>
            </a: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Правила сексуального поведения для детей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86874" cy="5000660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нельзя дотрагиваться до интимных частей тела другого человека;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нельзя позволять другим людям дотрагиваться до ваших интимных частей тела;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нельзя показывать интимные части тела другим людям;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контролируйте свое сексуальное поведение.</a:t>
            </a: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Что нужно каждому ребёнку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429684" cy="5000660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любовь,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уважение,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доверие,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внимание,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физическая забота,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похвала и призы.</a:t>
            </a: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Жестокое обращение с детьми (насилие) -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это любое поведение по отношении к ребёнку, которое нарушает его физическое или психическое благополучие, ставя под угрозу состояние его здоровья и развития.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Роль школы в предотвращении насилия над детьми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86874" cy="500066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перемены поведения должны насторожить взрослых и привлечь их внимание к проблеме;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индивидуальные разговоры с учениками в спокойной обстановке;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работать по предотвращению насилия над детьми;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подозрения должны быть подкреплены другими критериями признаков насилия.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Критерии «подозрительных признаков»: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86874" cy="5000660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физические повреждения;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обнаружение;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частое поступление сообщений об одном и том же ребёнке;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другие признаки и симптомы, которые говорят о большой вероятности насилия;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отсутствие сотрудничества со стороны родителей и их неспособность дать адекватные объяснения.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нутый угол 4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715436" cy="164307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Программа работы по ПНД (Предотвращение Насилия над Детьми)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8786874" cy="44291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Основная цель программы в том, чтобы научить детей предвидеть и предупредить возможность нападения.</a:t>
            </a:r>
          </a:p>
          <a:p>
            <a:pPr algn="just">
              <a:buNone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Трехэтапная образовательная подготовка:</a:t>
            </a:r>
          </a:p>
          <a:p>
            <a:pPr lvl="1" algn="just"/>
            <a:r>
              <a:rPr lang="ru-RU" sz="3200" dirty="0" smtClean="0">
                <a:latin typeface="Arial" pitchFamily="34" charset="0"/>
                <a:cs typeface="Arial" pitchFamily="34" charset="0"/>
              </a:rPr>
              <a:t> обучение персонала;</a:t>
            </a:r>
          </a:p>
          <a:p>
            <a:pPr lvl="1" algn="just"/>
            <a:r>
              <a:rPr lang="ru-RU" sz="3200" dirty="0" smtClean="0">
                <a:latin typeface="Arial" pitchFamily="34" charset="0"/>
                <a:cs typeface="Arial" pitchFamily="34" charset="0"/>
              </a:rPr>
              <a:t> программа семинаров для родителей;</a:t>
            </a:r>
          </a:p>
          <a:p>
            <a:pPr lvl="1" algn="just"/>
            <a:r>
              <a:rPr lang="ru-RU" sz="3200" dirty="0" smtClean="0">
                <a:latin typeface="Arial" pitchFamily="34" charset="0"/>
                <a:cs typeface="Arial" pitchFamily="34" charset="0"/>
              </a:rPr>
              <a:t> семинар для детей.</a:t>
            </a: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нутый угол 4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Источник: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>Жестокое обращение с детьми: диагностика, коррекция, профилактика. </a:t>
            </a:r>
          </a:p>
          <a:p>
            <a:pPr>
              <a:buNone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    Методическое руководство для врачей, психологов, педагогов, социальных работников и студентов ВУЗов.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Барбара </a:t>
            </a:r>
            <a:r>
              <a:rPr lang="ru-RU" sz="3300" b="1" dirty="0" err="1" smtClean="0">
                <a:latin typeface="Arial" pitchFamily="34" charset="0"/>
                <a:cs typeface="Arial" pitchFamily="34" charset="0"/>
              </a:rPr>
              <a:t>Боннер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ctr">
              <a:buNone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доктор психологии</a:t>
            </a:r>
          </a:p>
          <a:p>
            <a:pPr algn="ctr">
              <a:buNone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Директор Центра по предотвращению насилия над детьми</a:t>
            </a:r>
          </a:p>
          <a:p>
            <a:pPr algn="ctr">
              <a:buNone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Доцент кафедры педиатрии </a:t>
            </a:r>
          </a:p>
          <a:p>
            <a:pPr algn="ctr">
              <a:buNone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Научно-Медицинского Центра</a:t>
            </a:r>
          </a:p>
          <a:p>
            <a:pPr algn="ctr">
              <a:buNone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Университета Оклахомы, США</a:t>
            </a:r>
          </a:p>
          <a:p>
            <a:endParaRPr lang="ru-RU" dirty="0"/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Контактная информация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Терещенко  Ирина Александровна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ctr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педагог-психолог</a:t>
            </a:r>
          </a:p>
          <a:p>
            <a:pPr algn="ctr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i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e-mail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u="sng" dirty="0" err="1" smtClean="0">
                <a:latin typeface="Arial" pitchFamily="34" charset="0"/>
                <a:cs typeface="Arial" pitchFamily="34" charset="0"/>
                <a:hlinkClick r:id="rId2"/>
              </a:rPr>
              <a:t>ekspert.irina@yandex.ru</a:t>
            </a:r>
            <a:endParaRPr lang="ru-RU" dirty="0"/>
          </a:p>
        </p:txBody>
      </p:sp>
      <p:sp>
        <p:nvSpPr>
          <p:cNvPr id="4" name="Загнутый угол 3">
            <a:hlinkClick r:id="rId3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 группу риска родителей входят: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625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sz="4100" dirty="0" smtClean="0">
                <a:latin typeface="Arial" pitchFamily="34" charset="0"/>
                <a:cs typeface="Arial" pitchFamily="34" charset="0"/>
              </a:rPr>
              <a:t>люди, которые сами подвергались насилию в детстве;</a:t>
            </a:r>
          </a:p>
          <a:p>
            <a:pPr lvl="0">
              <a:lnSpc>
                <a:spcPct val="120000"/>
              </a:lnSpc>
            </a:pPr>
            <a:r>
              <a:rPr lang="ru-RU" sz="4100" dirty="0" smtClean="0">
                <a:latin typeface="Arial" pitchFamily="34" charset="0"/>
                <a:cs typeface="Arial" pitchFamily="34" charset="0"/>
              </a:rPr>
              <a:t>люди, которые страдают психическими расстройствами (депрессия, шизофрения, эпилепсия);</a:t>
            </a:r>
          </a:p>
          <a:p>
            <a:pPr lvl="0">
              <a:lnSpc>
                <a:spcPct val="120000"/>
              </a:lnSpc>
            </a:pPr>
            <a:r>
              <a:rPr lang="ru-RU" sz="4100" dirty="0" smtClean="0">
                <a:latin typeface="Arial" pitchFamily="34" charset="0"/>
                <a:cs typeface="Arial" pitchFamily="34" charset="0"/>
              </a:rPr>
              <a:t>люди, злоупотребляющие алкоголем и наркотиками;</a:t>
            </a:r>
          </a:p>
          <a:p>
            <a:pPr lvl="0">
              <a:lnSpc>
                <a:spcPct val="120000"/>
              </a:lnSpc>
            </a:pPr>
            <a:r>
              <a:rPr lang="ru-RU" sz="4100" dirty="0" smtClean="0">
                <a:latin typeface="Arial" pitchFamily="34" charset="0"/>
                <a:cs typeface="Arial" pitchFamily="34" charset="0"/>
              </a:rPr>
              <a:t>испытывающие экономические и социальные трудности;</a:t>
            </a:r>
          </a:p>
          <a:p>
            <a:pPr lvl="0">
              <a:lnSpc>
                <a:spcPct val="120000"/>
              </a:lnSpc>
            </a:pPr>
            <a:r>
              <a:rPr lang="ru-RU" sz="4100" dirty="0" smtClean="0">
                <a:latin typeface="Arial" pitchFamily="34" charset="0"/>
                <a:cs typeface="Arial" pitchFamily="34" charset="0"/>
              </a:rPr>
              <a:t>молодые матери (до 18 лет);</a:t>
            </a:r>
          </a:p>
          <a:p>
            <a:pPr lvl="0">
              <a:lnSpc>
                <a:spcPct val="120000"/>
              </a:lnSpc>
            </a:pPr>
            <a:r>
              <a:rPr lang="ru-RU" sz="4100" dirty="0" smtClean="0">
                <a:latin typeface="Arial" pitchFamily="34" charset="0"/>
                <a:cs typeface="Arial" pitchFamily="34" charset="0"/>
              </a:rPr>
              <a:t>семьи со сложным психологическим климатом.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В группу риска детей входят: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дети младенческого и раннего возраста, отличающиеся беспокойностью и раздражительностью;</a:t>
            </a:r>
          </a:p>
          <a:p>
            <a:pPr marL="514350" indent="-51435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2) дети с физическими и психическими отклонениями;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3) дети с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гиперактивным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импульсивным поведением.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Основные формы жестокого обращения с детьми: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эмоциональное (психологическое) насилие</a:t>
            </a:r>
          </a:p>
          <a:p>
            <a:pPr lvl="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физическое насилие</a:t>
            </a: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сексуальное насилие</a:t>
            </a: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пренебрежение (заброшенность, беспризорность)</a:t>
            </a:r>
          </a:p>
          <a:p>
            <a:endParaRPr lang="ru-RU" dirty="0"/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Эмоциональное 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(психологическое) насилие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472518" cy="46863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это хронические формы поведения, при которых ребёнка унижают, оскорбляют, высмеивают, тем самым нарушая нормальное развитие его эмоциональной сферы.</a:t>
            </a:r>
          </a:p>
          <a:p>
            <a:pPr>
              <a:buNone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Психологическое насилие включает в себя продолжающееся, длительное и распространяющееся поведение.</a:t>
            </a:r>
          </a:p>
          <a:p>
            <a:endParaRPr lang="ru-RU" dirty="0"/>
          </a:p>
        </p:txBody>
      </p:sp>
      <p:sp>
        <p:nvSpPr>
          <p:cNvPr id="4" name="Загнутый угол 3">
            <a:hlinkClick r:id="rId2" action="ppaction://hlinksldjump"/>
          </p:cNvPr>
          <p:cNvSpPr/>
          <p:nvPr/>
        </p:nvSpPr>
        <p:spPr>
          <a:xfrm>
            <a:off x="8572528" y="6429396"/>
            <a:ext cx="357190" cy="28575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3F3F3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2072</Words>
  <PresentationFormat>Экран (4:3)</PresentationFormat>
  <Paragraphs>375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Детский дом г. Красного Сулина</vt:lpstr>
      <vt:lpstr>Содержание</vt:lpstr>
      <vt:lpstr>Слайд 3</vt:lpstr>
      <vt:lpstr>Слайд 4</vt:lpstr>
      <vt:lpstr>Жестокое обращение с детьми (насилие) -</vt:lpstr>
      <vt:lpstr>В группу риска родителей входят: </vt:lpstr>
      <vt:lpstr>В группу риска детей входят: </vt:lpstr>
      <vt:lpstr>Основные формы жестокого обращения с детьми:</vt:lpstr>
      <vt:lpstr>Эмоциональное  (психологическое) насилие</vt:lpstr>
      <vt:lpstr> Формы поведения родителей, приводящих к эмоциональному насилию: </vt:lpstr>
      <vt:lpstr>Физическое насилие</vt:lpstr>
      <vt:lpstr>Сексуальное насилие</vt:lpstr>
      <vt:lpstr>Сексуальное злоупотребление</vt:lpstr>
      <vt:lpstr>Пренебрежение</vt:lpstr>
      <vt:lpstr> Симптомы и диагностика эмоционального насилия </vt:lpstr>
      <vt:lpstr> Эмоциональные и поведенческие реакции ребёнка:  </vt:lpstr>
      <vt:lpstr>  Личностные особенности ребёнка, подвергающеюся эмоциональному насилию:  </vt:lpstr>
      <vt:lpstr>   Симптомы и диагностика физического насилия   </vt:lpstr>
      <vt:lpstr>   Эмоциональные реакции у ребёнка:   </vt:lpstr>
      <vt:lpstr>   Поведенческие реакции у ребёнка:   </vt:lpstr>
      <vt:lpstr>     Внешние показатели сексуального насилия:    </vt:lpstr>
      <vt:lpstr>      Характер травм после сексуального насилия    </vt:lpstr>
      <vt:lpstr>      Характер  заболеваний после сексуального насилия    </vt:lpstr>
      <vt:lpstr>       Особенности психического состояния и поведения ребёнка дошкольного возраста      </vt:lpstr>
      <vt:lpstr>       Особенности психического состояния и поведения ребёнка младшего школьного возраста      </vt:lpstr>
      <vt:lpstr> Причины молчания о сексуальном насилии:  </vt:lpstr>
      <vt:lpstr>  Основные признаки ПТСР:  </vt:lpstr>
      <vt:lpstr>Слайд 28</vt:lpstr>
      <vt:lpstr>ПТСР определяют как: </vt:lpstr>
      <vt:lpstr> Основные аспекты травмы, соответствующие симптомам ПТСР </vt:lpstr>
      <vt:lpstr>Депривация  </vt:lpstr>
      <vt:lpstr>Влияние депривации на психическое развитие детей</vt:lpstr>
      <vt:lpstr>Проблемы младенцев воспитывающиеся в  детских учреждениях</vt:lpstr>
      <vt:lpstr>Проблемы детей дошкольного и младшего школьного возраста</vt:lpstr>
      <vt:lpstr>Основы терапии и реабилитации пострадавших от эмоционального насилия</vt:lpstr>
      <vt:lpstr>Основные мишени психотерапевтической работы детей</vt:lpstr>
      <vt:lpstr> Основы терапии и реабилитации жертв физического и сексуального насилия </vt:lpstr>
      <vt:lpstr>Основы терапии и реабилитации, пострадавших от пренебрежения</vt:lpstr>
      <vt:lpstr>Разновидности психотерапии </vt:lpstr>
      <vt:lpstr> Почему нет смысла наказывать ребёнка физически:  </vt:lpstr>
      <vt:lpstr>  Если вы уже не можете выносить плач малыша:  </vt:lpstr>
      <vt:lpstr>   Как избежать физического наказания, когда 3 - 5 летний ребёнок вас не слушает:   </vt:lpstr>
      <vt:lpstr>  Методы при демонстрации ребёнком агрессивности   </vt:lpstr>
      <vt:lpstr>  Стратегия для родителей, имеющих подростков:  </vt:lpstr>
      <vt:lpstr>   Схема работы с семьей, в которой предполагается инцест:    </vt:lpstr>
      <vt:lpstr>   Родители должны знать, что:    </vt:lpstr>
      <vt:lpstr>    Запомните правило «три К»    </vt:lpstr>
      <vt:lpstr>    Правила сексуального поведения для детей    </vt:lpstr>
      <vt:lpstr>   Что нужно каждому ребёнку   </vt:lpstr>
      <vt:lpstr>   Роль школы в предотвращении насилия над детьми   </vt:lpstr>
      <vt:lpstr>    Критерии «подозрительных признаков»:    </vt:lpstr>
      <vt:lpstr>   Программа работы по ПНД (Предотвращение Насилия над Детьми)   </vt:lpstr>
      <vt:lpstr>Источник: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МИНОБР НАУКИ РОССИИ ФГОУ ВО «ЮЖНЙ ФЕДЕРАЛЬНЫЙ УНИВЕРСИТЕТ» АКАДЕМИЯ ПСИХОЛОГИИ И ПЕДАГОГИКИ </dc:title>
  <cp:lastModifiedBy>Ирина</cp:lastModifiedBy>
  <cp:revision>165</cp:revision>
  <dcterms:modified xsi:type="dcterms:W3CDTF">2015-04-19T18:25:40Z</dcterms:modified>
</cp:coreProperties>
</file>