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8" r:id="rId3"/>
    <p:sldId id="261" r:id="rId4"/>
    <p:sldId id="272" r:id="rId5"/>
    <p:sldId id="273" r:id="rId6"/>
    <p:sldId id="260" r:id="rId7"/>
    <p:sldId id="264" r:id="rId8"/>
    <p:sldId id="265" r:id="rId9"/>
    <p:sldId id="279" r:id="rId10"/>
    <p:sldId id="258" r:id="rId11"/>
    <p:sldId id="262" r:id="rId12"/>
    <p:sldId id="266" r:id="rId13"/>
    <p:sldId id="268" r:id="rId14"/>
    <p:sldId id="274" r:id="rId15"/>
    <p:sldId id="277" r:id="rId16"/>
    <p:sldId id="276" r:id="rId17"/>
    <p:sldId id="283" r:id="rId18"/>
    <p:sldId id="282" r:id="rId19"/>
    <p:sldId id="284" r:id="rId20"/>
    <p:sldId id="275" r:id="rId21"/>
    <p:sldId id="271" r:id="rId22"/>
    <p:sldId id="257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6177DC-7B1D-4AD5-AEEF-491FD7006B11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CEDBCB-1646-4C0A-B582-06ADC71E48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717032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Прямоугольный параллелепипед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013176"/>
            <a:ext cx="6858000" cy="533400"/>
          </a:xfrm>
        </p:spPr>
        <p:txBody>
          <a:bodyPr>
            <a:noAutofit/>
          </a:bodyPr>
          <a:lstStyle/>
          <a:p>
            <a:r>
              <a:rPr lang="ru-RU" dirty="0" smtClean="0"/>
              <a:t>Автор: Сидорова А.В.</a:t>
            </a:r>
          </a:p>
          <a:p>
            <a:r>
              <a:rPr lang="ru-RU" dirty="0" smtClean="0"/>
              <a:t>Учитель математики</a:t>
            </a:r>
          </a:p>
          <a:p>
            <a:r>
              <a:rPr lang="ru-RU" dirty="0" smtClean="0"/>
              <a:t>МБОУ СОШ № 31</a:t>
            </a:r>
          </a:p>
          <a:p>
            <a:r>
              <a:rPr lang="ru-RU" dirty="0" smtClean="0"/>
              <a:t>Г. Мурманска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81952" y="5229200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Урок 1</a:t>
            </a:r>
            <a:endParaRPr lang="ru-RU" dirty="0"/>
          </a:p>
        </p:txBody>
      </p:sp>
      <p:pic>
        <p:nvPicPr>
          <p:cNvPr id="4100" name="Picture 4" descr="&amp;Tcy;&amp;iecy;&amp;mcy;&amp;acy; &amp;ucy;&amp;rcy;&amp;ocy;&amp;kcy;&amp;acy;: &quot;&amp;Pcy;&amp;rcy;&amp;yacy;&amp;mcy;&amp;ocy;&amp;ucy;&amp;gcy;&amp;ocy;&amp;lcy;&amp;softcy;&amp;ncy;&amp;ycy;&amp;jcy; &amp;pcy;&amp;acy;&amp;rcy;&amp;acy;&amp;lcy;&amp;lcy;&amp;iecy;&amp;lcy;&amp;iecy;&amp;pcy;&amp;icy;&amp;pcy;&amp;iecy;&amp;dcy;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15205" y="404664"/>
            <a:ext cx="4276725" cy="305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255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14375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Развёртка куба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25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4.uploads.ru/t/DFZH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91680" y="110031"/>
            <a:ext cx="5040560" cy="659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60232" y="1196752"/>
            <a:ext cx="2114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Ребро – 6 см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23970"/>
            <a:ext cx="8574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  <a:latin typeface="+mj-lt"/>
              </a:rPr>
              <a:t>Вычислить площадь развертки куба</a:t>
            </a:r>
            <a:endParaRPr lang="ru-RU" sz="3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262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28600"/>
            <a:ext cx="8229600" cy="9144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Составьте формулу для вычисления площади поверхности куба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81000" y="1846665"/>
            <a:ext cx="4623048" cy="4401735"/>
            <a:chOff x="381000" y="1846665"/>
            <a:chExt cx="4623048" cy="4401735"/>
          </a:xfrm>
        </p:grpSpPr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3352800" y="5791200"/>
              <a:ext cx="609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chemeClr val="tx2"/>
                  </a:solidFill>
                </a:rPr>
                <a:t>В</a:t>
              </a:r>
            </a:p>
          </p:txBody>
        </p:sp>
        <p:sp>
          <p:nvSpPr>
            <p:cNvPr id="27" name="Text Box 10"/>
            <p:cNvSpPr txBox="1">
              <a:spLocks noChangeArrowheads="1"/>
            </p:cNvSpPr>
            <p:nvPr/>
          </p:nvSpPr>
          <p:spPr bwMode="auto">
            <a:xfrm>
              <a:off x="4394448" y="4653136"/>
              <a:ext cx="609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chemeClr val="tx2"/>
                  </a:solidFill>
                </a:rPr>
                <a:t>С</a:t>
              </a: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1262418" y="1846665"/>
              <a:ext cx="71878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ru-RU" sz="2400" b="1" dirty="0" smtClean="0">
                  <a:solidFill>
                    <a:schemeClr val="tx2"/>
                  </a:solidFill>
                </a:rPr>
                <a:t>D</a:t>
              </a:r>
              <a:r>
                <a:rPr lang="ru-RU" altLang="ru-RU" sz="2400" b="1" baseline="-25000" dirty="0" smtClean="0">
                  <a:solidFill>
                    <a:schemeClr val="tx2"/>
                  </a:solidFill>
                </a:rPr>
                <a:t>1</a:t>
              </a:r>
              <a:endParaRPr lang="ru-RU" altLang="ru-RU" sz="2400" b="1" baseline="-25000" dirty="0">
                <a:solidFill>
                  <a:schemeClr val="tx2"/>
                </a:solidFill>
              </a:endParaRPr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381000" y="2057400"/>
              <a:ext cx="4572000" cy="4038600"/>
              <a:chOff x="381000" y="2057400"/>
              <a:chExt cx="4572000" cy="4038600"/>
            </a:xfrm>
          </p:grpSpPr>
          <p:sp>
            <p:nvSpPr>
              <p:cNvPr id="3" name="Freeform 49"/>
              <p:cNvSpPr>
                <a:spLocks/>
              </p:cNvSpPr>
              <p:nvPr/>
            </p:nvSpPr>
            <p:spPr bwMode="auto">
              <a:xfrm>
                <a:off x="876300" y="4899025"/>
                <a:ext cx="3530600" cy="850900"/>
              </a:xfrm>
              <a:custGeom>
                <a:avLst/>
                <a:gdLst>
                  <a:gd name="T0" fmla="*/ 0 w 2224"/>
                  <a:gd name="T1" fmla="*/ 520 h 536"/>
                  <a:gd name="T2" fmla="*/ 1680 w 2224"/>
                  <a:gd name="T3" fmla="*/ 536 h 536"/>
                  <a:gd name="T4" fmla="*/ 2224 w 2224"/>
                  <a:gd name="T5" fmla="*/ 0 h 536"/>
                  <a:gd name="T6" fmla="*/ 576 w 2224"/>
                  <a:gd name="T7" fmla="*/ 16 h 536"/>
                  <a:gd name="T8" fmla="*/ 0 w 2224"/>
                  <a:gd name="T9" fmla="*/ 520 h 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4"/>
                  <a:gd name="T16" fmla="*/ 0 h 536"/>
                  <a:gd name="T17" fmla="*/ 2224 w 2224"/>
                  <a:gd name="T18" fmla="*/ 536 h 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4" h="536">
                    <a:moveTo>
                      <a:pt x="0" y="520"/>
                    </a:moveTo>
                    <a:lnTo>
                      <a:pt x="1680" y="536"/>
                    </a:lnTo>
                    <a:lnTo>
                      <a:pt x="2224" y="0"/>
                    </a:lnTo>
                    <a:lnTo>
                      <a:pt x="576" y="16"/>
                    </a:lnTo>
                    <a:lnTo>
                      <a:pt x="0" y="520"/>
                    </a:lnTo>
                    <a:close/>
                  </a:path>
                </a:pathLst>
              </a:custGeom>
              <a:solidFill>
                <a:srgbClr val="00FF00">
                  <a:alpha val="56078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" name="Freeform 42"/>
              <p:cNvSpPr>
                <a:spLocks/>
              </p:cNvSpPr>
              <p:nvPr/>
            </p:nvSpPr>
            <p:spPr bwMode="auto">
              <a:xfrm>
                <a:off x="1739900" y="2270125"/>
                <a:ext cx="2667000" cy="2679700"/>
              </a:xfrm>
              <a:custGeom>
                <a:avLst/>
                <a:gdLst>
                  <a:gd name="T0" fmla="*/ 16 w 1680"/>
                  <a:gd name="T1" fmla="*/ 1688 h 1688"/>
                  <a:gd name="T2" fmla="*/ 1680 w 1680"/>
                  <a:gd name="T3" fmla="*/ 1648 h 1688"/>
                  <a:gd name="T4" fmla="*/ 1680 w 1680"/>
                  <a:gd name="T5" fmla="*/ 16 h 1688"/>
                  <a:gd name="T6" fmla="*/ 0 w 1680"/>
                  <a:gd name="T7" fmla="*/ 0 h 1688"/>
                  <a:gd name="T8" fmla="*/ 16 w 1680"/>
                  <a:gd name="T9" fmla="*/ 1688 h 16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688"/>
                  <a:gd name="T17" fmla="*/ 1680 w 1680"/>
                  <a:gd name="T18" fmla="*/ 1688 h 16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688">
                    <a:moveTo>
                      <a:pt x="16" y="1688"/>
                    </a:moveTo>
                    <a:lnTo>
                      <a:pt x="1680" y="1648"/>
                    </a:lnTo>
                    <a:lnTo>
                      <a:pt x="1680" y="16"/>
                    </a:lnTo>
                    <a:lnTo>
                      <a:pt x="0" y="0"/>
                    </a:lnTo>
                    <a:lnTo>
                      <a:pt x="16" y="1688"/>
                    </a:lnTo>
                    <a:close/>
                  </a:path>
                </a:pathLst>
              </a:custGeom>
              <a:solidFill>
                <a:srgbClr val="66CCFF">
                  <a:alpha val="5215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" name="Freeform 4"/>
              <p:cNvSpPr>
                <a:spLocks/>
              </p:cNvSpPr>
              <p:nvPr/>
            </p:nvSpPr>
            <p:spPr bwMode="auto">
              <a:xfrm>
                <a:off x="1727200" y="2298700"/>
                <a:ext cx="2717800" cy="2641600"/>
              </a:xfrm>
              <a:custGeom>
                <a:avLst/>
                <a:gdLst>
                  <a:gd name="T0" fmla="*/ 0 w 1712"/>
                  <a:gd name="T1" fmla="*/ 0 h 1664"/>
                  <a:gd name="T2" fmla="*/ 32 w 1712"/>
                  <a:gd name="T3" fmla="*/ 1664 h 1664"/>
                  <a:gd name="T4" fmla="*/ 1712 w 1712"/>
                  <a:gd name="T5" fmla="*/ 1632 h 1664"/>
                  <a:gd name="T6" fmla="*/ 0 60000 65536"/>
                  <a:gd name="T7" fmla="*/ 0 60000 65536"/>
                  <a:gd name="T8" fmla="*/ 0 60000 65536"/>
                  <a:gd name="T9" fmla="*/ 0 w 1712"/>
                  <a:gd name="T10" fmla="*/ 0 h 1664"/>
                  <a:gd name="T11" fmla="*/ 1712 w 1712"/>
                  <a:gd name="T12" fmla="*/ 1664 h 16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12" h="1664">
                    <a:moveTo>
                      <a:pt x="0" y="0"/>
                    </a:moveTo>
                    <a:lnTo>
                      <a:pt x="32" y="1664"/>
                    </a:lnTo>
                    <a:lnTo>
                      <a:pt x="1712" y="163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825500" y="4914900"/>
                <a:ext cx="977900" cy="838200"/>
              </a:xfrm>
              <a:custGeom>
                <a:avLst/>
                <a:gdLst>
                  <a:gd name="T0" fmla="*/ 616 w 616"/>
                  <a:gd name="T1" fmla="*/ 0 h 528"/>
                  <a:gd name="T2" fmla="*/ 0 w 616"/>
                  <a:gd name="T3" fmla="*/ 528 h 528"/>
                  <a:gd name="T4" fmla="*/ 0 60000 65536"/>
                  <a:gd name="T5" fmla="*/ 0 60000 65536"/>
                  <a:gd name="T6" fmla="*/ 0 w 616"/>
                  <a:gd name="T7" fmla="*/ 0 h 528"/>
                  <a:gd name="T8" fmla="*/ 616 w 616"/>
                  <a:gd name="T9" fmla="*/ 528 h 52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16" h="528">
                    <a:moveTo>
                      <a:pt x="616" y="0"/>
                    </a:moveTo>
                    <a:lnTo>
                      <a:pt x="0" y="52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Text Box 7"/>
              <p:cNvSpPr txBox="1">
                <a:spLocks noChangeArrowheads="1"/>
              </p:cNvSpPr>
              <p:nvPr/>
            </p:nvSpPr>
            <p:spPr bwMode="auto">
              <a:xfrm>
                <a:off x="1371600" y="4670425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ru-RU" sz="2400" b="1">
                    <a:solidFill>
                      <a:schemeClr val="tx2"/>
                    </a:solidFill>
                  </a:rPr>
                  <a:t>D</a:t>
                </a:r>
                <a:endParaRPr lang="ru-RU" altLang="ru-RU" sz="24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8" name="Text Box 8"/>
              <p:cNvSpPr txBox="1">
                <a:spLocks noChangeArrowheads="1"/>
              </p:cNvSpPr>
              <p:nvPr/>
            </p:nvSpPr>
            <p:spPr bwMode="auto">
              <a:xfrm>
                <a:off x="533400" y="5638800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2400" b="1">
                    <a:solidFill>
                      <a:schemeClr val="tx2"/>
                    </a:solidFill>
                  </a:rPr>
                  <a:t>А</a:t>
                </a:r>
              </a:p>
            </p:txBody>
          </p:sp>
          <p:sp>
            <p:nvSpPr>
              <p:cNvPr id="10" name="Text Box 13"/>
              <p:cNvSpPr txBox="1">
                <a:spLocks noChangeArrowheads="1"/>
              </p:cNvSpPr>
              <p:nvPr/>
            </p:nvSpPr>
            <p:spPr bwMode="auto">
              <a:xfrm>
                <a:off x="4343400" y="2057400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2400" b="1">
                    <a:solidFill>
                      <a:schemeClr val="tx2"/>
                    </a:solidFill>
                  </a:rPr>
                  <a:t>С</a:t>
                </a:r>
                <a:r>
                  <a:rPr lang="en-US" altLang="ru-RU" sz="2400" b="1" baseline="-25000">
                    <a:solidFill>
                      <a:schemeClr val="tx2"/>
                    </a:solidFill>
                  </a:rPr>
                  <a:t>1</a:t>
                </a:r>
                <a:endParaRPr lang="ru-RU" altLang="ru-RU" sz="24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11" name="AutoShape 14"/>
              <p:cNvSpPr>
                <a:spLocks noChangeArrowheads="1"/>
              </p:cNvSpPr>
              <p:nvPr/>
            </p:nvSpPr>
            <p:spPr bwMode="auto">
              <a:xfrm>
                <a:off x="838200" y="2286000"/>
                <a:ext cx="3581400" cy="3460750"/>
              </a:xfrm>
              <a:prstGeom prst="cube">
                <a:avLst>
                  <a:gd name="adj" fmla="val 25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14" name="Freeform 38"/>
              <p:cNvSpPr>
                <a:spLocks/>
              </p:cNvSpPr>
              <p:nvPr/>
            </p:nvSpPr>
            <p:spPr bwMode="auto">
              <a:xfrm>
                <a:off x="3543300" y="2308225"/>
                <a:ext cx="876300" cy="3441700"/>
              </a:xfrm>
              <a:custGeom>
                <a:avLst/>
                <a:gdLst>
                  <a:gd name="T0" fmla="*/ 0 w 552"/>
                  <a:gd name="T1" fmla="*/ 2168 h 2168"/>
                  <a:gd name="T2" fmla="*/ 544 w 552"/>
                  <a:gd name="T3" fmla="*/ 1624 h 2168"/>
                  <a:gd name="T4" fmla="*/ 552 w 552"/>
                  <a:gd name="T5" fmla="*/ 0 h 2168"/>
                  <a:gd name="T6" fmla="*/ 0 w 552"/>
                  <a:gd name="T7" fmla="*/ 520 h 2168"/>
                  <a:gd name="T8" fmla="*/ 0 w 552"/>
                  <a:gd name="T9" fmla="*/ 2168 h 2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2168"/>
                  <a:gd name="T17" fmla="*/ 552 w 552"/>
                  <a:gd name="T18" fmla="*/ 2168 h 2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2168">
                    <a:moveTo>
                      <a:pt x="0" y="2168"/>
                    </a:moveTo>
                    <a:lnTo>
                      <a:pt x="544" y="1624"/>
                    </a:lnTo>
                    <a:lnTo>
                      <a:pt x="552" y="0"/>
                    </a:lnTo>
                    <a:lnTo>
                      <a:pt x="0" y="520"/>
                    </a:lnTo>
                    <a:lnTo>
                      <a:pt x="0" y="2168"/>
                    </a:lnTo>
                    <a:close/>
                  </a:path>
                </a:pathLst>
              </a:custGeom>
              <a:solidFill>
                <a:srgbClr val="FF66CC">
                  <a:alpha val="56078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Text Box 23"/>
              <p:cNvSpPr txBox="1">
                <a:spLocks noChangeArrowheads="1"/>
              </p:cNvSpPr>
              <p:nvPr/>
            </p:nvSpPr>
            <p:spPr bwMode="auto">
              <a:xfrm>
                <a:off x="3581400" y="3048000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2400" b="1">
                    <a:solidFill>
                      <a:schemeClr val="tx2"/>
                    </a:solidFill>
                  </a:rPr>
                  <a:t>В</a:t>
                </a:r>
                <a:r>
                  <a:rPr lang="en-US" altLang="ru-RU" sz="2400" b="1" baseline="-25000">
                    <a:solidFill>
                      <a:schemeClr val="tx2"/>
                    </a:solidFill>
                  </a:rPr>
                  <a:t>1</a:t>
                </a:r>
                <a:endParaRPr lang="ru-RU" altLang="ru-RU" sz="24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29" name="Text Box 11"/>
              <p:cNvSpPr txBox="1">
                <a:spLocks noChangeArrowheads="1"/>
              </p:cNvSpPr>
              <p:nvPr/>
            </p:nvSpPr>
            <p:spPr bwMode="auto">
              <a:xfrm>
                <a:off x="381000" y="2852936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2400" b="1">
                    <a:solidFill>
                      <a:schemeClr val="tx2"/>
                    </a:solidFill>
                  </a:rPr>
                  <a:t>А</a:t>
                </a:r>
                <a:r>
                  <a:rPr lang="en-US" altLang="ru-RU" sz="2400" b="1" baseline="-25000">
                    <a:solidFill>
                      <a:schemeClr val="tx2"/>
                    </a:solidFill>
                  </a:rPr>
                  <a:t>1</a:t>
                </a:r>
                <a:endParaRPr lang="ru-RU" altLang="ru-RU" sz="2400" b="1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1835770" y="56525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868144" y="2636912"/>
            <a:ext cx="1398140" cy="584775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= 6a</a:t>
            </a:r>
            <a:r>
              <a:rPr lang="en-US" sz="3200" b="1" i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83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28600"/>
            <a:ext cx="8229600" cy="9144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Составьте формулу для вычисления </a:t>
            </a:r>
            <a:r>
              <a:rPr lang="ru-RU" sz="3600" b="1" dirty="0">
                <a:solidFill>
                  <a:schemeClr val="accent1"/>
                </a:solidFill>
              </a:rPr>
              <a:t>длин всех ребер </a:t>
            </a:r>
            <a:r>
              <a:rPr lang="ru-RU" sz="3600" b="1" dirty="0" smtClean="0">
                <a:solidFill>
                  <a:schemeClr val="accent1"/>
                </a:solidFill>
              </a:rPr>
              <a:t>куба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3" name="Freeform 49"/>
          <p:cNvSpPr>
            <a:spLocks/>
          </p:cNvSpPr>
          <p:nvPr/>
        </p:nvSpPr>
        <p:spPr bwMode="auto">
          <a:xfrm>
            <a:off x="876300" y="4899025"/>
            <a:ext cx="3530600" cy="850900"/>
          </a:xfrm>
          <a:custGeom>
            <a:avLst/>
            <a:gdLst>
              <a:gd name="T0" fmla="*/ 0 w 2224"/>
              <a:gd name="T1" fmla="*/ 520 h 536"/>
              <a:gd name="T2" fmla="*/ 1680 w 2224"/>
              <a:gd name="T3" fmla="*/ 536 h 536"/>
              <a:gd name="T4" fmla="*/ 2224 w 2224"/>
              <a:gd name="T5" fmla="*/ 0 h 536"/>
              <a:gd name="T6" fmla="*/ 576 w 2224"/>
              <a:gd name="T7" fmla="*/ 16 h 536"/>
              <a:gd name="T8" fmla="*/ 0 w 2224"/>
              <a:gd name="T9" fmla="*/ 520 h 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4"/>
              <a:gd name="T16" fmla="*/ 0 h 536"/>
              <a:gd name="T17" fmla="*/ 2224 w 2224"/>
              <a:gd name="T18" fmla="*/ 536 h 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4" h="536">
                <a:moveTo>
                  <a:pt x="0" y="520"/>
                </a:moveTo>
                <a:lnTo>
                  <a:pt x="1680" y="536"/>
                </a:lnTo>
                <a:lnTo>
                  <a:pt x="2224" y="0"/>
                </a:lnTo>
                <a:lnTo>
                  <a:pt x="576" y="16"/>
                </a:lnTo>
                <a:lnTo>
                  <a:pt x="0" y="520"/>
                </a:lnTo>
                <a:close/>
              </a:path>
            </a:pathLst>
          </a:custGeom>
          <a:solidFill>
            <a:srgbClr val="00FF00">
              <a:alpha val="5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" name="Freeform 42"/>
          <p:cNvSpPr>
            <a:spLocks/>
          </p:cNvSpPr>
          <p:nvPr/>
        </p:nvSpPr>
        <p:spPr bwMode="auto">
          <a:xfrm>
            <a:off x="1739900" y="2270125"/>
            <a:ext cx="2667000" cy="2679700"/>
          </a:xfrm>
          <a:custGeom>
            <a:avLst/>
            <a:gdLst>
              <a:gd name="T0" fmla="*/ 16 w 1680"/>
              <a:gd name="T1" fmla="*/ 1688 h 1688"/>
              <a:gd name="T2" fmla="*/ 1680 w 1680"/>
              <a:gd name="T3" fmla="*/ 1648 h 1688"/>
              <a:gd name="T4" fmla="*/ 1680 w 1680"/>
              <a:gd name="T5" fmla="*/ 16 h 1688"/>
              <a:gd name="T6" fmla="*/ 0 w 1680"/>
              <a:gd name="T7" fmla="*/ 0 h 1688"/>
              <a:gd name="T8" fmla="*/ 16 w 1680"/>
              <a:gd name="T9" fmla="*/ 1688 h 16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80"/>
              <a:gd name="T16" fmla="*/ 0 h 1688"/>
              <a:gd name="T17" fmla="*/ 1680 w 1680"/>
              <a:gd name="T18" fmla="*/ 1688 h 16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80" h="1688">
                <a:moveTo>
                  <a:pt x="16" y="1688"/>
                </a:moveTo>
                <a:lnTo>
                  <a:pt x="1680" y="1648"/>
                </a:lnTo>
                <a:lnTo>
                  <a:pt x="1680" y="16"/>
                </a:lnTo>
                <a:lnTo>
                  <a:pt x="0" y="0"/>
                </a:lnTo>
                <a:lnTo>
                  <a:pt x="16" y="1688"/>
                </a:lnTo>
                <a:close/>
              </a:path>
            </a:pathLst>
          </a:custGeom>
          <a:solidFill>
            <a:srgbClr val="66CCFF">
              <a:alpha val="5215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1727200" y="2298700"/>
            <a:ext cx="2717800" cy="2641600"/>
          </a:xfrm>
          <a:custGeom>
            <a:avLst/>
            <a:gdLst>
              <a:gd name="T0" fmla="*/ 0 w 1712"/>
              <a:gd name="T1" fmla="*/ 0 h 1664"/>
              <a:gd name="T2" fmla="*/ 32 w 1712"/>
              <a:gd name="T3" fmla="*/ 1664 h 1664"/>
              <a:gd name="T4" fmla="*/ 1712 w 1712"/>
              <a:gd name="T5" fmla="*/ 1632 h 1664"/>
              <a:gd name="T6" fmla="*/ 0 60000 65536"/>
              <a:gd name="T7" fmla="*/ 0 60000 65536"/>
              <a:gd name="T8" fmla="*/ 0 60000 65536"/>
              <a:gd name="T9" fmla="*/ 0 w 1712"/>
              <a:gd name="T10" fmla="*/ 0 h 1664"/>
              <a:gd name="T11" fmla="*/ 1712 w 1712"/>
              <a:gd name="T12" fmla="*/ 1664 h 16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2" h="1664">
                <a:moveTo>
                  <a:pt x="0" y="0"/>
                </a:moveTo>
                <a:lnTo>
                  <a:pt x="32" y="1664"/>
                </a:lnTo>
                <a:lnTo>
                  <a:pt x="1712" y="1632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825500" y="4914900"/>
            <a:ext cx="977900" cy="838200"/>
          </a:xfrm>
          <a:custGeom>
            <a:avLst/>
            <a:gdLst>
              <a:gd name="T0" fmla="*/ 616 w 616"/>
              <a:gd name="T1" fmla="*/ 0 h 528"/>
              <a:gd name="T2" fmla="*/ 0 w 616"/>
              <a:gd name="T3" fmla="*/ 528 h 528"/>
              <a:gd name="T4" fmla="*/ 0 60000 65536"/>
              <a:gd name="T5" fmla="*/ 0 60000 65536"/>
              <a:gd name="T6" fmla="*/ 0 w 616"/>
              <a:gd name="T7" fmla="*/ 0 h 528"/>
              <a:gd name="T8" fmla="*/ 616 w 616"/>
              <a:gd name="T9" fmla="*/ 528 h 5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16" h="528">
                <a:moveTo>
                  <a:pt x="616" y="0"/>
                </a:moveTo>
                <a:lnTo>
                  <a:pt x="0" y="528"/>
                </a:lnTo>
              </a:path>
            </a:pathLst>
          </a:custGeom>
          <a:noFill/>
          <a:ln w="9525" cap="flat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371600" y="4670425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400" b="1">
                <a:solidFill>
                  <a:schemeClr val="tx2"/>
                </a:solidFill>
              </a:rPr>
              <a:t>D</a:t>
            </a:r>
            <a:endParaRPr lang="ru-RU" altLang="ru-RU" sz="2400" b="1">
              <a:solidFill>
                <a:schemeClr val="tx2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33400" y="56388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chemeClr val="tx2"/>
                </a:solidFill>
              </a:rPr>
              <a:t>А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352800" y="57912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chemeClr val="tx2"/>
                </a:solidFill>
              </a:rPr>
              <a:t>В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4343400" y="20574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chemeClr val="tx2"/>
                </a:solidFill>
              </a:rPr>
              <a:t>С</a:t>
            </a:r>
            <a:r>
              <a:rPr lang="en-US" altLang="ru-RU" sz="2400" b="1" baseline="-25000">
                <a:solidFill>
                  <a:schemeClr val="tx2"/>
                </a:solidFill>
              </a:rPr>
              <a:t>1</a:t>
            </a:r>
            <a:endParaRPr lang="ru-RU" altLang="ru-RU" sz="2400" b="1">
              <a:solidFill>
                <a:schemeClr val="tx2"/>
              </a:solidFill>
            </a:endParaRPr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auto">
          <a:xfrm>
            <a:off x="838200" y="2286000"/>
            <a:ext cx="3581400" cy="3460750"/>
          </a:xfrm>
          <a:prstGeom prst="cube">
            <a:avLst>
              <a:gd name="adj" fmla="val 25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4" name="Freeform 38"/>
          <p:cNvSpPr>
            <a:spLocks/>
          </p:cNvSpPr>
          <p:nvPr/>
        </p:nvSpPr>
        <p:spPr bwMode="auto">
          <a:xfrm>
            <a:off x="3543300" y="2308225"/>
            <a:ext cx="876300" cy="3441700"/>
          </a:xfrm>
          <a:custGeom>
            <a:avLst/>
            <a:gdLst>
              <a:gd name="T0" fmla="*/ 0 w 552"/>
              <a:gd name="T1" fmla="*/ 2168 h 2168"/>
              <a:gd name="T2" fmla="*/ 544 w 552"/>
              <a:gd name="T3" fmla="*/ 1624 h 2168"/>
              <a:gd name="T4" fmla="*/ 552 w 552"/>
              <a:gd name="T5" fmla="*/ 0 h 2168"/>
              <a:gd name="T6" fmla="*/ 0 w 552"/>
              <a:gd name="T7" fmla="*/ 520 h 2168"/>
              <a:gd name="T8" fmla="*/ 0 w 552"/>
              <a:gd name="T9" fmla="*/ 2168 h 2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52"/>
              <a:gd name="T16" fmla="*/ 0 h 2168"/>
              <a:gd name="T17" fmla="*/ 552 w 552"/>
              <a:gd name="T18" fmla="*/ 2168 h 21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52" h="2168">
                <a:moveTo>
                  <a:pt x="0" y="2168"/>
                </a:moveTo>
                <a:lnTo>
                  <a:pt x="544" y="1624"/>
                </a:lnTo>
                <a:lnTo>
                  <a:pt x="552" y="0"/>
                </a:lnTo>
                <a:lnTo>
                  <a:pt x="0" y="520"/>
                </a:lnTo>
                <a:lnTo>
                  <a:pt x="0" y="2168"/>
                </a:lnTo>
                <a:close/>
              </a:path>
            </a:pathLst>
          </a:custGeom>
          <a:solidFill>
            <a:srgbClr val="FF66CC">
              <a:alpha val="5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Text Box 23"/>
          <p:cNvSpPr txBox="1">
            <a:spLocks noChangeArrowheads="1"/>
          </p:cNvSpPr>
          <p:nvPr/>
        </p:nvSpPr>
        <p:spPr bwMode="auto">
          <a:xfrm>
            <a:off x="3581400" y="3048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chemeClr val="tx2"/>
                </a:solidFill>
              </a:rPr>
              <a:t>В</a:t>
            </a:r>
            <a:r>
              <a:rPr lang="en-US" altLang="ru-RU" sz="2400" b="1" baseline="-25000">
                <a:solidFill>
                  <a:schemeClr val="tx2"/>
                </a:solidFill>
              </a:rPr>
              <a:t>1</a:t>
            </a:r>
            <a:endParaRPr lang="ru-RU" altLang="ru-RU" sz="2400" b="1">
              <a:solidFill>
                <a:schemeClr val="tx2"/>
              </a:solidFill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394448" y="4653136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chemeClr val="tx2"/>
                </a:solidFill>
              </a:rPr>
              <a:t>С</a:t>
            </a: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1262418" y="1846665"/>
            <a:ext cx="7187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400" b="1" dirty="0" smtClean="0">
                <a:solidFill>
                  <a:schemeClr val="tx2"/>
                </a:solidFill>
              </a:rPr>
              <a:t>D</a:t>
            </a:r>
            <a:r>
              <a:rPr lang="ru-RU" altLang="ru-RU" sz="2400" b="1" baseline="-25000" dirty="0" smtClean="0">
                <a:solidFill>
                  <a:schemeClr val="tx2"/>
                </a:solidFill>
              </a:rPr>
              <a:t>1</a:t>
            </a:r>
            <a:endParaRPr lang="ru-RU" altLang="ru-RU" sz="2400" b="1" baseline="-25000" dirty="0">
              <a:solidFill>
                <a:schemeClr val="tx2"/>
              </a:solidFill>
            </a:endParaRP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381000" y="2852936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chemeClr val="tx2"/>
                </a:solidFill>
              </a:rPr>
              <a:t>А</a:t>
            </a:r>
            <a:r>
              <a:rPr lang="en-US" altLang="ru-RU" sz="2400" b="1" baseline="-25000">
                <a:solidFill>
                  <a:schemeClr val="tx2"/>
                </a:solidFill>
              </a:rPr>
              <a:t>1</a:t>
            </a:r>
            <a:endParaRPr lang="ru-RU" altLang="ru-RU" sz="2400" b="1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35770" y="5652537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68144" y="2636912"/>
            <a:ext cx="1474250" cy="584775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 = 12a</a:t>
            </a:r>
            <a:endParaRPr lang="ru-RU" sz="3200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158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914400" y="1905000"/>
            <a:ext cx="1447800" cy="1447800"/>
            <a:chOff x="624" y="624"/>
            <a:chExt cx="912" cy="912"/>
          </a:xfrm>
        </p:grpSpPr>
        <p:sp>
          <p:nvSpPr>
            <p:cNvPr id="36867" name="AutoShape 3"/>
            <p:cNvSpPr>
              <a:spLocks noChangeArrowheads="1"/>
            </p:cNvSpPr>
            <p:nvPr/>
          </p:nvSpPr>
          <p:spPr bwMode="auto">
            <a:xfrm>
              <a:off x="624" y="624"/>
              <a:ext cx="912" cy="912"/>
            </a:xfrm>
            <a:prstGeom prst="cube">
              <a:avLst>
                <a:gd name="adj" fmla="val 25000"/>
              </a:avLst>
            </a:prstGeom>
            <a:solidFill>
              <a:srgbClr val="FFFF99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auto">
            <a:xfrm>
              <a:off x="624" y="858"/>
              <a:ext cx="681" cy="678"/>
            </a:xfrm>
            <a:custGeom>
              <a:avLst/>
              <a:gdLst/>
              <a:ahLst/>
              <a:cxnLst>
                <a:cxn ang="0">
                  <a:pos x="0" y="678"/>
                </a:cxn>
                <a:cxn ang="0">
                  <a:pos x="681" y="0"/>
                </a:cxn>
                <a:cxn ang="0">
                  <a:pos x="681" y="675"/>
                </a:cxn>
                <a:cxn ang="0">
                  <a:pos x="0" y="678"/>
                </a:cxn>
              </a:cxnLst>
              <a:rect l="0" t="0" r="r" b="b"/>
              <a:pathLst>
                <a:path w="681" h="678">
                  <a:moveTo>
                    <a:pt x="0" y="678"/>
                  </a:moveTo>
                  <a:lnTo>
                    <a:pt x="681" y="0"/>
                  </a:lnTo>
                  <a:lnTo>
                    <a:pt x="681" y="675"/>
                  </a:lnTo>
                  <a:lnTo>
                    <a:pt x="0" y="678"/>
                  </a:lnTo>
                  <a:close/>
                </a:path>
              </a:pathLst>
            </a:custGeom>
            <a:solidFill>
              <a:srgbClr val="FFFF99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69" name="Oval 5"/>
            <p:cNvSpPr>
              <a:spLocks noChangeArrowheads="1"/>
            </p:cNvSpPr>
            <p:nvPr/>
          </p:nvSpPr>
          <p:spPr bwMode="auto">
            <a:xfrm>
              <a:off x="1392" y="960"/>
              <a:ext cx="96" cy="240"/>
            </a:xfrm>
            <a:prstGeom prst="ellipse">
              <a:avLst/>
            </a:prstGeom>
            <a:solidFill>
              <a:srgbClr val="E9600B"/>
            </a:solidFill>
            <a:ln w="6350">
              <a:solidFill>
                <a:srgbClr val="E9600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auto">
            <a:xfrm>
              <a:off x="624" y="855"/>
              <a:ext cx="681" cy="681"/>
            </a:xfrm>
            <a:custGeom>
              <a:avLst/>
              <a:gdLst/>
              <a:ahLst/>
              <a:cxnLst>
                <a:cxn ang="0">
                  <a:pos x="681" y="0"/>
                </a:cxn>
                <a:cxn ang="0">
                  <a:pos x="1" y="681"/>
                </a:cxn>
                <a:cxn ang="0">
                  <a:pos x="0" y="0"/>
                </a:cxn>
                <a:cxn ang="0">
                  <a:pos x="681" y="0"/>
                </a:cxn>
              </a:cxnLst>
              <a:rect l="0" t="0" r="r" b="b"/>
              <a:pathLst>
                <a:path w="681" h="681">
                  <a:moveTo>
                    <a:pt x="681" y="0"/>
                  </a:moveTo>
                  <a:lnTo>
                    <a:pt x="1" y="681"/>
                  </a:lnTo>
                  <a:lnTo>
                    <a:pt x="0" y="0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E9600B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1" name="Freeform 7"/>
            <p:cNvSpPr>
              <a:spLocks/>
            </p:cNvSpPr>
            <p:nvPr/>
          </p:nvSpPr>
          <p:spPr bwMode="auto">
            <a:xfrm>
              <a:off x="624" y="624"/>
              <a:ext cx="678" cy="237"/>
            </a:xfrm>
            <a:custGeom>
              <a:avLst/>
              <a:gdLst/>
              <a:ahLst/>
              <a:cxnLst>
                <a:cxn ang="0">
                  <a:pos x="0" y="237"/>
                </a:cxn>
                <a:cxn ang="0">
                  <a:pos x="237" y="0"/>
                </a:cxn>
                <a:cxn ang="0">
                  <a:pos x="678" y="234"/>
                </a:cxn>
                <a:cxn ang="0">
                  <a:pos x="0" y="237"/>
                </a:cxn>
              </a:cxnLst>
              <a:rect l="0" t="0" r="r" b="b"/>
              <a:pathLst>
                <a:path w="678" h="237">
                  <a:moveTo>
                    <a:pt x="0" y="237"/>
                  </a:moveTo>
                  <a:lnTo>
                    <a:pt x="237" y="0"/>
                  </a:lnTo>
                  <a:lnTo>
                    <a:pt x="678" y="234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FF3300"/>
            </a:solidFill>
            <a:ln w="635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457200" y="2971800"/>
            <a:ext cx="8153400" cy="3429000"/>
            <a:chOff x="288" y="1872"/>
            <a:chExt cx="5136" cy="2160"/>
          </a:xfrm>
        </p:grpSpPr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872" y="1872"/>
              <a:ext cx="1920" cy="1440"/>
              <a:chOff x="3552" y="240"/>
              <a:chExt cx="1920" cy="1440"/>
            </a:xfrm>
          </p:grpSpPr>
          <p:sp>
            <p:nvSpPr>
              <p:cNvPr id="36875" name="Rectangle 11"/>
              <p:cNvSpPr>
                <a:spLocks noChangeArrowheads="1"/>
              </p:cNvSpPr>
              <p:nvPr/>
            </p:nvSpPr>
            <p:spPr bwMode="auto">
              <a:xfrm>
                <a:off x="4032" y="720"/>
                <a:ext cx="480" cy="48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" name="Group 12"/>
              <p:cNvGrpSpPr>
                <a:grpSpLocks/>
              </p:cNvGrpSpPr>
              <p:nvPr/>
            </p:nvGrpSpPr>
            <p:grpSpPr bwMode="auto">
              <a:xfrm>
                <a:off x="3552" y="240"/>
                <a:ext cx="1920" cy="1440"/>
                <a:chOff x="3552" y="240"/>
                <a:chExt cx="1920" cy="1440"/>
              </a:xfrm>
            </p:grpSpPr>
            <p:sp>
              <p:nvSpPr>
                <p:cNvPr id="36877" name="Rectangle 13"/>
                <p:cNvSpPr>
                  <a:spLocks noChangeArrowheads="1"/>
                </p:cNvSpPr>
                <p:nvPr/>
              </p:nvSpPr>
              <p:spPr bwMode="auto">
                <a:xfrm>
                  <a:off x="4512" y="720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78" name="Rectangle 14"/>
                <p:cNvSpPr>
                  <a:spLocks noChangeArrowheads="1"/>
                </p:cNvSpPr>
                <p:nvPr/>
              </p:nvSpPr>
              <p:spPr bwMode="auto">
                <a:xfrm>
                  <a:off x="4992" y="720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79" name="Rectangle 15"/>
                <p:cNvSpPr>
                  <a:spLocks noChangeArrowheads="1"/>
                </p:cNvSpPr>
                <p:nvPr/>
              </p:nvSpPr>
              <p:spPr bwMode="auto">
                <a:xfrm>
                  <a:off x="3552" y="720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80" name="Rectangle 16"/>
                <p:cNvSpPr>
                  <a:spLocks noChangeArrowheads="1"/>
                </p:cNvSpPr>
                <p:nvPr/>
              </p:nvSpPr>
              <p:spPr bwMode="auto">
                <a:xfrm>
                  <a:off x="4512" y="240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81" name="Rectangle 17"/>
                <p:cNvSpPr>
                  <a:spLocks noChangeArrowheads="1"/>
                </p:cNvSpPr>
                <p:nvPr/>
              </p:nvSpPr>
              <p:spPr bwMode="auto">
                <a:xfrm>
                  <a:off x="4512" y="1200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82" name="Freeform 18"/>
                <p:cNvSpPr>
                  <a:spLocks/>
                </p:cNvSpPr>
                <p:nvPr/>
              </p:nvSpPr>
              <p:spPr bwMode="auto">
                <a:xfrm flipH="1">
                  <a:off x="4032" y="720"/>
                  <a:ext cx="480" cy="48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80" y="480"/>
                    </a:cxn>
                    <a:cxn ang="0">
                      <a:pos x="48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80" h="480">
                      <a:moveTo>
                        <a:pt x="0" y="0"/>
                      </a:moveTo>
                      <a:lnTo>
                        <a:pt x="480" y="480"/>
                      </a:lnTo>
                      <a:lnTo>
                        <a:pt x="48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9600B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883" name="Oval 19"/>
                <p:cNvSpPr>
                  <a:spLocks noChangeArrowheads="1"/>
                </p:cNvSpPr>
                <p:nvPr/>
              </p:nvSpPr>
              <p:spPr bwMode="auto">
                <a:xfrm>
                  <a:off x="4656" y="1344"/>
                  <a:ext cx="192" cy="192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E9600B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6884" name="Freeform 20"/>
              <p:cNvSpPr>
                <a:spLocks/>
              </p:cNvSpPr>
              <p:nvPr/>
            </p:nvSpPr>
            <p:spPr bwMode="auto">
              <a:xfrm>
                <a:off x="3552" y="720"/>
                <a:ext cx="480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0" y="480"/>
                  </a:cxn>
                  <a:cxn ang="0">
                    <a:pos x="480" y="0"/>
                  </a:cxn>
                  <a:cxn ang="0">
                    <a:pos x="0" y="0"/>
                  </a:cxn>
                </a:cxnLst>
                <a:rect l="0" t="0" r="r" b="b"/>
                <a:pathLst>
                  <a:path w="480" h="480">
                    <a:moveTo>
                      <a:pt x="0" y="0"/>
                    </a:moveTo>
                    <a:lnTo>
                      <a:pt x="480" y="480"/>
                    </a:lnTo>
                    <a:lnTo>
                      <a:pt x="4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3984" y="2064"/>
              <a:ext cx="1440" cy="1920"/>
              <a:chOff x="3648" y="2112"/>
              <a:chExt cx="1440" cy="1920"/>
            </a:xfrm>
          </p:grpSpPr>
          <p:grpSp>
            <p:nvGrpSpPr>
              <p:cNvPr id="7" name="Group 22"/>
              <p:cNvGrpSpPr>
                <a:grpSpLocks/>
              </p:cNvGrpSpPr>
              <p:nvPr/>
            </p:nvGrpSpPr>
            <p:grpSpPr bwMode="auto">
              <a:xfrm>
                <a:off x="3648" y="2112"/>
                <a:ext cx="1440" cy="1920"/>
                <a:chOff x="3263" y="2111"/>
                <a:chExt cx="1440" cy="1920"/>
              </a:xfrm>
            </p:grpSpPr>
            <p:sp>
              <p:nvSpPr>
                <p:cNvPr id="36887" name="Rectangle 23"/>
                <p:cNvSpPr>
                  <a:spLocks noChangeArrowheads="1"/>
                </p:cNvSpPr>
                <p:nvPr/>
              </p:nvSpPr>
              <p:spPr bwMode="auto">
                <a:xfrm rot="-5400000">
                  <a:off x="3744" y="2592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88" name="Rectangle 24"/>
                <p:cNvSpPr>
                  <a:spLocks noChangeArrowheads="1"/>
                </p:cNvSpPr>
                <p:nvPr/>
              </p:nvSpPr>
              <p:spPr bwMode="auto">
                <a:xfrm rot="-10800000">
                  <a:off x="3743" y="2111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89" name="Rectangle 25"/>
                <p:cNvSpPr>
                  <a:spLocks noChangeArrowheads="1"/>
                </p:cNvSpPr>
                <p:nvPr/>
              </p:nvSpPr>
              <p:spPr bwMode="auto">
                <a:xfrm rot="-10800000">
                  <a:off x="3743" y="3071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90" name="Rectangle 26"/>
                <p:cNvSpPr>
                  <a:spLocks noChangeArrowheads="1"/>
                </p:cNvSpPr>
                <p:nvPr/>
              </p:nvSpPr>
              <p:spPr bwMode="auto">
                <a:xfrm rot="-10800000">
                  <a:off x="3743" y="3551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91" name="Rectangle 27"/>
                <p:cNvSpPr>
                  <a:spLocks noChangeArrowheads="1"/>
                </p:cNvSpPr>
                <p:nvPr/>
              </p:nvSpPr>
              <p:spPr bwMode="auto">
                <a:xfrm rot="-10800000">
                  <a:off x="3263" y="2591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92" name="Rectangle 28"/>
                <p:cNvSpPr>
                  <a:spLocks noChangeArrowheads="1"/>
                </p:cNvSpPr>
                <p:nvPr/>
              </p:nvSpPr>
              <p:spPr bwMode="auto">
                <a:xfrm rot="-10800000">
                  <a:off x="4223" y="2591"/>
                  <a:ext cx="480" cy="480"/>
                </a:xfrm>
                <a:prstGeom prst="rect">
                  <a:avLst/>
                </a:prstGeom>
                <a:solidFill>
                  <a:srgbClr val="FFFF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6893" name="Oval 29"/>
                <p:cNvSpPr>
                  <a:spLocks noChangeArrowheads="1"/>
                </p:cNvSpPr>
                <p:nvPr/>
              </p:nvSpPr>
              <p:spPr bwMode="auto">
                <a:xfrm rot="-5400000">
                  <a:off x="3887" y="2735"/>
                  <a:ext cx="192" cy="192"/>
                </a:xfrm>
                <a:prstGeom prst="ellipse">
                  <a:avLst/>
                </a:prstGeom>
                <a:solidFill>
                  <a:srgbClr val="FF9900"/>
                </a:solidFill>
                <a:ln w="9525">
                  <a:solidFill>
                    <a:srgbClr val="E9600B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36894" name="Freeform 30"/>
              <p:cNvSpPr>
                <a:spLocks/>
              </p:cNvSpPr>
              <p:nvPr/>
            </p:nvSpPr>
            <p:spPr bwMode="auto">
              <a:xfrm>
                <a:off x="4608" y="2592"/>
                <a:ext cx="480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0" y="480"/>
                  </a:cxn>
                  <a:cxn ang="0">
                    <a:pos x="480" y="0"/>
                  </a:cxn>
                  <a:cxn ang="0">
                    <a:pos x="0" y="0"/>
                  </a:cxn>
                </a:cxnLst>
                <a:rect l="0" t="0" r="r" b="b"/>
                <a:pathLst>
                  <a:path w="480" h="480">
                    <a:moveTo>
                      <a:pt x="0" y="0"/>
                    </a:moveTo>
                    <a:lnTo>
                      <a:pt x="480" y="480"/>
                    </a:lnTo>
                    <a:lnTo>
                      <a:pt x="4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9600B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5" name="Freeform 31"/>
              <p:cNvSpPr>
                <a:spLocks/>
              </p:cNvSpPr>
              <p:nvPr/>
            </p:nvSpPr>
            <p:spPr bwMode="auto">
              <a:xfrm flipH="1" flipV="1">
                <a:off x="4128" y="3072"/>
                <a:ext cx="480" cy="48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0" y="480"/>
                  </a:cxn>
                  <a:cxn ang="0">
                    <a:pos x="480" y="0"/>
                  </a:cxn>
                  <a:cxn ang="0">
                    <a:pos x="0" y="0"/>
                  </a:cxn>
                </a:cxnLst>
                <a:rect l="0" t="0" r="r" b="b"/>
                <a:pathLst>
                  <a:path w="480" h="480">
                    <a:moveTo>
                      <a:pt x="0" y="0"/>
                    </a:moveTo>
                    <a:lnTo>
                      <a:pt x="480" y="480"/>
                    </a:lnTo>
                    <a:lnTo>
                      <a:pt x="48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2"/>
            <p:cNvGrpSpPr>
              <a:grpSpLocks/>
            </p:cNvGrpSpPr>
            <p:nvPr/>
          </p:nvGrpSpPr>
          <p:grpSpPr bwMode="auto">
            <a:xfrm>
              <a:off x="288" y="2592"/>
              <a:ext cx="1920" cy="1440"/>
              <a:chOff x="288" y="2592"/>
              <a:chExt cx="1920" cy="1440"/>
            </a:xfrm>
          </p:grpSpPr>
          <p:grpSp>
            <p:nvGrpSpPr>
              <p:cNvPr id="9" name="Group 33"/>
              <p:cNvGrpSpPr>
                <a:grpSpLocks/>
              </p:cNvGrpSpPr>
              <p:nvPr/>
            </p:nvGrpSpPr>
            <p:grpSpPr bwMode="auto">
              <a:xfrm>
                <a:off x="288" y="2592"/>
                <a:ext cx="1920" cy="1440"/>
                <a:chOff x="480" y="2592"/>
                <a:chExt cx="1920" cy="1440"/>
              </a:xfrm>
            </p:grpSpPr>
            <p:grpSp>
              <p:nvGrpSpPr>
                <p:cNvPr id="10" name="Group 34"/>
                <p:cNvGrpSpPr>
                  <a:grpSpLocks/>
                </p:cNvGrpSpPr>
                <p:nvPr/>
              </p:nvGrpSpPr>
              <p:grpSpPr bwMode="auto">
                <a:xfrm flipH="1">
                  <a:off x="480" y="2592"/>
                  <a:ext cx="1920" cy="1440"/>
                  <a:chOff x="480" y="2592"/>
                  <a:chExt cx="1920" cy="1440"/>
                </a:xfrm>
              </p:grpSpPr>
              <p:sp>
                <p:nvSpPr>
                  <p:cNvPr id="36899" name="Rectangle 35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3072"/>
                    <a:ext cx="480" cy="480"/>
                  </a:xfrm>
                  <a:prstGeom prst="rect">
                    <a:avLst/>
                  </a:prstGeom>
                  <a:solidFill>
                    <a:srgbClr val="FFFF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6900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1920" y="3072"/>
                    <a:ext cx="480" cy="480"/>
                  </a:xfrm>
                  <a:prstGeom prst="rect">
                    <a:avLst/>
                  </a:prstGeom>
                  <a:solidFill>
                    <a:srgbClr val="FFFF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6901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960" y="3072"/>
                    <a:ext cx="480" cy="480"/>
                  </a:xfrm>
                  <a:prstGeom prst="rect">
                    <a:avLst/>
                  </a:prstGeom>
                  <a:solidFill>
                    <a:srgbClr val="FFFF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6902" name="Rectangle 38"/>
                  <p:cNvSpPr>
                    <a:spLocks noChangeArrowheads="1"/>
                  </p:cNvSpPr>
                  <p:nvPr/>
                </p:nvSpPr>
                <p:spPr bwMode="auto">
                  <a:xfrm>
                    <a:off x="480" y="3072"/>
                    <a:ext cx="480" cy="480"/>
                  </a:xfrm>
                  <a:prstGeom prst="rect">
                    <a:avLst/>
                  </a:prstGeom>
                  <a:solidFill>
                    <a:srgbClr val="FFFF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6903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2592"/>
                    <a:ext cx="480" cy="480"/>
                  </a:xfrm>
                  <a:prstGeom prst="rect">
                    <a:avLst/>
                  </a:prstGeom>
                  <a:solidFill>
                    <a:srgbClr val="FFFF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6904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1440" y="3552"/>
                    <a:ext cx="480" cy="480"/>
                  </a:xfrm>
                  <a:prstGeom prst="rect">
                    <a:avLst/>
                  </a:prstGeom>
                  <a:solidFill>
                    <a:srgbClr val="FFFF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36905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2736"/>
                    <a:ext cx="192" cy="192"/>
                  </a:xfrm>
                  <a:prstGeom prst="ellipse">
                    <a:avLst/>
                  </a:prstGeom>
                  <a:solidFill>
                    <a:srgbClr val="FF9900"/>
                  </a:solidFill>
                  <a:ln w="9525">
                    <a:solidFill>
                      <a:srgbClr val="E9600B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6906" name="Freeform 42"/>
                <p:cNvSpPr>
                  <a:spLocks/>
                </p:cNvSpPr>
                <p:nvPr/>
              </p:nvSpPr>
              <p:spPr bwMode="auto">
                <a:xfrm rot="5400000" flipH="1">
                  <a:off x="1440" y="3072"/>
                  <a:ext cx="480" cy="48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80" y="480"/>
                    </a:cxn>
                    <a:cxn ang="0">
                      <a:pos x="48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80" h="480">
                      <a:moveTo>
                        <a:pt x="0" y="0"/>
                      </a:moveTo>
                      <a:lnTo>
                        <a:pt x="480" y="480"/>
                      </a:lnTo>
                      <a:lnTo>
                        <a:pt x="48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9600B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07" name="Freeform 43"/>
                <p:cNvSpPr>
                  <a:spLocks/>
                </p:cNvSpPr>
                <p:nvPr/>
              </p:nvSpPr>
              <p:spPr bwMode="auto">
                <a:xfrm rot="-5400000">
                  <a:off x="1920" y="3072"/>
                  <a:ext cx="480" cy="48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80" y="480"/>
                    </a:cxn>
                    <a:cxn ang="0">
                      <a:pos x="48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80" h="480">
                      <a:moveTo>
                        <a:pt x="0" y="0"/>
                      </a:moveTo>
                      <a:lnTo>
                        <a:pt x="480" y="480"/>
                      </a:lnTo>
                      <a:lnTo>
                        <a:pt x="48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6908" name="Text Box 44"/>
              <p:cNvSpPr txBox="1">
                <a:spLocks noChangeArrowheads="1"/>
              </p:cNvSpPr>
              <p:nvPr/>
            </p:nvSpPr>
            <p:spPr bwMode="auto">
              <a:xfrm>
                <a:off x="1248" y="3648"/>
                <a:ext cx="336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b="1"/>
                  <a:t>1</a:t>
                </a:r>
              </a:p>
            </p:txBody>
          </p:sp>
        </p:grpSp>
        <p:sp>
          <p:nvSpPr>
            <p:cNvPr id="36909" name="Text Box 45"/>
            <p:cNvSpPr txBox="1">
              <a:spLocks noChangeArrowheads="1"/>
            </p:cNvSpPr>
            <p:nvPr/>
          </p:nvSpPr>
          <p:spPr bwMode="auto">
            <a:xfrm>
              <a:off x="2928" y="3360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2</a:t>
              </a:r>
            </a:p>
          </p:txBody>
        </p:sp>
        <p:sp>
          <p:nvSpPr>
            <p:cNvPr id="36910" name="Text Box 46"/>
            <p:cNvSpPr txBox="1">
              <a:spLocks noChangeArrowheads="1"/>
            </p:cNvSpPr>
            <p:nvPr/>
          </p:nvSpPr>
          <p:spPr bwMode="auto">
            <a:xfrm>
              <a:off x="4992" y="3600"/>
              <a:ext cx="33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1"/>
                <a:t>3</a:t>
              </a:r>
            </a:p>
          </p:txBody>
        </p:sp>
      </p:grp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Какие из фигур не могут быть развёртками куба?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Многогранники и их развертки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1"/>
          </p:nvPr>
        </p:nvSpPr>
        <p:spPr>
          <a:xfrm>
            <a:off x="7135597" y="5124450"/>
            <a:ext cx="941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Урок 2</a:t>
            </a:r>
            <a:endParaRPr lang="ru-RU" dirty="0"/>
          </a:p>
        </p:txBody>
      </p:sp>
      <p:pic>
        <p:nvPicPr>
          <p:cNvPr id="1028" name="Picture 4" descr="&amp;Kcy;&amp;ocy;&amp;ncy;&amp;scy;&amp;pcy;&amp;iecy;&amp;kcy;&amp;tcy; &amp;ucy;&amp;rcy;&amp;ocy;&amp;kcy;&amp;acy; &amp;chcy;&amp;iecy;&amp;rcy;&amp;chcy;&amp;iecy;&amp;ncy;&amp;icy;&amp;yacy; &amp;dcy;&amp;lcy;&amp;yacy; &amp;ucy;&amp;chcy;&amp;acy;&amp;shchcy;&amp;icy;&amp;khcy;&amp;scy;&amp;yacy; 7 &amp;kcy;&amp;lcy;&amp;acy;&amp;scy;&amp;scy;&amp;acy; &amp;scy; &amp;icy;&amp;scy;&amp;pcy;&amp;ocy;&amp;lcy;&amp;softcy;&amp;zcy;&amp;ocy;&amp;vcy;&amp;acy;&amp;ncy;&amp;icy;&amp;iecy;&amp;mcy; &amp;icy;&amp;ncy;&amp;tcy;&amp;iecy;&amp;rcy;&amp;acy;&amp;kcy;&amp;tcy;&amp;icy;&amp;vcy;&amp;ncy;&amp;ocy;&amp;jcy; &amp;dcy;&amp;ocy;&amp;scy;&amp;kcy;&amp;icy; smard bo&amp;acy;rd &amp;icy; &amp;scy;&amp;rcy;&amp;iecy;&amp;dcy;&amp;ycy; &amp;pcy;&amp;rcy;&amp;ocy;&amp;gcy;&amp;rcy;&amp;acy;&amp;mcy;&amp;mcy;&amp;ncy;&amp;ocy;&amp;gcy;&amp;ocy; &amp;ocy;&amp;bcy;&amp;iecy;&amp;scy;&amp;pcy;&amp;iecy;&amp;chcy;&amp;iecy;&amp;ncy;&amp;icy;&amp;yacy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7" t="19124" r="16214" b="8875"/>
          <a:stretch/>
        </p:blipFill>
        <p:spPr bwMode="auto">
          <a:xfrm>
            <a:off x="539552" y="260648"/>
            <a:ext cx="2780397" cy="3254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4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59157" y="1184370"/>
            <a:ext cx="5595583" cy="4981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Многогранники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5964" y="5857726"/>
            <a:ext cx="42135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Параллелепипед</a:t>
            </a:r>
          </a:p>
          <a:p>
            <a:r>
              <a:rPr lang="ru-RU" sz="2800" dirty="0" smtClean="0"/>
              <a:t>(четырехугольная призма)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878569" y="1296091"/>
            <a:ext cx="20375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Треугольная</a:t>
            </a:r>
          </a:p>
          <a:p>
            <a:r>
              <a:rPr lang="ru-RU" sz="2800" dirty="0" smtClean="0"/>
              <a:t>пирамида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669553" y="6334780"/>
            <a:ext cx="4439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Четырехугольная пирамида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107504" y="1170276"/>
            <a:ext cx="212878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Треугольная </a:t>
            </a:r>
          </a:p>
          <a:p>
            <a:r>
              <a:rPr lang="ru-RU" sz="2800" dirty="0" smtClean="0"/>
              <a:t>призма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8275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Призмы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&amp;Icy;&amp;Zcy;&amp;Ocy; &amp;icy; &amp;chcy;&amp;iecy;&amp;rcy;&amp;chcy;&amp;iecy;&amp;ncy;&amp;icy;&amp;iecy;: &amp;Ncy;&amp;ocy;&amp;yacy;&amp;bcy;&amp;rcy;&amp;softcy; 20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5" t="17044" r="5465" b="6460"/>
          <a:stretch/>
        </p:blipFill>
        <p:spPr bwMode="auto">
          <a:xfrm>
            <a:off x="1259632" y="1412776"/>
            <a:ext cx="691276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923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Треугольная призма</a:t>
            </a:r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43"/>
          <a:stretch/>
        </p:blipFill>
        <p:spPr bwMode="auto">
          <a:xfrm>
            <a:off x="254750" y="1556792"/>
            <a:ext cx="2782370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215" y="1052736"/>
            <a:ext cx="4608512" cy="491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3155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Пирамиды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&amp;Acy;&amp;jcy;&amp;mcy;&amp;acy;&amp;ncy;. . &amp;Pcy;&amp;rcy;&amp;ocy;&amp;dcy;&amp;acy;&amp;zhcy;&amp;acy; &amp;icy;&amp;gcy;&amp;rcy;&amp;ocy;&amp;vcy;&amp;ocy;&amp;gcy;&amp;ocy; &amp;ocy;&amp;bcy;&amp;ocy;&amp;rcy;&amp;ucy;&amp;dcy;&amp;ocy;&amp;vcy;&amp;acy;&amp;ncy;&amp;icy;&amp;yacy; / &amp;Pcy;&amp;icy;&amp;rcy;&amp;acy;&amp;mcy;&amp;icy;&amp;dcy;&amp;acy; 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1844824"/>
            <a:ext cx="738128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061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07288" cy="990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Параллелепипед </a:t>
            </a:r>
            <a:r>
              <a:rPr lang="en-US" sz="4000" b="1" dirty="0" smtClean="0">
                <a:solidFill>
                  <a:schemeClr val="accent1"/>
                </a:solidFill>
              </a:rPr>
              <a:t>ABCDA</a:t>
            </a:r>
            <a:r>
              <a:rPr lang="en-US" sz="4000" b="1" baseline="-25000" dirty="0" smtClean="0">
                <a:solidFill>
                  <a:schemeClr val="accent1"/>
                </a:solidFill>
              </a:rPr>
              <a:t>1</a:t>
            </a:r>
            <a:r>
              <a:rPr lang="en-US" sz="4000" b="1" dirty="0" smtClean="0">
                <a:solidFill>
                  <a:schemeClr val="accent1"/>
                </a:solidFill>
              </a:rPr>
              <a:t>B</a:t>
            </a:r>
            <a:r>
              <a:rPr lang="en-US" sz="4000" b="1" baseline="-25000" dirty="0" smtClean="0">
                <a:solidFill>
                  <a:schemeClr val="accent1"/>
                </a:solidFill>
              </a:rPr>
              <a:t>1</a:t>
            </a:r>
            <a:r>
              <a:rPr lang="en-US" sz="4000" b="1" dirty="0" smtClean="0">
                <a:solidFill>
                  <a:schemeClr val="accent1"/>
                </a:solidFill>
              </a:rPr>
              <a:t>C</a:t>
            </a:r>
            <a:r>
              <a:rPr lang="en-US" sz="4000" b="1" baseline="-25000" dirty="0" smtClean="0">
                <a:solidFill>
                  <a:schemeClr val="accent1"/>
                </a:solidFill>
              </a:rPr>
              <a:t>1</a:t>
            </a:r>
            <a:r>
              <a:rPr lang="en-US" sz="4000" b="1" dirty="0" smtClean="0">
                <a:solidFill>
                  <a:schemeClr val="accent1"/>
                </a:solidFill>
              </a:rPr>
              <a:t>D</a:t>
            </a:r>
            <a:r>
              <a:rPr lang="en-US" sz="4000" b="1" baseline="-25000" dirty="0" smtClean="0">
                <a:solidFill>
                  <a:schemeClr val="accent1"/>
                </a:solidFill>
              </a:rPr>
              <a:t>1</a:t>
            </a:r>
            <a:endParaRPr lang="ru-RU" sz="4000" b="1" baseline="-250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485418" y="1219200"/>
            <a:ext cx="5201382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+mj-lt"/>
              </a:rPr>
              <a:t>Вершины: А,В,С,</a:t>
            </a:r>
            <a:r>
              <a:rPr lang="en-US" sz="2800" dirty="0" smtClean="0">
                <a:latin typeface="+mj-lt"/>
              </a:rPr>
              <a:t>D</a:t>
            </a:r>
            <a:r>
              <a:rPr lang="ru-RU" sz="2800" dirty="0" smtClean="0">
                <a:latin typeface="+mj-lt"/>
              </a:rPr>
              <a:t>,А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,В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,С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</a:t>
            </a:r>
            <a:r>
              <a:rPr lang="en-US" sz="2800" dirty="0" smtClean="0">
                <a:latin typeface="+mj-lt"/>
              </a:rPr>
              <a:t>D</a:t>
            </a:r>
            <a:r>
              <a:rPr lang="ru-RU" sz="2800" baseline="-25000" dirty="0" smtClean="0">
                <a:latin typeface="+mj-lt"/>
              </a:rPr>
              <a:t>1</a:t>
            </a:r>
          </a:p>
          <a:p>
            <a:pPr marL="0" indent="0">
              <a:buNone/>
            </a:pPr>
            <a:r>
              <a:rPr lang="ru-RU" sz="2800" dirty="0" smtClean="0">
                <a:latin typeface="+mj-lt"/>
              </a:rPr>
              <a:t>Ребра: АВ, ВС, </a:t>
            </a:r>
            <a:r>
              <a:rPr lang="en-US" sz="2800" dirty="0" smtClean="0">
                <a:latin typeface="+mj-lt"/>
              </a:rPr>
              <a:t>CD, AD, A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В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 В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С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 С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D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 А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D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 АА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 ВВ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 СС</a:t>
            </a:r>
            <a:r>
              <a:rPr lang="ru-RU" sz="2800" baseline="-25000" dirty="0" smtClean="0">
                <a:latin typeface="+mj-lt"/>
              </a:rPr>
              <a:t>1</a:t>
            </a:r>
            <a:r>
              <a:rPr lang="ru-RU" sz="2800" dirty="0" smtClean="0">
                <a:latin typeface="+mj-lt"/>
              </a:rPr>
              <a:t>, </a:t>
            </a:r>
            <a:r>
              <a:rPr lang="en-US" sz="2800" dirty="0" smtClean="0">
                <a:latin typeface="+mj-lt"/>
              </a:rPr>
              <a:t>DD</a:t>
            </a:r>
            <a:r>
              <a:rPr lang="ru-RU" sz="2800" baseline="-25000" dirty="0" smtClean="0">
                <a:latin typeface="+mj-lt"/>
              </a:rPr>
              <a:t>1</a:t>
            </a:r>
            <a:endParaRPr lang="ru-RU" sz="2800" dirty="0">
              <a:latin typeface="+mj-lt"/>
            </a:endParaRPr>
          </a:p>
          <a:p>
            <a:pPr marL="0" indent="0">
              <a:buNone/>
            </a:pPr>
            <a:r>
              <a:rPr lang="ru-RU" sz="2800" dirty="0" smtClean="0">
                <a:latin typeface="+mj-lt"/>
              </a:rPr>
              <a:t>Грани: </a:t>
            </a:r>
            <a:r>
              <a:rPr lang="en-US" sz="2800" dirty="0" smtClean="0">
                <a:latin typeface="+mj-lt"/>
              </a:rPr>
              <a:t>ABCD, A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B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C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D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, AA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D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D, BB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C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C, AA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B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B, DD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C</a:t>
            </a:r>
            <a:r>
              <a:rPr lang="en-US" sz="2800" baseline="-25000" dirty="0" smtClean="0">
                <a:latin typeface="+mj-lt"/>
              </a:rPr>
              <a:t>1</a:t>
            </a:r>
            <a:r>
              <a:rPr lang="en-US" sz="2800" dirty="0" smtClean="0">
                <a:latin typeface="+mj-lt"/>
              </a:rPr>
              <a:t>C</a:t>
            </a:r>
            <a:endParaRPr lang="ru-RU" sz="2800" dirty="0">
              <a:latin typeface="+mj-lt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4" t="33039" r="63467" b="33379"/>
          <a:stretch/>
        </p:blipFill>
        <p:spPr bwMode="auto">
          <a:xfrm>
            <a:off x="611560" y="1988840"/>
            <a:ext cx="2615028" cy="2456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4445437"/>
            <a:ext cx="38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cs typeface="Aharoni" panose="02010803020104030203" pitchFamily="2" charset="-79"/>
              </a:rPr>
              <a:t>А</a:t>
            </a:r>
            <a:endParaRPr lang="ru-RU" sz="2400" dirty="0">
              <a:cs typeface="Aharoni" panose="02010803020104030203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1743199"/>
            <a:ext cx="4975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cs typeface="Aharoni" panose="02010803020104030203" pitchFamily="2" charset="-79"/>
              </a:rPr>
              <a:t>С</a:t>
            </a:r>
            <a:r>
              <a:rPr lang="ru-RU" sz="2400" baseline="-25000" dirty="0" smtClean="0">
                <a:cs typeface="Aharoni" panose="02010803020104030203" pitchFamily="2" charset="-79"/>
              </a:rPr>
              <a:t>1</a:t>
            </a:r>
            <a:endParaRPr lang="ru-RU" sz="2400" baseline="-25000" dirty="0">
              <a:cs typeface="Aharoni" panose="02010803020104030203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4215420"/>
            <a:ext cx="38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haroni" panose="02010803020104030203" pitchFamily="2" charset="-79"/>
              </a:rPr>
              <a:t>D</a:t>
            </a:r>
            <a:endParaRPr lang="ru-RU" sz="2400" dirty="0">
              <a:cs typeface="Aharoni" panose="02010803020104030203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1726" y="3255367"/>
            <a:ext cx="38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cs typeface="Aharoni" panose="02010803020104030203" pitchFamily="2" charset="-79"/>
              </a:rPr>
              <a:t>С</a:t>
            </a:r>
            <a:endParaRPr lang="ru-RU" sz="2400" dirty="0">
              <a:cs typeface="Aharoni" panose="02010803020104030203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03648" y="3255367"/>
            <a:ext cx="38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cs typeface="Aharoni" panose="02010803020104030203" pitchFamily="2" charset="-79"/>
              </a:rPr>
              <a:t>В</a:t>
            </a:r>
            <a:endParaRPr lang="ru-RU" sz="2400" dirty="0">
              <a:cs typeface="Aharoni" panose="02010803020104030203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2564904"/>
            <a:ext cx="559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cs typeface="Aharoni" panose="02010803020104030203" pitchFamily="2" charset="-79"/>
              </a:rPr>
              <a:t>А</a:t>
            </a:r>
            <a:r>
              <a:rPr lang="ru-RU" sz="2400" baseline="-25000" dirty="0" smtClean="0">
                <a:cs typeface="Aharoni" panose="02010803020104030203" pitchFamily="2" charset="-79"/>
              </a:rPr>
              <a:t>1</a:t>
            </a:r>
            <a:endParaRPr lang="ru-RU" sz="2400" baseline="-25000" dirty="0">
              <a:cs typeface="Aharoni" panose="02010803020104030203" pitchFamily="2" charset="-79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1743198"/>
            <a:ext cx="633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cs typeface="Aharoni" panose="02010803020104030203" pitchFamily="2" charset="-79"/>
              </a:rPr>
              <a:t>В</a:t>
            </a:r>
            <a:r>
              <a:rPr lang="ru-RU" sz="2400" baseline="-25000" dirty="0" smtClean="0">
                <a:cs typeface="Aharoni" panose="02010803020104030203" pitchFamily="2" charset="-79"/>
              </a:rPr>
              <a:t>1</a:t>
            </a:r>
            <a:endParaRPr lang="ru-RU" sz="2400" baseline="-25000" dirty="0">
              <a:cs typeface="Aharoni" panose="02010803020104030203" pitchFamily="2" charset="-79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55598" y="2564903"/>
            <a:ext cx="6322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cs typeface="Aharoni" panose="02010803020104030203" pitchFamily="2" charset="-79"/>
              </a:rPr>
              <a:t>D</a:t>
            </a:r>
            <a:r>
              <a:rPr lang="ru-RU" sz="2400" baseline="-25000" dirty="0" smtClean="0">
                <a:cs typeface="Aharoni" panose="02010803020104030203" pitchFamily="2" charset="-79"/>
              </a:rPr>
              <a:t>1</a:t>
            </a:r>
            <a:endParaRPr lang="ru-RU" sz="2400" baseline="-250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31712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Треугольная пирамида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&amp;Kcy;&amp;acy;&amp;kcy; &amp;scy;&amp;dcy;&amp;iecy;&amp;lcy;&amp;acy;&amp;tcy;&amp;softcy; &amp;rcy;&amp;acy;&amp;zcy;&amp;vcy;&amp;iocy;&amp;rcy;&amp;tcy;&amp;kcy;&amp;ucy; &amp;pcy;&amp;icy;&amp;rcy;&amp;acy;&amp;mcy;&amp;icy;&amp;dcy;&amp;y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951" y="2204864"/>
            <a:ext cx="3314733" cy="318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0693" y="1844824"/>
            <a:ext cx="3055203" cy="3836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38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Четырехугольная пирамида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pic>
        <p:nvPicPr>
          <p:cNvPr id="5122" name="Picture 2" descr="&amp;ZHcy;&amp;ucy;&amp;rcy;&amp;ncy;&amp;acy;&amp;lcy; &quot;&amp;Kcy;&amp;vcy;&amp;acy;&amp;dcy;&amp;rcy;&amp;acy;&amp;tcy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340768"/>
            <a:ext cx="4823672" cy="4815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54608"/>
            <a:ext cx="277177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159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116632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+mj-lt"/>
              </a:rPr>
              <a:t>Среди данных тел выбрать:</a:t>
            </a:r>
          </a:p>
          <a:p>
            <a:r>
              <a:rPr lang="ru-RU" sz="2400" dirty="0">
                <a:latin typeface="+mj-lt"/>
              </a:rPr>
              <a:t>а)    многогранники;</a:t>
            </a:r>
          </a:p>
          <a:p>
            <a:r>
              <a:rPr lang="ru-RU" sz="2400" dirty="0">
                <a:latin typeface="+mj-lt"/>
              </a:rPr>
              <a:t>б)    многогранники, у которых б граней;</a:t>
            </a:r>
          </a:p>
          <a:p>
            <a:r>
              <a:rPr lang="ru-RU" sz="2400" dirty="0">
                <a:latin typeface="+mj-lt"/>
              </a:rPr>
              <a:t>в)    многогранники, у которых 6 граней и 2 основания;</a:t>
            </a:r>
          </a:p>
          <a:p>
            <a:r>
              <a:rPr lang="ru-RU" sz="2400" dirty="0">
                <a:latin typeface="+mj-lt"/>
              </a:rPr>
              <a:t>г)    многогранники, у которых все грани — прямоугольники;</a:t>
            </a:r>
          </a:p>
          <a:p>
            <a:r>
              <a:rPr lang="ru-RU" sz="2400" dirty="0">
                <a:latin typeface="+mj-lt"/>
              </a:rPr>
              <a:t>д)    многогранники, у которых все грани — квадраты</a:t>
            </a:r>
            <a:r>
              <a:rPr lang="ru-RU" sz="2400" dirty="0" smtClean="0">
                <a:latin typeface="+mj-lt"/>
              </a:rPr>
              <a:t>.</a:t>
            </a:r>
            <a:endParaRPr lang="ru-RU" sz="2400" dirty="0">
              <a:latin typeface="+mj-lt"/>
            </a:endParaRPr>
          </a:p>
          <a:p>
            <a:endParaRPr lang="ru-RU" sz="2400" dirty="0">
              <a:latin typeface="+mj-lt"/>
            </a:endParaRPr>
          </a:p>
        </p:txBody>
      </p:sp>
      <p:pic>
        <p:nvPicPr>
          <p:cNvPr id="1026" name="Picture 2" descr="image38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139467"/>
            <a:ext cx="4592960" cy="371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43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263" y="0"/>
            <a:ext cx="7772400" cy="9810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000" b="1" dirty="0" smtClean="0">
                <a:solidFill>
                  <a:schemeClr val="accent1"/>
                </a:solidFill>
              </a:rPr>
              <a:t>Подведем итоги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12738" y="998538"/>
            <a:ext cx="8518525" cy="5310187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dirty="0" smtClean="0"/>
              <a:t>Назовите тему урока.</a:t>
            </a:r>
          </a:p>
          <a:p>
            <a:pPr>
              <a:defRPr/>
            </a:pPr>
            <a:r>
              <a:rPr lang="ru-RU" dirty="0" smtClean="0"/>
              <a:t>Расскажите, чему вы научились.</a:t>
            </a:r>
          </a:p>
          <a:p>
            <a:pPr>
              <a:defRPr/>
            </a:pPr>
            <a:r>
              <a:rPr lang="ru-RU" dirty="0" smtClean="0"/>
              <a:t>С какими трудностями вы столкнулись?</a:t>
            </a:r>
          </a:p>
          <a:p>
            <a:pPr>
              <a:defRPr/>
            </a:pPr>
            <a:r>
              <a:rPr lang="ru-RU" dirty="0" smtClean="0"/>
              <a:t>Как преодолеть эти трудности?</a:t>
            </a:r>
          </a:p>
          <a:p>
            <a:pPr>
              <a:defRPr/>
            </a:pPr>
            <a:r>
              <a:rPr lang="ru-RU" dirty="0" smtClean="0"/>
              <a:t>Оцените свою деятельность на уроке: нарисуйте в своей тетради</a:t>
            </a:r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ru-RU" dirty="0" smtClean="0"/>
              <a:t>если всё понятно-  </a:t>
            </a:r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endParaRPr lang="ru-RU" dirty="0" smtClean="0"/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ru-RU" dirty="0" smtClean="0"/>
              <a:t>если некоторые задания вызвали трудности–</a:t>
            </a:r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endParaRPr lang="ru-RU" dirty="0" smtClean="0"/>
          </a:p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ru-RU" dirty="0" smtClean="0"/>
              <a:t>если ничего не понял –</a:t>
            </a:r>
            <a:endParaRPr lang="ru-RU" dirty="0"/>
          </a:p>
        </p:txBody>
      </p:sp>
      <p:pic>
        <p:nvPicPr>
          <p:cNvPr id="10242" name="Picture 2" descr="C:\Users\User\Pictures\grust-22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957" y="5319712"/>
            <a:ext cx="935038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C:\Users\User\Pictures\smailiki-8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732213"/>
            <a:ext cx="1587500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&amp;Scy;&amp;Mcy;&amp;Acy;&amp;Jcy;&amp;Lcy;&amp;Icy;&amp;Kcy;&amp;Icy; &amp;Vcy;&amp;IEcy;&amp;Scy;&amp;IEcy;&amp;Lcy;&amp;Ycy;&amp;IEcy; &amp;Pcy;&amp;Rcy;&amp;Icy;&amp;Kcy;&amp;Ocy;&amp;Lcy;&amp;SOFTcy;&amp;Ncy;&amp;Ycy;&amp;IEcy; &amp;Kcy;&amp;Lcy;&amp;Acy;&amp;Scy;&amp;Scy;&amp;Ncy;&amp;Ycy;&amp;IEcy;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82614"/>
            <a:ext cx="126365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4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Kcy;&amp;acy;&amp;kcy; &amp;scy;&amp;dcy;&amp;iecy;&amp;lcy;&amp;acy;&amp;tcy;&amp;softcy; &amp;pcy;&amp;acy;&amp;rcy;&amp;acy;&amp;lcy;&amp;lcy;&amp;iecy;&amp;lcy;&amp;iecy;&amp;pcy;&amp;icy;&amp;pcy;&amp;iecy;&amp;dcy; &amp;icy;&amp;zcy; &amp;bcy;&amp;ucy;&amp;mcy;&amp;acy;&amp;gcy;&amp;icy;?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05468" y="1196753"/>
            <a:ext cx="6342563" cy="5217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4000" b="1" dirty="0" smtClean="0">
                <a:solidFill>
                  <a:schemeClr val="accent1"/>
                </a:solidFill>
              </a:rPr>
              <a:t>Развёртка прямоугольного параллелепипеда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76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1981200" y="3276600"/>
            <a:ext cx="6019800" cy="2971800"/>
            <a:chOff x="384" y="2016"/>
            <a:chExt cx="3984" cy="2016"/>
          </a:xfrm>
        </p:grpSpPr>
        <p:sp>
          <p:nvSpPr>
            <p:cNvPr id="25656" name="Rectangle 56"/>
            <p:cNvSpPr>
              <a:spLocks noChangeArrowheads="1"/>
            </p:cNvSpPr>
            <p:nvPr/>
          </p:nvSpPr>
          <p:spPr bwMode="auto">
            <a:xfrm>
              <a:off x="2400" y="2496"/>
              <a:ext cx="1296" cy="1056"/>
            </a:xfrm>
            <a:prstGeom prst="rect">
              <a:avLst/>
            </a:prstGeom>
            <a:solidFill>
              <a:srgbClr val="E9600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57" name="Rectangle 57"/>
            <p:cNvSpPr>
              <a:spLocks noChangeArrowheads="1"/>
            </p:cNvSpPr>
            <p:nvPr/>
          </p:nvSpPr>
          <p:spPr bwMode="auto">
            <a:xfrm>
              <a:off x="384" y="2496"/>
              <a:ext cx="1296" cy="1056"/>
            </a:xfrm>
            <a:prstGeom prst="rect">
              <a:avLst/>
            </a:prstGeom>
            <a:solidFill>
              <a:srgbClr val="E9600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59" name="Rectangle 59"/>
            <p:cNvSpPr>
              <a:spLocks noChangeArrowheads="1"/>
            </p:cNvSpPr>
            <p:nvPr/>
          </p:nvSpPr>
          <p:spPr bwMode="auto">
            <a:xfrm>
              <a:off x="2400" y="2016"/>
              <a:ext cx="1296" cy="48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60" name="Rectangle 60"/>
            <p:cNvSpPr>
              <a:spLocks noChangeArrowheads="1"/>
            </p:cNvSpPr>
            <p:nvPr/>
          </p:nvSpPr>
          <p:spPr bwMode="auto">
            <a:xfrm>
              <a:off x="2400" y="3552"/>
              <a:ext cx="1296" cy="48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62" name="Rectangle 62"/>
            <p:cNvSpPr>
              <a:spLocks noChangeArrowheads="1"/>
            </p:cNvSpPr>
            <p:nvPr/>
          </p:nvSpPr>
          <p:spPr bwMode="auto">
            <a:xfrm>
              <a:off x="3696" y="2496"/>
              <a:ext cx="672" cy="1056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63" name="Rectangle 63"/>
            <p:cNvSpPr>
              <a:spLocks noChangeArrowheads="1"/>
            </p:cNvSpPr>
            <p:nvPr/>
          </p:nvSpPr>
          <p:spPr bwMode="auto">
            <a:xfrm>
              <a:off x="1680" y="2496"/>
              <a:ext cx="720" cy="1056"/>
            </a:xfrm>
            <a:prstGeom prst="rect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67"/>
          <p:cNvGrpSpPr>
            <a:grpSpLocks/>
          </p:cNvGrpSpPr>
          <p:nvPr/>
        </p:nvGrpSpPr>
        <p:grpSpPr bwMode="auto">
          <a:xfrm>
            <a:off x="762000" y="838200"/>
            <a:ext cx="2667000" cy="2362200"/>
            <a:chOff x="384" y="288"/>
            <a:chExt cx="1776" cy="1584"/>
          </a:xfrm>
        </p:grpSpPr>
        <p:sp>
          <p:nvSpPr>
            <p:cNvPr id="25664" name="Freeform 64"/>
            <p:cNvSpPr>
              <a:spLocks/>
            </p:cNvSpPr>
            <p:nvPr/>
          </p:nvSpPr>
          <p:spPr bwMode="auto">
            <a:xfrm>
              <a:off x="1776" y="288"/>
              <a:ext cx="384" cy="1584"/>
            </a:xfrm>
            <a:custGeom>
              <a:avLst/>
              <a:gdLst/>
              <a:ahLst/>
              <a:cxnLst>
                <a:cxn ang="0">
                  <a:pos x="0" y="384"/>
                </a:cxn>
                <a:cxn ang="0">
                  <a:pos x="0" y="1584"/>
                </a:cxn>
                <a:cxn ang="0">
                  <a:pos x="384" y="1200"/>
                </a:cxn>
                <a:cxn ang="0">
                  <a:pos x="384" y="0"/>
                </a:cxn>
                <a:cxn ang="0">
                  <a:pos x="0" y="384"/>
                </a:cxn>
              </a:cxnLst>
              <a:rect l="0" t="0" r="r" b="b"/>
              <a:pathLst>
                <a:path w="384" h="1584">
                  <a:moveTo>
                    <a:pt x="0" y="384"/>
                  </a:moveTo>
                  <a:lnTo>
                    <a:pt x="0" y="1584"/>
                  </a:lnTo>
                  <a:lnTo>
                    <a:pt x="384" y="1200"/>
                  </a:lnTo>
                  <a:lnTo>
                    <a:pt x="384" y="0"/>
                  </a:lnTo>
                  <a:lnTo>
                    <a:pt x="0" y="384"/>
                  </a:ln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65" name="Freeform 65"/>
            <p:cNvSpPr>
              <a:spLocks/>
            </p:cNvSpPr>
            <p:nvPr/>
          </p:nvSpPr>
          <p:spPr bwMode="auto">
            <a:xfrm>
              <a:off x="384" y="288"/>
              <a:ext cx="1776" cy="384"/>
            </a:xfrm>
            <a:custGeom>
              <a:avLst/>
              <a:gdLst/>
              <a:ahLst/>
              <a:cxnLst>
                <a:cxn ang="0">
                  <a:pos x="384" y="0"/>
                </a:cxn>
                <a:cxn ang="0">
                  <a:pos x="1776" y="0"/>
                </a:cxn>
                <a:cxn ang="0">
                  <a:pos x="1392" y="384"/>
                </a:cxn>
                <a:cxn ang="0">
                  <a:pos x="0" y="384"/>
                </a:cxn>
                <a:cxn ang="0">
                  <a:pos x="384" y="0"/>
                </a:cxn>
              </a:cxnLst>
              <a:rect l="0" t="0" r="r" b="b"/>
              <a:pathLst>
                <a:path w="1776" h="384">
                  <a:moveTo>
                    <a:pt x="384" y="0"/>
                  </a:moveTo>
                  <a:lnTo>
                    <a:pt x="1776" y="0"/>
                  </a:lnTo>
                  <a:lnTo>
                    <a:pt x="1392" y="384"/>
                  </a:lnTo>
                  <a:lnTo>
                    <a:pt x="0" y="384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66" name="Freeform 66"/>
            <p:cNvSpPr>
              <a:spLocks/>
            </p:cNvSpPr>
            <p:nvPr/>
          </p:nvSpPr>
          <p:spPr bwMode="auto">
            <a:xfrm>
              <a:off x="384" y="672"/>
              <a:ext cx="1392" cy="12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392" y="0"/>
                </a:cxn>
                <a:cxn ang="0">
                  <a:pos x="1392" y="1200"/>
                </a:cxn>
                <a:cxn ang="0">
                  <a:pos x="0" y="1200"/>
                </a:cxn>
                <a:cxn ang="0">
                  <a:pos x="0" y="0"/>
                </a:cxn>
              </a:cxnLst>
              <a:rect l="0" t="0" r="r" b="b"/>
              <a:pathLst>
                <a:path w="1392" h="1200">
                  <a:moveTo>
                    <a:pt x="0" y="0"/>
                  </a:moveTo>
                  <a:lnTo>
                    <a:pt x="1392" y="0"/>
                  </a:lnTo>
                  <a:lnTo>
                    <a:pt x="1392" y="1200"/>
                  </a:lnTo>
                  <a:lnTo>
                    <a:pt x="0" y="1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35896" y="228600"/>
            <a:ext cx="5050904" cy="9144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Развёртка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78" name="WordArt 62"/>
          <p:cNvSpPr>
            <a:spLocks noChangeArrowheads="1" noChangeShapeType="1" noTextEdit="1"/>
          </p:cNvSpPr>
          <p:nvPr/>
        </p:nvSpPr>
        <p:spPr bwMode="auto">
          <a:xfrm>
            <a:off x="457200" y="457200"/>
            <a:ext cx="830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1"/>
                </a:solidFill>
                <a:latin typeface="+mj-lt"/>
                <a:cs typeface="Times New Roman"/>
              </a:rPr>
              <a:t>Какие из фигур </a:t>
            </a:r>
          </a:p>
          <a:p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1"/>
                </a:solidFill>
                <a:latin typeface="+mj-lt"/>
                <a:cs typeface="Times New Roman"/>
              </a:rPr>
              <a:t>могут быть развёртками </a:t>
            </a:r>
          </a:p>
          <a:p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chemeClr val="accent1"/>
                </a:solidFill>
                <a:latin typeface="+mj-lt"/>
                <a:cs typeface="Times New Roman"/>
              </a:rPr>
              <a:t>прямоугольного параллелепипеда?</a:t>
            </a:r>
          </a:p>
        </p:txBody>
      </p:sp>
      <p:grpSp>
        <p:nvGrpSpPr>
          <p:cNvPr id="2" name="Group 82"/>
          <p:cNvGrpSpPr>
            <a:grpSpLocks/>
          </p:cNvGrpSpPr>
          <p:nvPr/>
        </p:nvGrpSpPr>
        <p:grpSpPr bwMode="auto">
          <a:xfrm>
            <a:off x="2514600" y="2971800"/>
            <a:ext cx="4495800" cy="3429000"/>
            <a:chOff x="1632" y="960"/>
            <a:chExt cx="3216" cy="2592"/>
          </a:xfrm>
        </p:grpSpPr>
        <p:sp>
          <p:nvSpPr>
            <p:cNvPr id="34845" name="Rectangle 29"/>
            <p:cNvSpPr>
              <a:spLocks noChangeArrowheads="1"/>
            </p:cNvSpPr>
            <p:nvPr/>
          </p:nvSpPr>
          <p:spPr bwMode="auto">
            <a:xfrm>
              <a:off x="1632" y="2064"/>
              <a:ext cx="1344" cy="38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43" name="Rectangle 27"/>
            <p:cNvSpPr>
              <a:spLocks noChangeArrowheads="1"/>
            </p:cNvSpPr>
            <p:nvPr/>
          </p:nvSpPr>
          <p:spPr bwMode="auto">
            <a:xfrm>
              <a:off x="2976" y="2064"/>
              <a:ext cx="384" cy="38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44" name="Rectangle 28"/>
            <p:cNvSpPr>
              <a:spLocks noChangeArrowheads="1"/>
            </p:cNvSpPr>
            <p:nvPr/>
          </p:nvSpPr>
          <p:spPr bwMode="auto">
            <a:xfrm>
              <a:off x="3360" y="2064"/>
              <a:ext cx="1344" cy="38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46" name="Rectangle 30"/>
            <p:cNvSpPr>
              <a:spLocks noChangeArrowheads="1"/>
            </p:cNvSpPr>
            <p:nvPr/>
          </p:nvSpPr>
          <p:spPr bwMode="auto">
            <a:xfrm>
              <a:off x="4464" y="2064"/>
              <a:ext cx="384" cy="38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47" name="Rectangle 31"/>
            <p:cNvSpPr>
              <a:spLocks noChangeArrowheads="1"/>
            </p:cNvSpPr>
            <p:nvPr/>
          </p:nvSpPr>
          <p:spPr bwMode="auto">
            <a:xfrm>
              <a:off x="2976" y="960"/>
              <a:ext cx="384" cy="110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48" name="Rectangle 32"/>
            <p:cNvSpPr>
              <a:spLocks noChangeArrowheads="1"/>
            </p:cNvSpPr>
            <p:nvPr/>
          </p:nvSpPr>
          <p:spPr bwMode="auto">
            <a:xfrm>
              <a:off x="2976" y="2448"/>
              <a:ext cx="384" cy="110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83"/>
          <p:cNvGrpSpPr>
            <a:grpSpLocks/>
          </p:cNvGrpSpPr>
          <p:nvPr/>
        </p:nvGrpSpPr>
        <p:grpSpPr bwMode="auto">
          <a:xfrm>
            <a:off x="609600" y="4953000"/>
            <a:ext cx="3048000" cy="1524000"/>
            <a:chOff x="2496" y="2976"/>
            <a:chExt cx="1920" cy="960"/>
          </a:xfrm>
        </p:grpSpPr>
        <p:sp>
          <p:nvSpPr>
            <p:cNvPr id="34855" name="Rectangle 39"/>
            <p:cNvSpPr>
              <a:spLocks noChangeArrowheads="1"/>
            </p:cNvSpPr>
            <p:nvPr/>
          </p:nvSpPr>
          <p:spPr bwMode="auto">
            <a:xfrm rot="-5400000">
              <a:off x="2400" y="3312"/>
              <a:ext cx="480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6" name="Rectangle 40"/>
            <p:cNvSpPr>
              <a:spLocks noChangeArrowheads="1"/>
            </p:cNvSpPr>
            <p:nvPr/>
          </p:nvSpPr>
          <p:spPr bwMode="auto">
            <a:xfrm rot="-10800000">
              <a:off x="2784" y="3696"/>
              <a:ext cx="672" cy="24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7" name="Rectangle 41"/>
            <p:cNvSpPr>
              <a:spLocks noChangeArrowheads="1"/>
            </p:cNvSpPr>
            <p:nvPr/>
          </p:nvSpPr>
          <p:spPr bwMode="auto">
            <a:xfrm rot="-10800000">
              <a:off x="2784" y="3216"/>
              <a:ext cx="672" cy="48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8" name="Rectangle 42"/>
            <p:cNvSpPr>
              <a:spLocks noChangeArrowheads="1"/>
            </p:cNvSpPr>
            <p:nvPr/>
          </p:nvSpPr>
          <p:spPr bwMode="auto">
            <a:xfrm rot="-10800000">
              <a:off x="3456" y="3216"/>
              <a:ext cx="672" cy="48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9" name="Rectangle 43"/>
            <p:cNvSpPr>
              <a:spLocks noChangeArrowheads="1"/>
            </p:cNvSpPr>
            <p:nvPr/>
          </p:nvSpPr>
          <p:spPr bwMode="auto">
            <a:xfrm rot="-10800000">
              <a:off x="2784" y="2976"/>
              <a:ext cx="672" cy="24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60" name="Rectangle 44"/>
            <p:cNvSpPr>
              <a:spLocks noChangeArrowheads="1"/>
            </p:cNvSpPr>
            <p:nvPr/>
          </p:nvSpPr>
          <p:spPr bwMode="auto">
            <a:xfrm rot="-10800000">
              <a:off x="4128" y="3216"/>
              <a:ext cx="288" cy="48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685800" y="2057400"/>
            <a:ext cx="3048000" cy="2057400"/>
            <a:chOff x="288" y="2544"/>
            <a:chExt cx="1920" cy="1296"/>
          </a:xfrm>
        </p:grpSpPr>
        <p:sp>
          <p:nvSpPr>
            <p:cNvPr id="34849" name="Rectangle 33"/>
            <p:cNvSpPr>
              <a:spLocks noChangeArrowheads="1"/>
            </p:cNvSpPr>
            <p:nvPr/>
          </p:nvSpPr>
          <p:spPr bwMode="auto">
            <a:xfrm flipH="1">
              <a:off x="768" y="2832"/>
              <a:ext cx="480" cy="72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0" name="Rectangle 34"/>
            <p:cNvSpPr>
              <a:spLocks noChangeArrowheads="1"/>
            </p:cNvSpPr>
            <p:nvPr/>
          </p:nvSpPr>
          <p:spPr bwMode="auto">
            <a:xfrm flipH="1">
              <a:off x="288" y="2832"/>
              <a:ext cx="480" cy="72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1" name="Rectangle 35"/>
            <p:cNvSpPr>
              <a:spLocks noChangeArrowheads="1"/>
            </p:cNvSpPr>
            <p:nvPr/>
          </p:nvSpPr>
          <p:spPr bwMode="auto">
            <a:xfrm flipH="1">
              <a:off x="1248" y="2832"/>
              <a:ext cx="480" cy="72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2" name="Rectangle 36"/>
            <p:cNvSpPr>
              <a:spLocks noChangeArrowheads="1"/>
            </p:cNvSpPr>
            <p:nvPr/>
          </p:nvSpPr>
          <p:spPr bwMode="auto">
            <a:xfrm flipH="1">
              <a:off x="1728" y="2832"/>
              <a:ext cx="480" cy="72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3" name="Rectangle 37"/>
            <p:cNvSpPr>
              <a:spLocks noChangeArrowheads="1"/>
            </p:cNvSpPr>
            <p:nvPr/>
          </p:nvSpPr>
          <p:spPr bwMode="auto">
            <a:xfrm flipH="1">
              <a:off x="768" y="2544"/>
              <a:ext cx="480" cy="2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54" name="Rectangle 38"/>
            <p:cNvSpPr>
              <a:spLocks noChangeArrowheads="1"/>
            </p:cNvSpPr>
            <p:nvPr/>
          </p:nvSpPr>
          <p:spPr bwMode="auto">
            <a:xfrm flipH="1">
              <a:off x="768" y="3552"/>
              <a:ext cx="480" cy="2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4879" name="Text Box 63"/>
          <p:cNvSpPr txBox="1">
            <a:spLocks noChangeArrowheads="1"/>
          </p:cNvSpPr>
          <p:nvPr/>
        </p:nvSpPr>
        <p:spPr bwMode="auto">
          <a:xfrm>
            <a:off x="2362200" y="36576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1</a:t>
            </a:r>
          </a:p>
        </p:txBody>
      </p:sp>
      <p:sp>
        <p:nvSpPr>
          <p:cNvPr id="34880" name="Text Box 64"/>
          <p:cNvSpPr txBox="1">
            <a:spLocks noChangeArrowheads="1"/>
          </p:cNvSpPr>
          <p:nvPr/>
        </p:nvSpPr>
        <p:spPr bwMode="auto">
          <a:xfrm>
            <a:off x="2286000" y="6110288"/>
            <a:ext cx="533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2</a:t>
            </a:r>
          </a:p>
        </p:txBody>
      </p:sp>
      <p:sp>
        <p:nvSpPr>
          <p:cNvPr id="34881" name="Text Box 65"/>
          <p:cNvSpPr txBox="1">
            <a:spLocks noChangeArrowheads="1"/>
          </p:cNvSpPr>
          <p:nvPr/>
        </p:nvSpPr>
        <p:spPr bwMode="auto">
          <a:xfrm>
            <a:off x="5410200" y="57150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3</a:t>
            </a:r>
          </a:p>
        </p:txBody>
      </p:sp>
      <p:grpSp>
        <p:nvGrpSpPr>
          <p:cNvPr id="6" name="Group 81"/>
          <p:cNvGrpSpPr>
            <a:grpSpLocks/>
          </p:cNvGrpSpPr>
          <p:nvPr/>
        </p:nvGrpSpPr>
        <p:grpSpPr bwMode="auto">
          <a:xfrm>
            <a:off x="6781800" y="2362200"/>
            <a:ext cx="2057400" cy="3048000"/>
            <a:chOff x="384" y="287"/>
            <a:chExt cx="1296" cy="1920"/>
          </a:xfrm>
        </p:grpSpPr>
        <p:sp>
          <p:nvSpPr>
            <p:cNvPr id="34891" name="Rectangle 75"/>
            <p:cNvSpPr>
              <a:spLocks noChangeArrowheads="1"/>
            </p:cNvSpPr>
            <p:nvPr/>
          </p:nvSpPr>
          <p:spPr bwMode="auto">
            <a:xfrm rot="16200000" flipH="1">
              <a:off x="791" y="1127"/>
              <a:ext cx="480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92" name="Rectangle 76"/>
            <p:cNvSpPr>
              <a:spLocks noChangeArrowheads="1"/>
            </p:cNvSpPr>
            <p:nvPr/>
          </p:nvSpPr>
          <p:spPr bwMode="auto">
            <a:xfrm rot="16200000" flipH="1">
              <a:off x="791" y="1607"/>
              <a:ext cx="480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93" name="Rectangle 77"/>
            <p:cNvSpPr>
              <a:spLocks noChangeArrowheads="1"/>
            </p:cNvSpPr>
            <p:nvPr/>
          </p:nvSpPr>
          <p:spPr bwMode="auto">
            <a:xfrm rot="16200000" flipH="1">
              <a:off x="791" y="647"/>
              <a:ext cx="480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94" name="Rectangle 78"/>
            <p:cNvSpPr>
              <a:spLocks noChangeArrowheads="1"/>
            </p:cNvSpPr>
            <p:nvPr/>
          </p:nvSpPr>
          <p:spPr bwMode="auto">
            <a:xfrm rot="16200000" flipH="1">
              <a:off x="791" y="167"/>
              <a:ext cx="480" cy="7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95" name="Rectangle 79"/>
            <p:cNvSpPr>
              <a:spLocks noChangeArrowheads="1"/>
            </p:cNvSpPr>
            <p:nvPr/>
          </p:nvSpPr>
          <p:spPr bwMode="auto">
            <a:xfrm rot="16200000" flipH="1">
              <a:off x="288" y="864"/>
              <a:ext cx="480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96" name="Rectangle 80"/>
            <p:cNvSpPr>
              <a:spLocks noChangeArrowheads="1"/>
            </p:cNvSpPr>
            <p:nvPr/>
          </p:nvSpPr>
          <p:spPr bwMode="auto">
            <a:xfrm rot="16200000" flipH="1">
              <a:off x="1296" y="1344"/>
              <a:ext cx="480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4900" name="Text Box 84"/>
          <p:cNvSpPr txBox="1">
            <a:spLocks noChangeArrowheads="1"/>
          </p:cNvSpPr>
          <p:nvPr/>
        </p:nvSpPr>
        <p:spPr bwMode="auto">
          <a:xfrm>
            <a:off x="7696200" y="55626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Rcy;&amp;acy;&amp;zcy;&amp;vcy;&amp;iecy;&amp;rcy;&amp;tcy;&amp;kcy;&amp;acy; - &amp;Kcy;&amp;acy;&amp;rcy;&amp;tcy;&amp;icy;&amp;ncy;&amp;kcy;&amp;acy; 7347/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8" t="37731" r="52797" b="28310"/>
          <a:stretch>
            <a:fillRect/>
          </a:stretch>
        </p:blipFill>
        <p:spPr bwMode="auto">
          <a:xfrm>
            <a:off x="4860032" y="2564904"/>
            <a:ext cx="223224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8144" y="4558605"/>
            <a:ext cx="243848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Длина – 6 см</a:t>
            </a:r>
          </a:p>
          <a:p>
            <a:r>
              <a:rPr lang="ru-RU" sz="2800" dirty="0" smtClean="0"/>
              <a:t>Ширина – 5 см</a:t>
            </a:r>
          </a:p>
          <a:p>
            <a:r>
              <a:rPr lang="ru-RU" sz="2800" dirty="0" smtClean="0"/>
              <a:t>Высота – 4 см</a:t>
            </a:r>
            <a:endParaRPr lang="ru-RU" sz="2800" dirty="0"/>
          </a:p>
        </p:txBody>
      </p:sp>
      <p:pic>
        <p:nvPicPr>
          <p:cNvPr id="5" name="Picture 2" descr="&amp;Rcy;&amp;acy;&amp;zcy;&amp;vcy;&amp;iecy;&amp;rcy;&amp;tcy;&amp;kcy;&amp;acy; - &amp;Kcy;&amp;acy;&amp;rcy;&amp;tcy;&amp;icy;&amp;ncy;&amp;kcy;&amp;acy; 7347/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50"/>
          <a:stretch>
            <a:fillRect/>
          </a:stretch>
        </p:blipFill>
        <p:spPr bwMode="auto">
          <a:xfrm>
            <a:off x="426370" y="376370"/>
            <a:ext cx="4433662" cy="5725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223970"/>
            <a:ext cx="80115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+mj-lt"/>
              </a:rPr>
              <a:t>Вычислить площадь развёртки</a:t>
            </a:r>
            <a:endParaRPr lang="ru-RU" sz="40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2003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2713"/>
            <a:ext cx="9036496" cy="914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Составьте формулу для вычисления площади поверхности прямоугольного параллелепипеда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043608" y="1857597"/>
            <a:ext cx="2808287" cy="3600450"/>
            <a:chOff x="1202" y="1026"/>
            <a:chExt cx="1769" cy="2268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202" y="1026"/>
              <a:ext cx="1768" cy="2268"/>
            </a:xfrm>
            <a:prstGeom prst="cube">
              <a:avLst>
                <a:gd name="adj" fmla="val 25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655" y="1026"/>
              <a:ext cx="45" cy="181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>
              <a:off x="1701" y="2840"/>
              <a:ext cx="12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1202" y="2840"/>
              <a:ext cx="499" cy="4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37779" y="5229200"/>
            <a:ext cx="4778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itchFamily="18" charset="0"/>
              </a:rPr>
              <a:t>А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3059832" y="5373216"/>
            <a:ext cx="455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itchFamily="18" charset="0"/>
              </a:rPr>
              <a:t>В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3851895" y="4447603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itchFamily="18" charset="0"/>
              </a:rPr>
              <a:t>С</a:t>
            </a: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1354595" y="4416699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 b="1">
                <a:latin typeface="Times New Roman" pitchFamily="18" charset="0"/>
              </a:rPr>
              <a:t>D</a:t>
            </a:r>
            <a:endParaRPr lang="ru-RU" altLang="ru-RU" sz="3200" b="1">
              <a:latin typeface="Times New Roman" pitchFamily="18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504429" y="2279650"/>
            <a:ext cx="611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latin typeface="Times New Roman" pitchFamily="18" charset="0"/>
              </a:rPr>
              <a:t>А</a:t>
            </a:r>
            <a:r>
              <a:rPr lang="en-US" altLang="ru-RU" sz="3200" b="1" baseline="-25000">
                <a:latin typeface="Times New Roman" pitchFamily="18" charset="0"/>
              </a:rPr>
              <a:t>1</a:t>
            </a:r>
            <a:endParaRPr lang="ru-RU" altLang="ru-RU" sz="3200" b="1">
              <a:latin typeface="Times New Roman" pitchFamily="18" charset="0"/>
            </a:endParaRP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3067844" y="2420888"/>
            <a:ext cx="5889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 b="1" dirty="0">
                <a:latin typeface="Times New Roman" pitchFamily="18" charset="0"/>
              </a:rPr>
              <a:t>B</a:t>
            </a:r>
            <a:r>
              <a:rPr lang="en-US" altLang="ru-RU" sz="3200" b="1" baseline="-25000" dirty="0">
                <a:latin typeface="Times New Roman" pitchFamily="18" charset="0"/>
              </a:rPr>
              <a:t>1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807437" y="1487488"/>
            <a:ext cx="6111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itchFamily="18" charset="0"/>
              </a:rPr>
              <a:t>С</a:t>
            </a:r>
            <a:r>
              <a:rPr lang="en-US" altLang="ru-RU" sz="3200" b="1" baseline="-25000" dirty="0">
                <a:latin typeface="Times New Roman" pitchFamily="18" charset="0"/>
              </a:rPr>
              <a:t>1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1404937" y="1337394"/>
            <a:ext cx="6111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 b="1" dirty="0">
                <a:latin typeface="Times New Roman" pitchFamily="18" charset="0"/>
              </a:rPr>
              <a:t>D</a:t>
            </a:r>
            <a:r>
              <a:rPr lang="en-US" altLang="ru-RU" sz="3200" b="1" baseline="-25000" dirty="0">
                <a:latin typeface="Times New Roman" pitchFamily="18" charset="0"/>
              </a:rPr>
              <a:t>1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18" name="AutoShape 49"/>
          <p:cNvSpPr>
            <a:spLocks noChangeArrowheads="1"/>
          </p:cNvSpPr>
          <p:nvPr/>
        </p:nvSpPr>
        <p:spPr bwMode="auto">
          <a:xfrm>
            <a:off x="1043608" y="1857598"/>
            <a:ext cx="2808287" cy="3600450"/>
          </a:xfrm>
          <a:prstGeom prst="cube">
            <a:avLst>
              <a:gd name="adj" fmla="val 25000"/>
            </a:avLst>
          </a:prstGeom>
          <a:solidFill>
            <a:srgbClr val="FF6699">
              <a:alpha val="5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" name="TextBox 18"/>
          <p:cNvSpPr txBox="1"/>
          <p:nvPr/>
        </p:nvSpPr>
        <p:spPr>
          <a:xfrm>
            <a:off x="1835770" y="537321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1880" y="486916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95889" y="3000325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8024" y="2135639"/>
            <a:ext cx="3746538" cy="584775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= (ab + </a:t>
            </a:r>
            <a:r>
              <a:rPr lang="en-US" sz="3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ac) ∙ 2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27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429" y="712713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Составьте формулу для вычисления суммы длин всех ребер прямоугольного параллелепипеда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043608" y="1857597"/>
            <a:ext cx="2808287" cy="3600450"/>
            <a:chOff x="1202" y="1026"/>
            <a:chExt cx="1769" cy="2268"/>
          </a:xfrm>
        </p:grpSpPr>
        <p:sp>
          <p:nvSpPr>
            <p:cNvPr id="5" name="AutoShape 5"/>
            <p:cNvSpPr>
              <a:spLocks noChangeArrowheads="1"/>
            </p:cNvSpPr>
            <p:nvPr/>
          </p:nvSpPr>
          <p:spPr bwMode="auto">
            <a:xfrm>
              <a:off x="1202" y="1026"/>
              <a:ext cx="1768" cy="2268"/>
            </a:xfrm>
            <a:prstGeom prst="cube">
              <a:avLst>
                <a:gd name="adj" fmla="val 25000"/>
              </a:avLst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1655" y="1026"/>
              <a:ext cx="45" cy="181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H="1">
              <a:off x="1701" y="2840"/>
              <a:ext cx="127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1202" y="2840"/>
              <a:ext cx="499" cy="4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37779" y="5229200"/>
            <a:ext cx="4778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itchFamily="18" charset="0"/>
              </a:rPr>
              <a:t>А</a:t>
            </a: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3059832" y="5373216"/>
            <a:ext cx="45561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itchFamily="18" charset="0"/>
              </a:rPr>
              <a:t>В</a:t>
            </a: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3851895" y="4447603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itchFamily="18" charset="0"/>
              </a:rPr>
              <a:t>С</a:t>
            </a: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1354595" y="4416699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 b="1">
                <a:latin typeface="Times New Roman" pitchFamily="18" charset="0"/>
              </a:rPr>
              <a:t>D</a:t>
            </a:r>
            <a:endParaRPr lang="ru-RU" altLang="ru-RU" sz="3200" b="1">
              <a:latin typeface="Times New Roman" pitchFamily="18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504429" y="2279650"/>
            <a:ext cx="611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>
                <a:latin typeface="Times New Roman" pitchFamily="18" charset="0"/>
              </a:rPr>
              <a:t>А</a:t>
            </a:r>
            <a:r>
              <a:rPr lang="en-US" altLang="ru-RU" sz="3200" b="1" baseline="-25000">
                <a:latin typeface="Times New Roman" pitchFamily="18" charset="0"/>
              </a:rPr>
              <a:t>1</a:t>
            </a:r>
            <a:endParaRPr lang="ru-RU" altLang="ru-RU" sz="3200" b="1">
              <a:latin typeface="Times New Roman" pitchFamily="18" charset="0"/>
            </a:endParaRP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3067844" y="2420888"/>
            <a:ext cx="588962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 b="1" dirty="0">
                <a:latin typeface="Times New Roman" pitchFamily="18" charset="0"/>
              </a:rPr>
              <a:t>B</a:t>
            </a:r>
            <a:r>
              <a:rPr lang="en-US" altLang="ru-RU" sz="3200" b="1" baseline="-25000" dirty="0">
                <a:latin typeface="Times New Roman" pitchFamily="18" charset="0"/>
              </a:rPr>
              <a:t>1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3807437" y="1487488"/>
            <a:ext cx="6111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Times New Roman" pitchFamily="18" charset="0"/>
              </a:rPr>
              <a:t>С</a:t>
            </a:r>
            <a:r>
              <a:rPr lang="en-US" altLang="ru-RU" sz="3200" b="1" baseline="-25000" dirty="0">
                <a:latin typeface="Times New Roman" pitchFamily="18" charset="0"/>
              </a:rPr>
              <a:t>1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1404937" y="1337394"/>
            <a:ext cx="6111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3200" b="1" dirty="0">
                <a:latin typeface="Times New Roman" pitchFamily="18" charset="0"/>
              </a:rPr>
              <a:t>D</a:t>
            </a:r>
            <a:r>
              <a:rPr lang="en-US" altLang="ru-RU" sz="3200" b="1" baseline="-25000" dirty="0">
                <a:latin typeface="Times New Roman" pitchFamily="18" charset="0"/>
              </a:rPr>
              <a:t>1</a:t>
            </a:r>
            <a:endParaRPr lang="ru-RU" altLang="ru-RU" sz="3200" b="1" dirty="0">
              <a:latin typeface="Times New Roman" pitchFamily="18" charset="0"/>
            </a:endParaRPr>
          </a:p>
        </p:txBody>
      </p:sp>
      <p:sp>
        <p:nvSpPr>
          <p:cNvPr id="18" name="AutoShape 49"/>
          <p:cNvSpPr>
            <a:spLocks noChangeArrowheads="1"/>
          </p:cNvSpPr>
          <p:nvPr/>
        </p:nvSpPr>
        <p:spPr bwMode="auto">
          <a:xfrm>
            <a:off x="1043608" y="1857598"/>
            <a:ext cx="2808287" cy="3600450"/>
          </a:xfrm>
          <a:prstGeom prst="cube">
            <a:avLst>
              <a:gd name="adj" fmla="val 25000"/>
            </a:avLst>
          </a:prstGeom>
          <a:solidFill>
            <a:srgbClr val="FF6699">
              <a:alpha val="5490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" name="TextBox 18"/>
          <p:cNvSpPr txBox="1"/>
          <p:nvPr/>
        </p:nvSpPr>
        <p:spPr>
          <a:xfrm>
            <a:off x="1835770" y="537321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91880" y="486916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95889" y="3000325"/>
            <a:ext cx="367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3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8024" y="2135639"/>
            <a:ext cx="3115725" cy="584775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 = (a + b + c) ∙ 4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055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Куб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82556" y="1550348"/>
            <a:ext cx="4623048" cy="4401735"/>
            <a:chOff x="381000" y="1846665"/>
            <a:chExt cx="4623048" cy="4401735"/>
          </a:xfrm>
        </p:grpSpPr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3352800" y="5791200"/>
              <a:ext cx="609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chemeClr val="tx2"/>
                  </a:solidFill>
                </a:rPr>
                <a:t>В</a:t>
              </a:r>
            </a:p>
          </p:txBody>
        </p:sp>
        <p:sp>
          <p:nvSpPr>
            <p:cNvPr id="17" name="Text Box 10"/>
            <p:cNvSpPr txBox="1">
              <a:spLocks noChangeArrowheads="1"/>
            </p:cNvSpPr>
            <p:nvPr/>
          </p:nvSpPr>
          <p:spPr bwMode="auto">
            <a:xfrm>
              <a:off x="4394448" y="4653136"/>
              <a:ext cx="609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chemeClr val="tx2"/>
                  </a:solidFill>
                </a:rPr>
                <a:t>С</a:t>
              </a: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1262418" y="1846665"/>
              <a:ext cx="718782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ru-RU" sz="2400" b="1" dirty="0" smtClean="0">
                  <a:solidFill>
                    <a:schemeClr val="tx2"/>
                  </a:solidFill>
                </a:rPr>
                <a:t>D</a:t>
              </a:r>
              <a:r>
                <a:rPr lang="ru-RU" altLang="ru-RU" sz="2400" b="1" baseline="-25000" dirty="0" smtClean="0">
                  <a:solidFill>
                    <a:schemeClr val="tx2"/>
                  </a:solidFill>
                </a:rPr>
                <a:t>1</a:t>
              </a:r>
              <a:endParaRPr lang="ru-RU" altLang="ru-RU" sz="2400" b="1" baseline="-25000" dirty="0">
                <a:solidFill>
                  <a:schemeClr val="tx2"/>
                </a:solidFill>
              </a:endParaRPr>
            </a:p>
          </p:txBody>
        </p:sp>
        <p:grpSp>
          <p:nvGrpSpPr>
            <p:cNvPr id="19" name="Группа 18"/>
            <p:cNvGrpSpPr/>
            <p:nvPr/>
          </p:nvGrpSpPr>
          <p:grpSpPr>
            <a:xfrm>
              <a:off x="381000" y="2057400"/>
              <a:ext cx="4572000" cy="4038600"/>
              <a:chOff x="381000" y="2057400"/>
              <a:chExt cx="4572000" cy="4038600"/>
            </a:xfrm>
          </p:grpSpPr>
          <p:sp>
            <p:nvSpPr>
              <p:cNvPr id="21" name="Freeform 49"/>
              <p:cNvSpPr>
                <a:spLocks/>
              </p:cNvSpPr>
              <p:nvPr/>
            </p:nvSpPr>
            <p:spPr bwMode="auto">
              <a:xfrm>
                <a:off x="876300" y="4899025"/>
                <a:ext cx="3530600" cy="850900"/>
              </a:xfrm>
              <a:custGeom>
                <a:avLst/>
                <a:gdLst>
                  <a:gd name="T0" fmla="*/ 0 w 2224"/>
                  <a:gd name="T1" fmla="*/ 520 h 536"/>
                  <a:gd name="T2" fmla="*/ 1680 w 2224"/>
                  <a:gd name="T3" fmla="*/ 536 h 536"/>
                  <a:gd name="T4" fmla="*/ 2224 w 2224"/>
                  <a:gd name="T5" fmla="*/ 0 h 536"/>
                  <a:gd name="T6" fmla="*/ 576 w 2224"/>
                  <a:gd name="T7" fmla="*/ 16 h 536"/>
                  <a:gd name="T8" fmla="*/ 0 w 2224"/>
                  <a:gd name="T9" fmla="*/ 520 h 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4"/>
                  <a:gd name="T16" fmla="*/ 0 h 536"/>
                  <a:gd name="T17" fmla="*/ 2224 w 2224"/>
                  <a:gd name="T18" fmla="*/ 536 h 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4" h="536">
                    <a:moveTo>
                      <a:pt x="0" y="520"/>
                    </a:moveTo>
                    <a:lnTo>
                      <a:pt x="1680" y="536"/>
                    </a:lnTo>
                    <a:lnTo>
                      <a:pt x="2224" y="0"/>
                    </a:lnTo>
                    <a:lnTo>
                      <a:pt x="576" y="16"/>
                    </a:lnTo>
                    <a:lnTo>
                      <a:pt x="0" y="520"/>
                    </a:lnTo>
                    <a:close/>
                  </a:path>
                </a:pathLst>
              </a:custGeom>
              <a:solidFill>
                <a:srgbClr val="00FF00">
                  <a:alpha val="56078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42"/>
              <p:cNvSpPr>
                <a:spLocks/>
              </p:cNvSpPr>
              <p:nvPr/>
            </p:nvSpPr>
            <p:spPr bwMode="auto">
              <a:xfrm>
                <a:off x="1739900" y="2270125"/>
                <a:ext cx="2667000" cy="2679700"/>
              </a:xfrm>
              <a:custGeom>
                <a:avLst/>
                <a:gdLst>
                  <a:gd name="T0" fmla="*/ 16 w 1680"/>
                  <a:gd name="T1" fmla="*/ 1688 h 1688"/>
                  <a:gd name="T2" fmla="*/ 1680 w 1680"/>
                  <a:gd name="T3" fmla="*/ 1648 h 1688"/>
                  <a:gd name="T4" fmla="*/ 1680 w 1680"/>
                  <a:gd name="T5" fmla="*/ 16 h 1688"/>
                  <a:gd name="T6" fmla="*/ 0 w 1680"/>
                  <a:gd name="T7" fmla="*/ 0 h 1688"/>
                  <a:gd name="T8" fmla="*/ 16 w 1680"/>
                  <a:gd name="T9" fmla="*/ 1688 h 16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688"/>
                  <a:gd name="T17" fmla="*/ 1680 w 1680"/>
                  <a:gd name="T18" fmla="*/ 1688 h 16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688">
                    <a:moveTo>
                      <a:pt x="16" y="1688"/>
                    </a:moveTo>
                    <a:lnTo>
                      <a:pt x="1680" y="1648"/>
                    </a:lnTo>
                    <a:lnTo>
                      <a:pt x="1680" y="16"/>
                    </a:lnTo>
                    <a:lnTo>
                      <a:pt x="0" y="0"/>
                    </a:lnTo>
                    <a:lnTo>
                      <a:pt x="16" y="1688"/>
                    </a:lnTo>
                    <a:close/>
                  </a:path>
                </a:pathLst>
              </a:custGeom>
              <a:solidFill>
                <a:srgbClr val="66CCFF">
                  <a:alpha val="52156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4"/>
              <p:cNvSpPr>
                <a:spLocks/>
              </p:cNvSpPr>
              <p:nvPr/>
            </p:nvSpPr>
            <p:spPr bwMode="auto">
              <a:xfrm>
                <a:off x="1727200" y="2298700"/>
                <a:ext cx="2717800" cy="2641600"/>
              </a:xfrm>
              <a:custGeom>
                <a:avLst/>
                <a:gdLst>
                  <a:gd name="T0" fmla="*/ 0 w 1712"/>
                  <a:gd name="T1" fmla="*/ 0 h 1664"/>
                  <a:gd name="T2" fmla="*/ 32 w 1712"/>
                  <a:gd name="T3" fmla="*/ 1664 h 1664"/>
                  <a:gd name="T4" fmla="*/ 1712 w 1712"/>
                  <a:gd name="T5" fmla="*/ 1632 h 1664"/>
                  <a:gd name="T6" fmla="*/ 0 60000 65536"/>
                  <a:gd name="T7" fmla="*/ 0 60000 65536"/>
                  <a:gd name="T8" fmla="*/ 0 60000 65536"/>
                  <a:gd name="T9" fmla="*/ 0 w 1712"/>
                  <a:gd name="T10" fmla="*/ 0 h 1664"/>
                  <a:gd name="T11" fmla="*/ 1712 w 1712"/>
                  <a:gd name="T12" fmla="*/ 1664 h 16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12" h="1664">
                    <a:moveTo>
                      <a:pt x="0" y="0"/>
                    </a:moveTo>
                    <a:lnTo>
                      <a:pt x="32" y="1664"/>
                    </a:lnTo>
                    <a:lnTo>
                      <a:pt x="1712" y="1632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825500" y="4914900"/>
                <a:ext cx="977900" cy="838200"/>
              </a:xfrm>
              <a:custGeom>
                <a:avLst/>
                <a:gdLst>
                  <a:gd name="T0" fmla="*/ 616 w 616"/>
                  <a:gd name="T1" fmla="*/ 0 h 528"/>
                  <a:gd name="T2" fmla="*/ 0 w 616"/>
                  <a:gd name="T3" fmla="*/ 528 h 528"/>
                  <a:gd name="T4" fmla="*/ 0 60000 65536"/>
                  <a:gd name="T5" fmla="*/ 0 60000 65536"/>
                  <a:gd name="T6" fmla="*/ 0 w 616"/>
                  <a:gd name="T7" fmla="*/ 0 h 528"/>
                  <a:gd name="T8" fmla="*/ 616 w 616"/>
                  <a:gd name="T9" fmla="*/ 528 h 52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16" h="528">
                    <a:moveTo>
                      <a:pt x="616" y="0"/>
                    </a:moveTo>
                    <a:lnTo>
                      <a:pt x="0" y="528"/>
                    </a:lnTo>
                  </a:path>
                </a:pathLst>
              </a:custGeom>
              <a:noFill/>
              <a:ln w="9525" cap="flat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Text Box 7"/>
              <p:cNvSpPr txBox="1">
                <a:spLocks noChangeArrowheads="1"/>
              </p:cNvSpPr>
              <p:nvPr/>
            </p:nvSpPr>
            <p:spPr bwMode="auto">
              <a:xfrm>
                <a:off x="1371600" y="4670425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ru-RU" sz="2400" b="1">
                    <a:solidFill>
                      <a:schemeClr val="tx2"/>
                    </a:solidFill>
                  </a:rPr>
                  <a:t>D</a:t>
                </a:r>
                <a:endParaRPr lang="ru-RU" altLang="ru-RU" sz="24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26" name="Text Box 8"/>
              <p:cNvSpPr txBox="1">
                <a:spLocks noChangeArrowheads="1"/>
              </p:cNvSpPr>
              <p:nvPr/>
            </p:nvSpPr>
            <p:spPr bwMode="auto">
              <a:xfrm>
                <a:off x="533400" y="5638800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2400" b="1">
                    <a:solidFill>
                      <a:schemeClr val="tx2"/>
                    </a:solidFill>
                  </a:rPr>
                  <a:t>А</a:t>
                </a:r>
              </a:p>
            </p:txBody>
          </p:sp>
          <p:sp>
            <p:nvSpPr>
              <p:cNvPr id="27" name="Text Box 13"/>
              <p:cNvSpPr txBox="1">
                <a:spLocks noChangeArrowheads="1"/>
              </p:cNvSpPr>
              <p:nvPr/>
            </p:nvSpPr>
            <p:spPr bwMode="auto">
              <a:xfrm>
                <a:off x="4343400" y="2057400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2400" b="1">
                    <a:solidFill>
                      <a:schemeClr val="tx2"/>
                    </a:solidFill>
                  </a:rPr>
                  <a:t>С</a:t>
                </a:r>
                <a:r>
                  <a:rPr lang="en-US" altLang="ru-RU" sz="2400" b="1" baseline="-25000">
                    <a:solidFill>
                      <a:schemeClr val="tx2"/>
                    </a:solidFill>
                  </a:rPr>
                  <a:t>1</a:t>
                </a:r>
                <a:endParaRPr lang="ru-RU" altLang="ru-RU" sz="24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28" name="AutoShape 14"/>
              <p:cNvSpPr>
                <a:spLocks noChangeArrowheads="1"/>
              </p:cNvSpPr>
              <p:nvPr/>
            </p:nvSpPr>
            <p:spPr bwMode="auto">
              <a:xfrm>
                <a:off x="838200" y="2286000"/>
                <a:ext cx="3581400" cy="3460750"/>
              </a:xfrm>
              <a:prstGeom prst="cube">
                <a:avLst>
                  <a:gd name="adj" fmla="val 25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29" name="Freeform 38"/>
              <p:cNvSpPr>
                <a:spLocks/>
              </p:cNvSpPr>
              <p:nvPr/>
            </p:nvSpPr>
            <p:spPr bwMode="auto">
              <a:xfrm>
                <a:off x="3543300" y="2308225"/>
                <a:ext cx="876300" cy="3441700"/>
              </a:xfrm>
              <a:custGeom>
                <a:avLst/>
                <a:gdLst>
                  <a:gd name="T0" fmla="*/ 0 w 552"/>
                  <a:gd name="T1" fmla="*/ 2168 h 2168"/>
                  <a:gd name="T2" fmla="*/ 544 w 552"/>
                  <a:gd name="T3" fmla="*/ 1624 h 2168"/>
                  <a:gd name="T4" fmla="*/ 552 w 552"/>
                  <a:gd name="T5" fmla="*/ 0 h 2168"/>
                  <a:gd name="T6" fmla="*/ 0 w 552"/>
                  <a:gd name="T7" fmla="*/ 520 h 2168"/>
                  <a:gd name="T8" fmla="*/ 0 w 552"/>
                  <a:gd name="T9" fmla="*/ 2168 h 2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2168"/>
                  <a:gd name="T17" fmla="*/ 552 w 552"/>
                  <a:gd name="T18" fmla="*/ 2168 h 2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2168">
                    <a:moveTo>
                      <a:pt x="0" y="2168"/>
                    </a:moveTo>
                    <a:lnTo>
                      <a:pt x="544" y="1624"/>
                    </a:lnTo>
                    <a:lnTo>
                      <a:pt x="552" y="0"/>
                    </a:lnTo>
                    <a:lnTo>
                      <a:pt x="0" y="520"/>
                    </a:lnTo>
                    <a:lnTo>
                      <a:pt x="0" y="2168"/>
                    </a:lnTo>
                    <a:close/>
                  </a:path>
                </a:pathLst>
              </a:custGeom>
              <a:solidFill>
                <a:srgbClr val="FF66CC">
                  <a:alpha val="56078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Text Box 23"/>
              <p:cNvSpPr txBox="1">
                <a:spLocks noChangeArrowheads="1"/>
              </p:cNvSpPr>
              <p:nvPr/>
            </p:nvSpPr>
            <p:spPr bwMode="auto">
              <a:xfrm>
                <a:off x="3581400" y="3048000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2400" b="1">
                    <a:solidFill>
                      <a:schemeClr val="tx2"/>
                    </a:solidFill>
                  </a:rPr>
                  <a:t>В</a:t>
                </a:r>
                <a:r>
                  <a:rPr lang="en-US" altLang="ru-RU" sz="2400" b="1" baseline="-25000">
                    <a:solidFill>
                      <a:schemeClr val="tx2"/>
                    </a:solidFill>
                  </a:rPr>
                  <a:t>1</a:t>
                </a:r>
                <a:endParaRPr lang="ru-RU" altLang="ru-RU" sz="2400" b="1">
                  <a:solidFill>
                    <a:schemeClr val="tx2"/>
                  </a:solidFill>
                </a:endParaRPr>
              </a:p>
            </p:txBody>
          </p:sp>
          <p:sp>
            <p:nvSpPr>
              <p:cNvPr id="31" name="Text Box 11"/>
              <p:cNvSpPr txBox="1">
                <a:spLocks noChangeArrowheads="1"/>
              </p:cNvSpPr>
              <p:nvPr/>
            </p:nvSpPr>
            <p:spPr bwMode="auto">
              <a:xfrm>
                <a:off x="381000" y="2852936"/>
                <a:ext cx="609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altLang="ru-RU" sz="2400" b="1">
                    <a:solidFill>
                      <a:schemeClr val="tx2"/>
                    </a:solidFill>
                  </a:rPr>
                  <a:t>А</a:t>
                </a:r>
                <a:r>
                  <a:rPr lang="en-US" altLang="ru-RU" sz="2400" b="1" baseline="-25000">
                    <a:solidFill>
                      <a:schemeClr val="tx2"/>
                    </a:solidFill>
                  </a:rPr>
                  <a:t>1</a:t>
                </a:r>
                <a:endParaRPr lang="ru-RU" altLang="ru-RU" sz="2400" b="1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835770" y="5652537"/>
              <a:ext cx="389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sz="3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71217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386</TotalTime>
  <Words>341</Words>
  <Application>Microsoft Office PowerPoint</Application>
  <PresentationFormat>Экран (4:3)</PresentationFormat>
  <Paragraphs>128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Начальная</vt:lpstr>
      <vt:lpstr>Прямоугольный параллелепипед</vt:lpstr>
      <vt:lpstr>Параллелепипед ABCDA1B1C1D1</vt:lpstr>
      <vt:lpstr>Развёртка прямоугольного параллелепипеда</vt:lpstr>
      <vt:lpstr>Развёртка</vt:lpstr>
      <vt:lpstr>Презентация PowerPoint</vt:lpstr>
      <vt:lpstr>Презентация PowerPoint</vt:lpstr>
      <vt:lpstr>Составьте формулу для вычисления площади поверхности прямоугольного параллелепипеда</vt:lpstr>
      <vt:lpstr>Составьте формулу для вычисления суммы длин всех ребер прямоугольного параллелепипеда</vt:lpstr>
      <vt:lpstr>Куб</vt:lpstr>
      <vt:lpstr>Развёртка куба</vt:lpstr>
      <vt:lpstr>Презентация PowerPoint</vt:lpstr>
      <vt:lpstr>Презентация PowerPoint</vt:lpstr>
      <vt:lpstr>Презентация PowerPoint</vt:lpstr>
      <vt:lpstr>Какие из фигур не могут быть развёртками куба?</vt:lpstr>
      <vt:lpstr>Многогранники и их развертки</vt:lpstr>
      <vt:lpstr>Многогранники</vt:lpstr>
      <vt:lpstr>Призмы </vt:lpstr>
      <vt:lpstr>Треугольная призма</vt:lpstr>
      <vt:lpstr>Пирамиды</vt:lpstr>
      <vt:lpstr>Треугольная пирамида</vt:lpstr>
      <vt:lpstr>Четырехугольная пирамида</vt:lpstr>
      <vt:lpstr>Презентация PowerPoint</vt:lpstr>
      <vt:lpstr>Подведем итоги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Анна</cp:lastModifiedBy>
  <cp:revision>29</cp:revision>
  <dcterms:created xsi:type="dcterms:W3CDTF">2014-12-15T18:35:14Z</dcterms:created>
  <dcterms:modified xsi:type="dcterms:W3CDTF">2015-04-19T15:39:39Z</dcterms:modified>
</cp:coreProperties>
</file>