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3300"/>
    <a:srgbClr val="000099"/>
    <a:srgbClr val="FF0066"/>
    <a:srgbClr val="D60093"/>
    <a:srgbClr val="FF00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9</c:v>
                </c:pt>
                <c:pt idx="2">
                  <c:v>6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22</c:v>
                </c:pt>
                <c:pt idx="1">
                  <c:v>11</c:v>
                </c:pt>
                <c:pt idx="2">
                  <c:v>6</c:v>
                </c:pt>
                <c:pt idx="3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84181376"/>
        <c:axId val="84182912"/>
        <c:axId val="0"/>
      </c:bar3DChart>
      <c:catAx>
        <c:axId val="8418137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84182912"/>
        <c:crosses val="autoZero"/>
        <c:auto val="1"/>
        <c:lblAlgn val="ctr"/>
        <c:lblOffset val="100"/>
      </c:catAx>
      <c:valAx>
        <c:axId val="84182912"/>
        <c:scaling>
          <c:orientation val="minMax"/>
        </c:scaling>
        <c:axPos val="l"/>
        <c:majorGridlines>
          <c:spPr>
            <a:ln>
              <a:solidFill>
                <a:srgbClr val="0070C0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8418137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1519769735222549"/>
          <c:y val="0.1658420575250252"/>
          <c:w val="0.28019968605523377"/>
          <c:h val="0.18325720155614816"/>
        </c:manualLayout>
      </c:layout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0070C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КУРЯЩИЕ СЕМЬИ</c:v>
                </c:pt>
                <c:pt idx="1">
                  <c:v>НЕ КУРЯЩИЕ СЕМЬИ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14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 СЕМЬЕ</c:v>
                </c:pt>
              </c:strCache>
            </c:strRef>
          </c:tx>
          <c:spPr>
            <a:solidFill>
              <a:srgbClr val="7030A0"/>
            </a:solidFill>
          </c:spPr>
          <c:dPt>
            <c:idx val="0"/>
            <c:spPr>
              <a:solidFill>
                <a:srgbClr val="CC0066"/>
              </a:solidFill>
            </c:spPr>
          </c:dPt>
          <c:dPt>
            <c:idx val="1"/>
            <c:spPr>
              <a:solidFill>
                <a:srgbClr val="FF0066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3300"/>
              </a:solidFill>
            </c:spPr>
          </c:dPt>
          <c:dPt>
            <c:idx val="4"/>
            <c:spPr>
              <a:solidFill>
                <a:srgbClr val="0070C0"/>
              </a:solidFill>
            </c:spPr>
          </c:dPt>
          <c:cat>
            <c:strRef>
              <c:f>Лист1!$A$2:$A$6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 и БОЛЕЕ</c:v>
                </c:pt>
                <c:pt idx="4">
                  <c:v>НЕ КУРЯТ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31</c:v>
                </c:pt>
                <c:pt idx="1">
                  <c:v>27</c:v>
                </c:pt>
                <c:pt idx="2">
                  <c:v>5</c:v>
                </c:pt>
                <c:pt idx="3">
                  <c:v>7</c:v>
                </c:pt>
                <c:pt idx="4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 и БОЛЕЕ</c:v>
                </c:pt>
                <c:pt idx="4">
                  <c:v>НЕ КУРЯТ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 и БОЛЕЕ</c:v>
                </c:pt>
                <c:pt idx="4">
                  <c:v>НЕ КУРЯТ 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cylinder"/>
        <c:axId val="120796672"/>
        <c:axId val="120798208"/>
        <c:axId val="0"/>
      </c:bar3DChart>
      <c:catAx>
        <c:axId val="1207966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400" b="1">
                <a:solidFill>
                  <a:srgbClr val="002060"/>
                </a:solidFill>
              </a:defRPr>
            </a:pPr>
            <a:endParaRPr lang="ru-RU"/>
          </a:p>
        </c:txPr>
        <c:crossAx val="120798208"/>
        <c:crosses val="autoZero"/>
        <c:auto val="1"/>
        <c:lblAlgn val="ctr"/>
        <c:lblOffset val="100"/>
      </c:catAx>
      <c:valAx>
        <c:axId val="1207982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1207966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0137795275591246E-4"/>
          <c:y val="0"/>
          <c:w val="0.513437445319335"/>
          <c:h val="0.8677815977228198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0"/>
            <c:spPr>
              <a:solidFill>
                <a:srgbClr val="6633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FF3300"/>
              </a:solidFill>
            </c:spPr>
          </c:dPt>
          <c:cat>
            <c:strRef>
              <c:f>Лист1!$A$2:$A$5</c:f>
              <c:strCache>
                <c:ptCount val="3"/>
                <c:pt idx="0">
                  <c:v>ДА, КУРИТ</c:v>
                </c:pt>
                <c:pt idx="1">
                  <c:v>НЕТ, НЕ КУРИТ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52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ДА, КУРИТ</c:v>
                </c:pt>
                <c:pt idx="1">
                  <c:v>НЕТ, НЕ КУРИТ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ДА, КУРИТ</c:v>
                </c:pt>
                <c:pt idx="1">
                  <c:v>НЕТ, НЕ КУРИТ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46807349081364835"/>
          <c:y val="0.10227847399356768"/>
          <c:w val="0.52212259405074357"/>
          <c:h val="0.63316106613433887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2"/>
            <c:spPr>
              <a:solidFill>
                <a:srgbClr val="0070C0"/>
              </a:solidFill>
            </c:spPr>
          </c:dPt>
          <c:cat>
            <c:strRef>
              <c:f>Лист1!$A$2:$A$5</c:f>
              <c:strCache>
                <c:ptCount val="3"/>
                <c:pt idx="0">
                  <c:v>ОПАСНО</c:v>
                </c:pt>
                <c:pt idx="1">
                  <c:v>НЕТ 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2</c:v>
                </c:pt>
                <c:pt idx="2">
                  <c:v>6</c:v>
                </c:pt>
              </c:numCache>
            </c:numRef>
          </c:val>
        </c:ser>
      </c:pie3DChart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905815449539394"/>
          <c:y val="8.9593394575678123E-2"/>
          <c:w val="0.19961453347743296"/>
          <c:h val="0.2856049868766405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8838454016777311E-3"/>
          <c:y val="2.6058556060774094E-2"/>
          <c:w val="0.65608877837638724"/>
          <c:h val="0.9739414439392259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0070C0"/>
              </a:solidFill>
            </c:spPr>
          </c:dPt>
          <c:dPt>
            <c:idx val="1"/>
            <c:explosion val="22"/>
          </c:dPt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</c:v>
                </c:pt>
                <c:pt idx="1">
                  <c:v>51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0731097757517172"/>
          <c:y val="0.29262423447069125"/>
          <c:w val="0.3828850669982044"/>
          <c:h val="0.39898775153105875"/>
        </c:manualLayout>
      </c:layout>
      <c:txPr>
        <a:bodyPr/>
        <a:lstStyle/>
        <a:p>
          <a:pPr>
            <a:defRPr sz="36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 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10 ЛЕТ</c:v>
                </c:pt>
                <c:pt idx="1">
                  <c:v>11 ЛЕТ</c:v>
                </c:pt>
                <c:pt idx="2">
                  <c:v>12 ЛЕТ</c:v>
                </c:pt>
                <c:pt idx="3">
                  <c:v>13 ЛЕТ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26</c:v>
                </c:pt>
                <c:pt idx="2">
                  <c:v>30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10 ЛЕТ</c:v>
                </c:pt>
                <c:pt idx="1">
                  <c:v>11 ЛЕТ</c:v>
                </c:pt>
                <c:pt idx="2">
                  <c:v>12 ЛЕТ</c:v>
                </c:pt>
                <c:pt idx="3">
                  <c:v>13 ЛЕТ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10 ЛЕТ</c:v>
                </c:pt>
                <c:pt idx="1">
                  <c:v>11 ЛЕТ</c:v>
                </c:pt>
                <c:pt idx="2">
                  <c:v>12 ЛЕТ</c:v>
                </c:pt>
                <c:pt idx="3">
                  <c:v>13 ЛЕТ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17851264"/>
        <c:axId val="117852800"/>
      </c:barChart>
      <c:catAx>
        <c:axId val="117851264"/>
        <c:scaling>
          <c:orientation val="minMax"/>
        </c:scaling>
        <c:axPos val="b"/>
        <c:tickLblPos val="nextTo"/>
        <c:txPr>
          <a:bodyPr/>
          <a:lstStyle/>
          <a:p>
            <a:pPr>
              <a:defRPr sz="3200" b="1"/>
            </a:pPr>
            <a:endParaRPr lang="ru-RU"/>
          </a:p>
        </c:txPr>
        <c:crossAx val="117852800"/>
        <c:crosses val="autoZero"/>
        <c:auto val="1"/>
        <c:lblAlgn val="ctr"/>
        <c:lblOffset val="100"/>
      </c:catAx>
      <c:valAx>
        <c:axId val="1178528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800" b="1"/>
            </a:pPr>
            <a:endParaRPr lang="ru-RU"/>
          </a:p>
        </c:txPr>
        <c:crossAx val="117851264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КУРЯЩИЕ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НЕКУРЯЩИЕ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</c:v>
                </c:pt>
                <c:pt idx="1">
                  <c:v>20</c:v>
                </c:pt>
                <c:pt idx="2">
                  <c:v>19</c:v>
                </c:pt>
                <c:pt idx="3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 Б</c:v>
                </c:pt>
                <c:pt idx="1">
                  <c:v>6 Б</c:v>
                </c:pt>
                <c:pt idx="2">
                  <c:v>6 В</c:v>
                </c:pt>
                <c:pt idx="3">
                  <c:v>7 Б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99450880"/>
        <c:axId val="99452416"/>
      </c:barChart>
      <c:catAx>
        <c:axId val="99450880"/>
        <c:scaling>
          <c:orientation val="minMax"/>
        </c:scaling>
        <c:axPos val="b"/>
        <c:tickLblPos val="nextTo"/>
        <c:txPr>
          <a:bodyPr/>
          <a:lstStyle/>
          <a:p>
            <a:pPr>
              <a:defRPr sz="3200" b="1">
                <a:solidFill>
                  <a:srgbClr val="002060"/>
                </a:solidFill>
              </a:defRPr>
            </a:pPr>
            <a:endParaRPr lang="ru-RU"/>
          </a:p>
        </c:txPr>
        <c:crossAx val="99452416"/>
        <c:crosses val="autoZero"/>
        <c:auto val="1"/>
        <c:lblAlgn val="ctr"/>
        <c:lblOffset val="100"/>
      </c:catAx>
      <c:valAx>
        <c:axId val="994524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800" b="1">
                <a:solidFill>
                  <a:srgbClr val="002060"/>
                </a:solidFill>
              </a:defRPr>
            </a:pPr>
            <a:endParaRPr lang="ru-RU"/>
          </a:p>
        </c:txPr>
        <c:crossAx val="9945088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txPr>
        <a:bodyPr/>
        <a:lstStyle/>
        <a:p>
          <a:pPr>
            <a:defRPr sz="240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0070C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КУРЯЩИЕ</c:v>
                </c:pt>
                <c:pt idx="1">
                  <c:v>НЕКУРЯЩИЕ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8.3000000000000007</c:v>
                </c:pt>
                <c:pt idx="1">
                  <c:v>91.7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ПРОСТО ТАК</c:v>
                </c:pt>
                <c:pt idx="1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3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 ХОЧУ ОТСТАВАТЬ ОТ ДРУЗЕЙ</c:v>
                </c:pt>
                <c:pt idx="1">
                  <c:v>КУРЯЩАЯ СЕМЬЯ</c:v>
                </c:pt>
                <c:pt idx="2">
                  <c:v>ХОЧУ ВЫГЛЯДЕТЬ СТАРШЕ</c:v>
                </c:pt>
                <c:pt idx="3">
                  <c:v>ЗАСТАВИЛИ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 ХОЧУ ОТСТАВАТЬ ОТ ДРУЗЕЙ</c:v>
                </c:pt>
                <c:pt idx="1">
                  <c:v>КУРЯЩАЯ СЕМЬЯ</c:v>
                </c:pt>
                <c:pt idx="2">
                  <c:v>ХОЧУ ВЫГЛЯДЕТЬ СТАРШЕ</c:v>
                </c:pt>
                <c:pt idx="3">
                  <c:v>ЗАСТАВИЛИ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 ХОЧУ ОТСТАВАТЬ ОТ ДРУЗЕЙ</c:v>
                </c:pt>
                <c:pt idx="1">
                  <c:v>КУРЯЩАЯ СЕМЬЯ</c:v>
                </c:pt>
                <c:pt idx="2">
                  <c:v>ХОЧУ ВЫГЛЯДЕТЬ СТАРШЕ</c:v>
                </c:pt>
                <c:pt idx="3">
                  <c:v>ЗАСТАВИЛИ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20479744"/>
        <c:axId val="120481664"/>
      </c:barChart>
      <c:catAx>
        <c:axId val="12047974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rgbClr val="002060"/>
                </a:solidFill>
              </a:defRPr>
            </a:pPr>
            <a:endParaRPr lang="ru-RU"/>
          </a:p>
        </c:txPr>
        <c:crossAx val="120481664"/>
        <c:crosses val="autoZero"/>
        <c:auto val="1"/>
        <c:lblAlgn val="ctr"/>
        <c:lblOffset val="100"/>
      </c:catAx>
      <c:valAx>
        <c:axId val="1204816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1204797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1984850577888345E-3"/>
          <c:y val="1.3888888888888892E-2"/>
          <c:w val="0.49415204678362579"/>
          <c:h val="0.9388888888888889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ДО 10 ЛЕТ</c:v>
                </c:pt>
                <c:pt idx="1">
                  <c:v>С 10 ДО 12 ЛЕТ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975169222268284"/>
          <c:y val="0.11982392825896762"/>
          <c:w val="0.2873725652714465"/>
          <c:h val="0.40900831146106736"/>
        </c:manualLayout>
      </c:layout>
      <c:txPr>
        <a:bodyPr/>
        <a:lstStyle/>
        <a:p>
          <a:pPr>
            <a:defRPr sz="2400" b="1">
              <a:solidFill>
                <a:srgbClr val="002060"/>
              </a:solidFill>
              <a:latin typeface="Comic Sans MS" pitchFamily="66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Спорт</c:v>
                </c:pt>
                <c:pt idx="1">
                  <c:v>ТВОРЧЕСТВО В КРУЖКАХ</c:v>
                </c:pt>
                <c:pt idx="2">
                  <c:v>ЧТЕНИЕ КНИГ</c:v>
                </c:pt>
                <c:pt idx="3">
                  <c:v>ПОМОЩЬ ПО ДОМУ</c:v>
                </c:pt>
                <c:pt idx="4">
                  <c:v>ТЕЛЕВИЗОР</c:v>
                </c:pt>
                <c:pt idx="5">
                  <c:v>ВСТРЕЧИ С ДРУЗЬЯМИ</c:v>
                </c:pt>
                <c:pt idx="6">
                  <c:v>ДРУГОЕ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17</c:v>
                </c:pt>
                <c:pt idx="1">
                  <c:v>31</c:v>
                </c:pt>
                <c:pt idx="2">
                  <c:v>27</c:v>
                </c:pt>
                <c:pt idx="3">
                  <c:v>45</c:v>
                </c:pt>
                <c:pt idx="4">
                  <c:v>30</c:v>
                </c:pt>
                <c:pt idx="5">
                  <c:v>27</c:v>
                </c:pt>
                <c:pt idx="6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Спорт</c:v>
                </c:pt>
                <c:pt idx="1">
                  <c:v>ТВОРЧЕСТВО В КРУЖКАХ</c:v>
                </c:pt>
                <c:pt idx="2">
                  <c:v>ЧТЕНИЕ КНИГ</c:v>
                </c:pt>
                <c:pt idx="3">
                  <c:v>ПОМОЩЬ ПО ДОМУ</c:v>
                </c:pt>
                <c:pt idx="4">
                  <c:v>ТЕЛЕВИЗОР</c:v>
                </c:pt>
                <c:pt idx="5">
                  <c:v>ВСТРЕЧИ С ДРУЗЬЯМИ</c:v>
                </c:pt>
                <c:pt idx="6">
                  <c:v>ДРУГОЕ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Спорт</c:v>
                </c:pt>
                <c:pt idx="1">
                  <c:v>ТВОРЧЕСТВО В КРУЖКАХ</c:v>
                </c:pt>
                <c:pt idx="2">
                  <c:v>ЧТЕНИЕ КНИГ</c:v>
                </c:pt>
                <c:pt idx="3">
                  <c:v>ПОМОЩЬ ПО ДОМУ</c:v>
                </c:pt>
                <c:pt idx="4">
                  <c:v>ТЕЛЕВИЗОР</c:v>
                </c:pt>
                <c:pt idx="5">
                  <c:v>ВСТРЕЧИ С ДРУЗЬЯМИ</c:v>
                </c:pt>
                <c:pt idx="6">
                  <c:v>ДРУГОЕ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axId val="120612352"/>
        <c:axId val="120613888"/>
      </c:barChart>
      <c:catAx>
        <c:axId val="120612352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 b="1">
                <a:solidFill>
                  <a:srgbClr val="002060"/>
                </a:solidFill>
                <a:latin typeface="Comic Sans MS" pitchFamily="66" charset="0"/>
              </a:defRPr>
            </a:pPr>
            <a:endParaRPr lang="ru-RU"/>
          </a:p>
        </c:txPr>
        <c:crossAx val="120613888"/>
        <c:crosses val="autoZero"/>
        <c:auto val="1"/>
        <c:lblAlgn val="ctr"/>
        <c:lblOffset val="100"/>
      </c:catAx>
      <c:valAx>
        <c:axId val="120613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3200"/>
            </a:pPr>
            <a:endParaRPr lang="ru-RU"/>
          </a:p>
        </c:txPr>
        <c:crossAx val="1206123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ED32A5-17DE-4674-AFE4-51B96103892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703CB36-42FD-4530-A8FE-C63F9348B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-fotki.yandex.ru/get/5810/126551726.0/0_643b3_b24b2d2f_X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13.mchs.gov.ru/upload/iblock/9c4/img_1022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gazetavv.com/uploads/files/intv/images/1301566874-9711-4288-5707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929198"/>
            <a:ext cx="4381156" cy="130127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5 «б» класс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МОУ Кяхтинская СОШ № 2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63834"/>
            <a:ext cx="3600400" cy="324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ПОЧЕМУ  ВЫ КУРИТЕ?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ПОЧЕМУ ВЫ НАЧАЛИ КУРИТЬ?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928670"/>
          <a:ext cx="8686800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ПЕРВАЯ СИГАРЕТА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447800"/>
          <a:ext cx="8686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ЗАНЯТОСТЬ  РЕСПОНДЕНТОВ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714356"/>
          <a:ext cx="9144000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ВОКРУГ НАС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В СЕМЬЕ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447800"/>
          <a:ext cx="8686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5409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0099"/>
                </a:solidFill>
                <a:latin typeface="Comic Sans MS" pitchFamily="66" charset="0"/>
              </a:rPr>
              <a:t>БОЛЬШИНСТВО ДРУЗЕЙ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2858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КУРЕНИЕ ОПАСНО ДЛЯ ЗДОРОВЬЯ?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28662" y="1857364"/>
          <a:ext cx="7758138" cy="416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Вред курения на организм человека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detsad-kitty.ru/uploads/posts/2010-04/1271855823_2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0" y="357187"/>
            <a:ext cx="4191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МЫ ПРОТИВ КУРЕНИЯ!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3 из 1316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071546"/>
            <a:ext cx="385765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КУРЕНИЕ - ОПАСНО ДЛЯ ЖИЗНИ!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j-herb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80724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6 из 13161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71546"/>
            <a:ext cx="8572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46 из 13161">
            <a:hlinkClick r:id="rId5" tgtFrame="_blank"/>
          </p:cNvPr>
          <p:cNvPicPr/>
          <p:nvPr/>
        </p:nvPicPr>
        <p:blipFill>
          <a:blip r:embed="rId6" cstate="print"/>
          <a:srcRect l="1765" t="16875" r="10000" b="11874"/>
          <a:stretch>
            <a:fillRect/>
          </a:stretch>
        </p:blipFill>
        <p:spPr bwMode="auto">
          <a:xfrm>
            <a:off x="0" y="1071546"/>
            <a:ext cx="914400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1285860"/>
            <a:ext cx="5020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ЛЕГКИЕ ЗДОРОВОГО ЧЕЛОВЕКА 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75460" y="5500702"/>
            <a:ext cx="4968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ЛЕГКИЕ  КУРЯЩЕГО ЧЕЛОВЕКА 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5 «б» класс представляет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285992"/>
            <a:ext cx="7772400" cy="3733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СОЦИОЛОГИЧЕСКИЙ ОПРОС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«МЫ и КУРЕНИЕ</a:t>
            </a:r>
            <a:r>
              <a:rPr lang="ru-RU" sz="6000" dirty="0" smtClean="0">
                <a:solidFill>
                  <a:srgbClr val="C00000"/>
                </a:solidFill>
              </a:rPr>
              <a:t>»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НАМИ ОПРОШЕНЫ 5 «Б»,  6«Б», 6 «В», 7 «Б» КЛАССЫ. ВСЕГО  -  84 чел.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285860"/>
          <a:ext cx="8286808" cy="5124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ИЗ НИХ: </a:t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девочек – 51, мальчиков - 33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447800"/>
          <a:ext cx="8686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ВОЗРАСТ ОПРОШЕННЫХ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Сколько человек из нас подвержено курению?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Общий % курящих и некурящих среди опрошенных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481</TotalTime>
  <Words>105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МОУ Кяхтинская СОШ № 2</vt:lpstr>
      <vt:lpstr>МЫ ПРОТИВ КУРЕНИЯ!</vt:lpstr>
      <vt:lpstr>КУРЕНИЕ - ОПАСНО ДЛЯ ЖИЗНИ!</vt:lpstr>
      <vt:lpstr>5 «б» класс представляет</vt:lpstr>
      <vt:lpstr>НАМИ ОПРОШЕНЫ 5 «Б»,  6«Б», 6 «В», 7 «Б» КЛАССЫ. ВСЕГО  -  84 чел. </vt:lpstr>
      <vt:lpstr>ИЗ НИХ:  девочек – 51, мальчиков - 33</vt:lpstr>
      <vt:lpstr>ВОЗРАСТ ОПРОШЕННЫХ</vt:lpstr>
      <vt:lpstr>Сколько человек из нас подвержено курению?</vt:lpstr>
      <vt:lpstr>Общий % курящих и некурящих среди опрошенных</vt:lpstr>
      <vt:lpstr>ПОЧЕМУ  ВЫ КУРИТЕ?</vt:lpstr>
      <vt:lpstr>ПОЧЕМУ ВЫ НАЧАЛИ КУРИТЬ?</vt:lpstr>
      <vt:lpstr>ПЕРВАЯ СИГАРЕТА</vt:lpstr>
      <vt:lpstr>ЗАНЯТОСТЬ  РЕСПОНДЕНТОВ</vt:lpstr>
      <vt:lpstr>ВОКРУГ НАС</vt:lpstr>
      <vt:lpstr>В СЕМЬЕ</vt:lpstr>
      <vt:lpstr>БОЛЬШИНСТВО ДРУЗЕЙ</vt:lpstr>
      <vt:lpstr>КУРЕНИЕ ОПАСНО ДЛЯ ЗДОРОВЬЯ?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Истории</dc:creator>
  <cp:lastModifiedBy>йцукен</cp:lastModifiedBy>
  <cp:revision>50</cp:revision>
  <dcterms:created xsi:type="dcterms:W3CDTF">2011-11-16T10:38:48Z</dcterms:created>
  <dcterms:modified xsi:type="dcterms:W3CDTF">2015-04-20T02:40:00Z</dcterms:modified>
</cp:coreProperties>
</file>