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257" r:id="rId3"/>
    <p:sldId id="266" r:id="rId4"/>
    <p:sldId id="272" r:id="rId5"/>
    <p:sldId id="265" r:id="rId6"/>
    <p:sldId id="268" r:id="rId7"/>
    <p:sldId id="269" r:id="rId8"/>
    <p:sldId id="270" r:id="rId9"/>
    <p:sldId id="271" r:id="rId10"/>
    <p:sldId id="264" r:id="rId11"/>
    <p:sldId id="263" r:id="rId12"/>
    <p:sldId id="258" r:id="rId13"/>
    <p:sldId id="262" r:id="rId14"/>
    <p:sldId id="260" r:id="rId15"/>
    <p:sldId id="261" r:id="rId16"/>
    <p:sldId id="273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723BC6F-3564-4805-8B40-F6496D1535F5}">
          <p14:sldIdLst>
            <p14:sldId id="256"/>
            <p14:sldId id="257"/>
            <p14:sldId id="266"/>
            <p14:sldId id="272"/>
            <p14:sldId id="265"/>
            <p14:sldId id="268"/>
            <p14:sldId id="269"/>
            <p14:sldId id="270"/>
            <p14:sldId id="271"/>
            <p14:sldId id="264"/>
            <p14:sldId id="263"/>
            <p14:sldId id="258"/>
            <p14:sldId id="262"/>
            <p14:sldId id="260"/>
            <p14:sldId id="261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F02"/>
    <a:srgbClr val="83C93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1" autoAdjust="0"/>
    <p:restoredTop sz="95252" autoAdjust="0"/>
  </p:normalViewPr>
  <p:slideViewPr>
    <p:cSldViewPr>
      <p:cViewPr varScale="1">
        <p:scale>
          <a:sx n="69" d="100"/>
          <a:sy n="69" d="100"/>
        </p:scale>
        <p:origin x="-13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>
                <a:latin typeface="Segoe Print" panose="02000600000000000000" pitchFamily="2" charset="0"/>
              </a:rPr>
              <a:t>Младшее </a:t>
            </a:r>
            <a:endParaRPr lang="ru-RU" sz="1600" dirty="0" smtClean="0">
              <a:latin typeface="Segoe Print" panose="02000600000000000000" pitchFamily="2" charset="0"/>
            </a:endParaRPr>
          </a:p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>
                <a:latin typeface="Segoe Print" panose="02000600000000000000" pitchFamily="2" charset="0"/>
              </a:rPr>
              <a:t>поколение</a:t>
            </a:r>
            <a:endParaRPr lang="ru-RU" sz="1600" dirty="0">
              <a:latin typeface="Segoe Print" panose="02000600000000000000" pitchFamily="2" charset="0"/>
            </a:endParaRPr>
          </a:p>
        </c:rich>
      </c:tx>
      <c:layout>
        <c:manualLayout>
          <c:xMode val="edge"/>
          <c:yMode val="edge"/>
          <c:x val="0.16753858283718123"/>
          <c:y val="2.1145374449339224E-2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5936477067665819E-2"/>
          <c:y val="0.24335884005688721"/>
          <c:w val="0.70602469764612275"/>
          <c:h val="0.5553616150404107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Младшее поколение</c:v>
                </c:pt>
              </c:strCache>
            </c:strRef>
          </c:tx>
          <c:dPt>
            <c:idx val="0"/>
            <c:explosion val="5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0.23015873015873031"/>
                  <c:y val="-4.581497797356833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50%</a:t>
                    </a:r>
                    <a:endParaRPr lang="en-US" sz="200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3412698412698421"/>
                  <c:y val="-0.1057268722466961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30%</a:t>
                    </a:r>
                    <a:endParaRPr lang="en-US" sz="20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6269841269841279"/>
                  <c:y val="6.343612334801759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20%</a:t>
                    </a:r>
                    <a:endParaRPr lang="en-US" sz="2000" i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Нейтрально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1882163339905873"/>
          <c:y val="0.72284741059350044"/>
          <c:w val="0.48117836660094204"/>
          <c:h val="0.2765604079225780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>
                <a:latin typeface="Segoe Print" panose="02000600000000000000" pitchFamily="2" charset="0"/>
              </a:rPr>
              <a:t>Старшее</a:t>
            </a:r>
          </a:p>
          <a:p>
            <a:pPr>
              <a:defRPr sz="2128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>
                <a:latin typeface="Segoe Print" panose="02000600000000000000" pitchFamily="2" charset="0"/>
              </a:rPr>
              <a:t> </a:t>
            </a:r>
            <a:r>
              <a:rPr lang="ru-RU" sz="1600" dirty="0">
                <a:latin typeface="Segoe Print" panose="02000600000000000000" pitchFamily="2" charset="0"/>
              </a:rPr>
              <a:t>поколение</a:t>
            </a:r>
          </a:p>
        </c:rich>
      </c:tx>
      <c:layout>
        <c:manualLayout>
          <c:xMode val="edge"/>
          <c:yMode val="edge"/>
          <c:x val="0.16646952736628098"/>
          <c:y val="3.3995768176437131E-2"/>
        </c:manualLayout>
      </c:layout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0569779730019575E-3"/>
          <c:y val="0.30030913755913918"/>
          <c:w val="0.58199642118014439"/>
          <c:h val="0.457142078553116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Старшее поколение</c:v>
                </c:pt>
              </c:strCache>
            </c:strRef>
          </c:tx>
          <c:explosion val="1"/>
          <c:dPt>
            <c:idx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explosion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0.14033355780632681"/>
                  <c:y val="6.321336413354486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spc="0" baseline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20%</a:t>
                    </a:r>
                    <a:endParaRPr lang="en-US" sz="20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5079365079365079"/>
                  <c:y val="-0.1831792416090926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60%</a:t>
                    </a:r>
                    <a:endParaRPr lang="en-US" sz="20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0734409129561616"/>
                  <c:y val="8.4544146263333356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330" b="1" i="0" u="none" strike="noStrike" kern="1200" spc="0" baseline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10%</a:t>
                    </a:r>
                    <a:endParaRPr lang="en-US" sz="2000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bestFit"/>
              <c:showCatNam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outEnd"/>
            <c:showCatName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Положително</c:v>
                </c:pt>
                <c:pt idx="1">
                  <c:v>Отрицательно</c:v>
                </c:pt>
                <c:pt idx="2">
                  <c:v>Нейтрально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8507904923380407"/>
          <c:y val="0.66499579284572796"/>
          <c:w val="0.47383284602803755"/>
          <c:h val="0.3312296504539653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потребляете ли вы в своей речи иностранные слова?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Употребляете ли вы в своей речи иностранные слова?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Val val="1"/>
        </c:dLbls>
        <c:overlap val="100"/>
        <c:axId val="95188480"/>
        <c:axId val="95190016"/>
      </c:barChart>
      <c:catAx>
        <c:axId val="9518848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95190016"/>
        <c:crosses val="autoZero"/>
        <c:auto val="1"/>
        <c:lblAlgn val="ctr"/>
        <c:lblOffset val="100"/>
      </c:catAx>
      <c:valAx>
        <c:axId val="9519001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95188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очему вы употребляете иностранные слова в своей речи?</a:t>
            </a:r>
          </a:p>
        </c:rich>
      </c:tx>
      <c:layout/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1.0781164411872952E-2"/>
          <c:y val="0.23887623597378069"/>
          <c:w val="0.47871823482948522"/>
          <c:h val="0.637601975307947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Почему вы употребляете иностранные слова в своей речи?</c:v>
                </c:pt>
              </c:strCache>
            </c:strRef>
          </c:tx>
          <c:dPt>
            <c:idx val="0"/>
            <c:spPr>
              <a:solidFill>
                <a:srgbClr val="83C937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chemeClr val="tx2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FC4F02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30%</a:t>
                    </a:r>
                    <a:endParaRPr lang="en-US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8522382664716691E-2"/>
                  <c:y val="-9.7592004545205321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6947608946541495E-2"/>
                  <c:y val="8.608378956487253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15%</a:t>
                    </a:r>
                    <a:endParaRPr lang="en-US" dirty="0"/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Нравится</c:v>
                </c:pt>
                <c:pt idx="1">
                  <c:v>Не заменить другими</c:v>
                </c:pt>
                <c:pt idx="2">
                  <c:v>Привычка</c:v>
                </c:pt>
                <c:pt idx="3">
                  <c:v>Используются на уроках</c:v>
                </c:pt>
                <c:pt idx="4">
                  <c:v>Удобно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21</c:v>
                </c:pt>
                <c:pt idx="2">
                  <c:v>21</c:v>
                </c:pt>
                <c:pt idx="3">
                  <c:v>15</c:v>
                </c:pt>
                <c:pt idx="4">
                  <c:v>14</c:v>
                </c:pt>
              </c:numCache>
            </c:numRef>
          </c:val>
        </c:ser>
        <c:dLbls>
          <c:showPercent val="1"/>
        </c:dLbls>
      </c:pie3DChart>
      <c:spPr>
        <a:effectLst>
          <a:innerShdw blurRad="63500" dist="50800" dir="8100000">
            <a:prstClr val="black">
              <a:alpha val="50000"/>
            </a:prstClr>
          </a:innerShdw>
        </a:effectLst>
      </c:spPr>
    </c:plotArea>
    <c:legend>
      <c:legendPos val="r"/>
      <c:layout>
        <c:manualLayout>
          <c:xMode val="edge"/>
          <c:yMode val="edge"/>
          <c:x val="0.54520481146685862"/>
          <c:y val="0.24972067098029896"/>
          <c:w val="0.45479518853314121"/>
          <c:h val="0.69088104134702333"/>
        </c:manualLayout>
      </c:layout>
      <c:txPr>
        <a:bodyPr/>
        <a:lstStyle/>
        <a:p>
          <a:pPr>
            <a:defRPr>
              <a:latin typeface="Segoe Print" panose="02000600000000000000" pitchFamily="2" charset="0"/>
            </a:defRPr>
          </a:pPr>
          <a:endParaRPr lang="ru-RU"/>
        </a:p>
      </c:txPr>
    </c:legend>
    <c:plotVisOnly val="1"/>
    <c:dispBlanksAs val="zero"/>
  </c:chart>
  <c:spPr>
    <a:scene3d>
      <a:camera prst="orthographicFront"/>
      <a:lightRig rig="threePt" dir="t"/>
    </a:scene3d>
    <a:sp3d prstMaterial="metal"/>
  </c:spPr>
  <c:txPr>
    <a:bodyPr/>
    <a:lstStyle/>
    <a:p>
      <a:pPr>
        <a:defRPr sz="18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BA573-21CA-444E-A565-B40D97A98C3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FAC7-8800-4D8F-829D-1C84AA709B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957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Реклама</a:t>
            </a:r>
            <a:r>
              <a:rPr lang="ru-RU" dirty="0" smtClean="0">
                <a:solidFill>
                  <a:schemeClr val="hlink"/>
                </a:solidFill>
              </a:rPr>
              <a:t> (</a:t>
            </a:r>
            <a:r>
              <a:rPr lang="en-US" dirty="0" smtClean="0">
                <a:solidFill>
                  <a:schemeClr val="hlink"/>
                </a:solidFill>
              </a:rPr>
              <a:t>Lotion -…….Snacks - …….)</a:t>
            </a:r>
            <a:endParaRPr lang="ru-RU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Техника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lang="ru-RU" dirty="0" smtClean="0"/>
              <a:t>(</a:t>
            </a:r>
            <a:r>
              <a:rPr lang="en-US" dirty="0" err="1" smtClean="0"/>
              <a:t>Jennymaschine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подъемный кран</a:t>
            </a:r>
            <a:r>
              <a:rPr lang="ru-RU" dirty="0" smtClean="0"/>
              <a:t>, </a:t>
            </a:r>
            <a:r>
              <a:rPr lang="en-US" dirty="0" smtClean="0"/>
              <a:t>Ventilator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вентилятор</a:t>
            </a:r>
            <a:r>
              <a:rPr lang="ru-RU" dirty="0" smtClean="0"/>
              <a:t>, </a:t>
            </a:r>
            <a:r>
              <a:rPr lang="en-US" dirty="0" smtClean="0"/>
              <a:t>Patent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патент</a:t>
            </a:r>
            <a:r>
              <a:rPr lang="ru-RU" dirty="0" smtClean="0"/>
              <a:t>, </a:t>
            </a:r>
            <a:r>
              <a:rPr lang="en-US" dirty="0" err="1" smtClean="0"/>
              <a:t>patentieren</a:t>
            </a:r>
            <a:r>
              <a:rPr lang="ru-RU" dirty="0" smtClean="0"/>
              <a:t> – </a:t>
            </a:r>
            <a:r>
              <a:rPr lang="ru-RU" dirty="0" err="1" smtClean="0">
                <a:solidFill>
                  <a:srgbClr val="0066FF"/>
                </a:solidFill>
              </a:rPr>
              <a:t>запатентировать</a:t>
            </a:r>
            <a:r>
              <a:rPr lang="ru-RU" dirty="0" smtClean="0"/>
              <a:t> и другие);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Торговые и финансовые отношения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Export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экспорт</a:t>
            </a:r>
            <a:r>
              <a:rPr lang="ru-RU" dirty="0" smtClean="0"/>
              <a:t>, </a:t>
            </a:r>
            <a:r>
              <a:rPr lang="en-US" dirty="0" smtClean="0"/>
              <a:t>Import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импорт</a:t>
            </a:r>
            <a:r>
              <a:rPr lang="ru-RU" dirty="0" smtClean="0"/>
              <a:t>, </a:t>
            </a:r>
            <a:r>
              <a:rPr lang="en-US" dirty="0" smtClean="0"/>
              <a:t>Banknote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банкнота</a:t>
            </a:r>
            <a:r>
              <a:rPr lang="ru-RU" dirty="0" smtClean="0"/>
              <a:t>, </a:t>
            </a:r>
            <a:r>
              <a:rPr lang="en-US" dirty="0" err="1" smtClean="0"/>
              <a:t>Schek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чек</a:t>
            </a:r>
            <a:r>
              <a:rPr lang="ru-RU" dirty="0" smtClean="0"/>
              <a:t> и другие);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Политика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  <a:r>
              <a:rPr lang="ru-RU" dirty="0" smtClean="0"/>
              <a:t>(</a:t>
            </a:r>
            <a:r>
              <a:rPr lang="de-DE" dirty="0" err="1" smtClean="0"/>
              <a:t>Kongre</a:t>
            </a:r>
            <a:r>
              <a:rPr lang="ru-RU" dirty="0" smtClean="0"/>
              <a:t>ß (от англ. «</a:t>
            </a:r>
            <a:r>
              <a:rPr lang="de-DE" dirty="0" smtClean="0"/>
              <a:t>Kongress</a:t>
            </a:r>
            <a:r>
              <a:rPr lang="ru-RU" dirty="0" smtClean="0"/>
              <a:t>») – </a:t>
            </a:r>
            <a:r>
              <a:rPr lang="ru-RU" dirty="0" smtClean="0">
                <a:solidFill>
                  <a:srgbClr val="0066FF"/>
                </a:solidFill>
              </a:rPr>
              <a:t>конгресс</a:t>
            </a:r>
            <a:r>
              <a:rPr lang="ru-RU" dirty="0" smtClean="0"/>
              <a:t>, </a:t>
            </a:r>
            <a:r>
              <a:rPr lang="de-DE" dirty="0" smtClean="0"/>
              <a:t>Koalition</a:t>
            </a:r>
            <a:r>
              <a:rPr lang="ru-RU" dirty="0" smtClean="0"/>
              <a:t>(от англ. «</a:t>
            </a:r>
            <a:r>
              <a:rPr lang="en-US" dirty="0" smtClean="0"/>
              <a:t>Coalition</a:t>
            </a:r>
            <a:r>
              <a:rPr lang="ru-RU" dirty="0" smtClean="0"/>
              <a:t>») -  </a:t>
            </a:r>
            <a:r>
              <a:rPr lang="ru-RU" dirty="0" smtClean="0">
                <a:solidFill>
                  <a:srgbClr val="0066FF"/>
                </a:solidFill>
              </a:rPr>
              <a:t>коалиция</a:t>
            </a:r>
            <a:r>
              <a:rPr lang="ru-RU" dirty="0" smtClean="0"/>
              <a:t>, </a:t>
            </a:r>
            <a:r>
              <a:rPr lang="en-US" dirty="0" smtClean="0"/>
              <a:t>Opposition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0066FF"/>
                </a:solidFill>
              </a:rPr>
              <a:t>оппозиция</a:t>
            </a:r>
            <a:r>
              <a:rPr lang="ru-RU" dirty="0" smtClean="0"/>
              <a:t> и другие);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chemeClr val="hlink"/>
                </a:solidFill>
              </a:rPr>
              <a:t>Домашнее хозяйство и другие сферы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Beefsteak</a:t>
            </a:r>
            <a:r>
              <a:rPr lang="ru-RU" dirty="0" smtClean="0"/>
              <a:t> – бифштекс, </a:t>
            </a:r>
            <a:r>
              <a:rPr lang="en-US" dirty="0" smtClean="0"/>
              <a:t>Pony</a:t>
            </a:r>
            <a:r>
              <a:rPr lang="ru-RU" dirty="0" smtClean="0"/>
              <a:t> – пони, </a:t>
            </a:r>
            <a:r>
              <a:rPr lang="en-US" dirty="0" smtClean="0"/>
              <a:t>Brandy</a:t>
            </a:r>
            <a:r>
              <a:rPr lang="ru-RU" dirty="0" smtClean="0"/>
              <a:t> – бренди, </a:t>
            </a:r>
            <a:r>
              <a:rPr lang="en-US" dirty="0" smtClean="0"/>
              <a:t>Farmer</a:t>
            </a:r>
            <a:r>
              <a:rPr lang="ru-RU" dirty="0" smtClean="0"/>
              <a:t> – фермер, </a:t>
            </a:r>
            <a:r>
              <a:rPr lang="en-US" dirty="0" err="1" smtClean="0"/>
              <a:t>boxen</a:t>
            </a:r>
            <a:r>
              <a:rPr lang="ru-RU" dirty="0" smtClean="0"/>
              <a:t> – боксировать и другие).</a:t>
            </a: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ru-RU" b="1" dirty="0" smtClean="0">
                <a:solidFill>
                  <a:srgbClr val="FF0000"/>
                </a:solidFill>
              </a:rPr>
              <a:t>порт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 Fan - </a:t>
            </a:r>
            <a:r>
              <a:rPr lang="ru-RU" dirty="0" smtClean="0">
                <a:solidFill>
                  <a:srgbClr val="0066FF"/>
                </a:solidFill>
              </a:rPr>
              <a:t>болельщик</a:t>
            </a:r>
            <a:r>
              <a:rPr lang="en-US" dirty="0" smtClean="0"/>
              <a:t> Match - </a:t>
            </a:r>
            <a:r>
              <a:rPr lang="ru-RU" dirty="0" smtClean="0">
                <a:solidFill>
                  <a:srgbClr val="0066FF"/>
                </a:solidFill>
              </a:rPr>
              <a:t>игра</a:t>
            </a:r>
            <a:r>
              <a:rPr lang="en-US" dirty="0" smtClean="0"/>
              <a:t>  Team – </a:t>
            </a:r>
            <a:r>
              <a:rPr lang="ru-RU" dirty="0" smtClean="0">
                <a:solidFill>
                  <a:srgbClr val="0066FF"/>
                </a:solidFill>
              </a:rPr>
              <a:t>команда)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СМИ</a:t>
            </a:r>
            <a:r>
              <a:rPr lang="en-US" dirty="0" smtClean="0"/>
              <a:t> ( Motion –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66FF"/>
                </a:solidFill>
              </a:rPr>
              <a:t>движение</a:t>
            </a:r>
            <a:r>
              <a:rPr lang="ru-RU" dirty="0" smtClean="0"/>
              <a:t> </a:t>
            </a:r>
            <a:r>
              <a:rPr lang="en-US" dirty="0" smtClean="0"/>
              <a:t>Print –</a:t>
            </a:r>
            <a:r>
              <a:rPr lang="ru-RU" dirty="0" smtClean="0">
                <a:solidFill>
                  <a:srgbClr val="0066FF"/>
                </a:solidFill>
              </a:rPr>
              <a:t>печать)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Косметическая индустрия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 Make-up -…. Fluid - ……</a:t>
            </a:r>
            <a:r>
              <a:rPr lang="ru-RU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ru-RU" b="1" dirty="0" smtClean="0">
                <a:solidFill>
                  <a:srgbClr val="FF0000"/>
                </a:solidFill>
              </a:rPr>
              <a:t>Мир моды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Fashion </a:t>
            </a:r>
            <a:r>
              <a:rPr lang="en-US" dirty="0" smtClean="0">
                <a:solidFill>
                  <a:srgbClr val="0066FF"/>
                </a:solidFill>
              </a:rPr>
              <a:t>-</a:t>
            </a:r>
            <a:r>
              <a:rPr lang="ru-RU" dirty="0" smtClean="0">
                <a:solidFill>
                  <a:srgbClr val="0066FF"/>
                </a:solidFill>
              </a:rPr>
              <a:t>мода</a:t>
            </a:r>
            <a:r>
              <a:rPr lang="en-US" dirty="0" smtClean="0"/>
              <a:t> Dress - </a:t>
            </a:r>
            <a:r>
              <a:rPr lang="ru-RU" dirty="0" smtClean="0">
                <a:solidFill>
                  <a:srgbClr val="0066FF"/>
                </a:solidFill>
              </a:rPr>
              <a:t>одежда</a:t>
            </a:r>
            <a:r>
              <a:rPr lang="en-US" dirty="0" smtClean="0"/>
              <a:t> Look – </a:t>
            </a:r>
            <a:r>
              <a:rPr lang="ru-RU" dirty="0" smtClean="0">
                <a:solidFill>
                  <a:srgbClr val="0066FF"/>
                </a:solidFill>
              </a:rPr>
              <a:t>вид)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812924-6C90-4A10-AD6E-2706C59FD2D9}" type="slidenum">
              <a:rPr lang="ru-RU" smtClean="0"/>
              <a:pPr eaLnBrk="1" hangingPunct="1"/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193142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F4C1BE3-4DA6-4631-B453-8A53F2BA3692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9052057-C7F6-41C0-80F1-FAE2C52FE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592724" cy="268342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effectLst/>
                <a:latin typeface="Segoe Print" pitchFamily="2" charset="0"/>
              </a:rPr>
            </a:br>
            <a:r>
              <a:rPr lang="ru-RU" sz="4000" b="1" dirty="0" smtClean="0">
                <a:effectLst/>
                <a:latin typeface="Segoe Print" pitchFamily="2" charset="0"/>
              </a:rPr>
              <a:t>Научно-исследовательская работа на тему:</a:t>
            </a:r>
            <a:br>
              <a:rPr lang="ru-RU" sz="4000" b="1" dirty="0" smtClean="0">
                <a:effectLst/>
                <a:latin typeface="Segoe Print" pitchFamily="2" charset="0"/>
              </a:rPr>
            </a:br>
            <a:r>
              <a:rPr lang="ru-RU" sz="4000" b="1" dirty="0" smtClean="0">
                <a:effectLst/>
                <a:latin typeface="Segoe Print" pitchFamily="2" charset="0"/>
              </a:rPr>
              <a:t/>
            </a:r>
            <a:br>
              <a:rPr lang="ru-RU" sz="4000" b="1" dirty="0" smtClean="0">
                <a:effectLst/>
                <a:latin typeface="Segoe Print" pitchFamily="2" charset="0"/>
              </a:rPr>
            </a:br>
            <a:r>
              <a:rPr lang="ru-RU" sz="4000" b="1" dirty="0" smtClean="0">
                <a:effectLst/>
                <a:latin typeface="Segoe Print" pitchFamily="2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И</a:t>
            </a:r>
            <a:r>
              <a:rPr lang="ru-RU" sz="4000" b="1" dirty="0" smtClean="0">
                <a:effectLst/>
                <a:latin typeface="Segoe Print" pitchFamily="2" charset="0"/>
              </a:rPr>
              <a:t>ностранные слова </a:t>
            </a:r>
            <a:r>
              <a:rPr lang="ru-RU" sz="4000" b="1" dirty="0" smtClean="0">
                <a:effectLst/>
                <a:latin typeface="Segoe Print" pitchFamily="2" charset="0"/>
              </a:rPr>
              <a:t>в русском язык</a:t>
            </a:r>
            <a:r>
              <a:rPr lang="ru-RU" sz="4000" b="1" dirty="0" smtClean="0">
                <a:solidFill>
                  <a:srgbClr val="FF0000"/>
                </a:solidFill>
                <a:effectLst/>
                <a:latin typeface="Segoe Print" pitchFamily="2" charset="0"/>
              </a:rPr>
              <a:t>е»</a:t>
            </a:r>
            <a:endParaRPr lang="ru-RU" sz="4000" b="1" dirty="0">
              <a:solidFill>
                <a:srgbClr val="FF0000"/>
              </a:solidFill>
              <a:effectLst/>
              <a:latin typeface="Segoe Print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4437112"/>
            <a:ext cx="3560276" cy="208823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Малаев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Денис</a:t>
            </a:r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11 </a:t>
            </a:r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</a:t>
            </a:r>
          </a:p>
          <a:p>
            <a:pPr algn="just"/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17 г. Петушки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</a:t>
            </a:r>
          </a:p>
          <a:p>
            <a:pPr algn="just"/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Боброва Елена Владимировна, учитель русского языка и литературы </a:t>
            </a:r>
          </a:p>
          <a:p>
            <a:pPr algn="just"/>
            <a:endParaRPr lang="ru-RU" sz="1600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865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687972"/>
            <a:ext cx="8572500" cy="1143000"/>
          </a:xfrm>
        </p:spPr>
        <p:txBody>
          <a:bodyPr bIns="91440" anchor="b" anchorCtr="0">
            <a:normAutofit fontScale="90000"/>
          </a:bodyPr>
          <a:lstStyle/>
          <a:p>
            <a:r>
              <a:rPr lang="ru-RU" altLang="ru-RU" sz="3600" b="1" dirty="0">
                <a:solidFill>
                  <a:srgbClr val="EA6C04"/>
                </a:solidFill>
              </a:rPr>
              <a:t>Какие  из  данных  слов  </a:t>
            </a:r>
            <a:r>
              <a:rPr lang="ru-RU" altLang="ru-RU" sz="3600" b="1" dirty="0" smtClean="0">
                <a:solidFill>
                  <a:srgbClr val="EA6C04"/>
                </a:solidFill>
              </a:rPr>
              <a:t>являются исконно русскими?</a:t>
            </a:r>
            <a:endParaRPr lang="ru-RU" altLang="ru-RU" sz="3600" b="1" dirty="0">
              <a:solidFill>
                <a:srgbClr val="EA6C04"/>
              </a:solidFill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797984" y="2960413"/>
            <a:ext cx="1963494" cy="615290"/>
          </a:xfrm>
          <a:prstGeom prst="snip2DiagRect">
            <a:avLst>
              <a:gd name="adj1" fmla="val 0"/>
              <a:gd name="adj2" fmla="val 30677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дерево</a:t>
            </a:r>
          </a:p>
        </p:txBody>
      </p:sp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3497124" y="2975285"/>
            <a:ext cx="2000250" cy="585546"/>
          </a:xfrm>
          <a:prstGeom prst="snip2DiagRect">
            <a:avLst>
              <a:gd name="adj1" fmla="val 0"/>
              <a:gd name="adj2" fmla="val 306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боярин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1" name="Прямоугольник с двумя вырезанными противолежащими углами 20"/>
          <p:cNvSpPr/>
          <p:nvPr/>
        </p:nvSpPr>
        <p:spPr>
          <a:xfrm>
            <a:off x="6179344" y="3937688"/>
            <a:ext cx="1929850" cy="642937"/>
          </a:xfrm>
          <a:prstGeom prst="snip2DiagRect">
            <a:avLst>
              <a:gd name="adj1" fmla="val 0"/>
              <a:gd name="adj2" fmla="val 30677"/>
            </a:avLst>
          </a:prstGeom>
          <a:solidFill>
            <a:schemeClr val="accent5">
              <a:lumMod val="40000"/>
              <a:lumOff val="6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здравие</a:t>
            </a: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3398529" y="1977382"/>
            <a:ext cx="2093843" cy="568833"/>
          </a:xfrm>
          <a:prstGeom prst="snip2DiagRect">
            <a:avLst>
              <a:gd name="adj1" fmla="val 0"/>
              <a:gd name="adj2" fmla="val 3067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глас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797984" y="3935316"/>
            <a:ext cx="1999764" cy="642938"/>
          </a:xfrm>
          <a:prstGeom prst="snip2DiagRect">
            <a:avLst>
              <a:gd name="adj1" fmla="val 0"/>
              <a:gd name="adj2" fmla="val 3067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древо</a:t>
            </a: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797984" y="2006564"/>
            <a:ext cx="2000250" cy="571500"/>
          </a:xfrm>
          <a:prstGeom prst="snip2DiagRect">
            <a:avLst>
              <a:gd name="adj1" fmla="val 0"/>
              <a:gd name="adj2" fmla="val 3067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</a:rPr>
              <a:t>телега</a:t>
            </a:r>
            <a:endParaRPr lang="ru-RU" altLang="ru-RU" sz="28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mbria" panose="02040503050406030204" pitchFamily="18" charset="0"/>
            </a:endParaRPr>
          </a:p>
        </p:txBody>
      </p:sp>
      <p:sp>
        <p:nvSpPr>
          <p:cNvPr id="26" name="Прямоугольник с двумя вырезанными противолежащими углами 25"/>
          <p:cNvSpPr/>
          <p:nvPr/>
        </p:nvSpPr>
        <p:spPr>
          <a:xfrm>
            <a:off x="6114445" y="1992705"/>
            <a:ext cx="2030468" cy="565183"/>
          </a:xfrm>
          <a:prstGeom prst="snip2DiagRect">
            <a:avLst>
              <a:gd name="adj1" fmla="val 0"/>
              <a:gd name="adj2" fmla="val 30677"/>
            </a:avLst>
          </a:prstGeom>
          <a:solidFill>
            <a:srgbClr val="0070C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олень</a:t>
            </a:r>
          </a:p>
        </p:txBody>
      </p:sp>
      <p:sp>
        <p:nvSpPr>
          <p:cNvPr id="27" name="Прямоугольник с двумя вырезанными противолежащими углами 26"/>
          <p:cNvSpPr/>
          <p:nvPr/>
        </p:nvSpPr>
        <p:spPr>
          <a:xfrm>
            <a:off x="3465563" y="3936447"/>
            <a:ext cx="2063372" cy="642938"/>
          </a:xfrm>
          <a:prstGeom prst="snip2DiagRect">
            <a:avLst>
              <a:gd name="adj1" fmla="val 0"/>
              <a:gd name="adj2" fmla="val 30677"/>
            </a:avLst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ночь</a:t>
            </a:r>
          </a:p>
        </p:txBody>
      </p:sp>
      <p:sp>
        <p:nvSpPr>
          <p:cNvPr id="28" name="Прямоугольник с двумя вырезанными противолежащими углами 27"/>
          <p:cNvSpPr/>
          <p:nvPr/>
        </p:nvSpPr>
        <p:spPr>
          <a:xfrm>
            <a:off x="3429000" y="4916666"/>
            <a:ext cx="2063372" cy="642938"/>
          </a:xfrm>
          <a:prstGeom prst="snip2DiagRect">
            <a:avLst>
              <a:gd name="adj1" fmla="val 0"/>
              <a:gd name="adj2" fmla="val 30677"/>
            </a:avLst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идол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29" name="Прямоугольник с двумя вырезанными противолежащими углами 28"/>
          <p:cNvSpPr/>
          <p:nvPr/>
        </p:nvSpPr>
        <p:spPr>
          <a:xfrm>
            <a:off x="6179344" y="2955777"/>
            <a:ext cx="1965569" cy="584022"/>
          </a:xfrm>
          <a:prstGeom prst="snip2DiagRect">
            <a:avLst>
              <a:gd name="adj1" fmla="val 0"/>
              <a:gd name="adj2" fmla="val 30677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anose="02040503050406030204" pitchFamily="18" charset="0"/>
              </a:rPr>
              <a:t>руль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0" name="Прямоугольник с двумя вырезанными противолежащими углами 29"/>
          <p:cNvSpPr/>
          <p:nvPr/>
        </p:nvSpPr>
        <p:spPr>
          <a:xfrm>
            <a:off x="797984" y="5015971"/>
            <a:ext cx="2012278" cy="642938"/>
          </a:xfrm>
          <a:prstGeom prst="snip2DiagRect">
            <a:avLst>
              <a:gd name="adj1" fmla="val 0"/>
              <a:gd name="adj2" fmla="val 30677"/>
            </a:avLst>
          </a:prstGeom>
          <a:solidFill>
            <a:srgbClr val="00206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гавань</a:t>
            </a:r>
            <a:endParaRPr lang="ru-RU" alt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1" name="Прямоугольник с двумя вырезанными противолежащими углами 30"/>
          <p:cNvSpPr/>
          <p:nvPr/>
        </p:nvSpPr>
        <p:spPr>
          <a:xfrm>
            <a:off x="6179344" y="5006294"/>
            <a:ext cx="1996040" cy="642937"/>
          </a:xfrm>
          <a:prstGeom prst="snip2DiagRect">
            <a:avLst>
              <a:gd name="adj1" fmla="val 0"/>
              <a:gd name="adj2" fmla="val 30677"/>
            </a:avLst>
          </a:prstGeom>
          <a:solidFill>
            <a:schemeClr val="accent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800" b="1" dirty="0">
                <a:ln w="6600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mbria" panose="02040503050406030204" pitchFamily="18" charset="0"/>
              </a:rPr>
              <a:t>город</a:t>
            </a:r>
            <a:endParaRPr lang="ru-RU" altLang="ru-RU" sz="2800" b="1" dirty="0">
              <a:ln w="660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852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0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3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24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5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9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0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0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63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75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76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 nodeType="clickPar">
                      <p:stCondLst>
                        <p:cond delay="0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 nodeType="clickPar">
                      <p:stCondLst>
                        <p:cond delay="0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1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2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2" presetClass="emph" presetSubtype="0" fill="remove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32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133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4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2" fill="hold" nodeType="clickPar">
                      <p:stCondLst>
                        <p:cond delay="0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39938" grpId="0"/>
      <p:bldP spid="17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542547"/>
            <a:ext cx="8081962" cy="1462088"/>
          </a:xfrm>
        </p:spPr>
        <p:txBody>
          <a:bodyPr>
            <a:noAutofit/>
          </a:bodyPr>
          <a:lstStyle/>
          <a:p>
            <a:pPr algn="ctr" eaLnBrk="1" hangingPunct="1">
              <a:tabLst>
                <a:tab pos="1978025" algn="l"/>
              </a:tabLst>
              <a:defRPr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И</a:t>
            </a:r>
            <a:r>
              <a:rPr lang="ru-RU" sz="4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сточники появления иностранных слов</a:t>
            </a:r>
            <a:endParaRPr lang="ru-RU" sz="4800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143125"/>
            <a:ext cx="7849245" cy="459824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Реклама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Техника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Экономика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Политика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sz="2800" b="1" dirty="0" smtClean="0">
                <a:latin typeface="Monotype Corsiva" pitchFamily="66" charset="0"/>
              </a:rPr>
              <a:t>C</a:t>
            </a:r>
            <a:r>
              <a:rPr lang="ru-RU" sz="2800" b="1" dirty="0" smtClean="0">
                <a:latin typeface="Monotype Corsiva" pitchFamily="66" charset="0"/>
              </a:rPr>
              <a:t>порт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СМИ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Косметика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Monotype Corsiva" pitchFamily="66" charset="0"/>
              </a:rPr>
              <a:t>Мир моды</a:t>
            </a:r>
          </a:p>
        </p:txBody>
      </p:sp>
      <p:pic>
        <p:nvPicPr>
          <p:cNvPr id="1028" name="Picture 4" descr="C:\Users\Денис\Desktop\2bbe4295955bc62978915f26cf9b7f5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71266">
            <a:off x="7164415" y="1485882"/>
            <a:ext cx="1704491" cy="127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енис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16598">
            <a:off x="7380312" y="3212976"/>
            <a:ext cx="1487388" cy="1684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Денис\Desktop\sport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03881">
            <a:off x="5716129" y="4489748"/>
            <a:ext cx="1494930" cy="149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Денис\Desktop\Razv_comp_baz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36382">
            <a:off x="4631740" y="2288784"/>
            <a:ext cx="1896049" cy="137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Денис\Desktop\1322591630_wif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99892">
            <a:off x="3404004" y="4300732"/>
            <a:ext cx="879963" cy="80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2592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680953" y="792496"/>
            <a:ext cx="3817099" cy="76364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нкетирование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 rot="-60000">
            <a:off x="1085016" y="1844684"/>
            <a:ext cx="2850649" cy="4250337"/>
          </a:xfrm>
        </p:spPr>
        <p:txBody>
          <a:bodyPr>
            <a:normAutofit/>
          </a:bodyPr>
          <a:lstStyle/>
          <a:p>
            <a:pPr indent="457200" algn="just"/>
            <a:r>
              <a:rPr lang="ru-RU" sz="2100" dirty="0" smtClean="0">
                <a:latin typeface="Monotype Corsiva" pitchFamily="66" charset="0"/>
              </a:rPr>
              <a:t>Я решил устроить анкетирование среди своих </a:t>
            </a:r>
            <a:r>
              <a:rPr lang="en-US" sz="2100" dirty="0" smtClean="0">
                <a:latin typeface="Monotype Corsiva" pitchFamily="66" charset="0"/>
              </a:rPr>
              <a:t> </a:t>
            </a:r>
            <a:r>
              <a:rPr lang="ru-RU" sz="2100" dirty="0" smtClean="0">
                <a:latin typeface="Monotype Corsiva" pitchFamily="66" charset="0"/>
              </a:rPr>
              <a:t>друзей и знакомых</a:t>
            </a:r>
            <a:r>
              <a:rPr lang="en-US" sz="2100" dirty="0" smtClean="0">
                <a:latin typeface="Monotype Corsiva" pitchFamily="66" charset="0"/>
              </a:rPr>
              <a:t>,</a:t>
            </a:r>
            <a:r>
              <a:rPr lang="ru-RU" sz="2100" dirty="0" smtClean="0">
                <a:latin typeface="Monotype Corsiva" pitchFamily="66" charset="0"/>
              </a:rPr>
              <a:t> причем разных возрастов, ознакомиться с их мнениями по данной теме</a:t>
            </a:r>
            <a:endParaRPr lang="ru-RU" sz="2100" dirty="0"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097" r="9097"/>
          <a:stretch>
            <a:fillRect/>
          </a:stretch>
        </p:blipFill>
        <p:spPr>
          <a:xfrm rot="60000">
            <a:off x="4952691" y="1293154"/>
            <a:ext cx="2859037" cy="4454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72136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равнение мнений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331640" y="1700808"/>
            <a:ext cx="6523397" cy="1244463"/>
          </a:xfrm>
        </p:spPr>
        <p:txBody>
          <a:bodyPr/>
          <a:lstStyle/>
          <a:p>
            <a:r>
              <a:rPr lang="ru-RU" dirty="0"/>
              <a:t>Вопрос : «Как вы относитесь к иностранным словам в русском языке?»</a:t>
            </a:r>
          </a:p>
          <a:p>
            <a:endParaRPr lang="ru-RU" dirty="0"/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921256471"/>
              </p:ext>
            </p:extLst>
          </p:nvPr>
        </p:nvGraphicFramePr>
        <p:xfrm>
          <a:off x="755576" y="2708920"/>
          <a:ext cx="3770387" cy="3364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Объект 1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xmlns="" val="3632604839"/>
              </p:ext>
            </p:extLst>
          </p:nvPr>
        </p:nvGraphicFramePr>
        <p:xfrm>
          <a:off x="4644008" y="2708920"/>
          <a:ext cx="3815407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12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55052818"/>
              </p:ext>
            </p:extLst>
          </p:nvPr>
        </p:nvGraphicFramePr>
        <p:xfrm>
          <a:off x="683568" y="836712"/>
          <a:ext cx="777686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24646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16936464"/>
              </p:ext>
            </p:extLst>
          </p:nvPr>
        </p:nvGraphicFramePr>
        <p:xfrm>
          <a:off x="755575" y="620688"/>
          <a:ext cx="7632849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25620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492896"/>
            <a:ext cx="6254044" cy="136207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еликие люди о русском языке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986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 rot="206720">
            <a:off x="5016549" y="5658458"/>
            <a:ext cx="2318176" cy="485759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Иван Сергеевич Тургенев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09" r="8809"/>
          <a:stretch>
            <a:fillRect/>
          </a:stretch>
        </p:blipFill>
        <p:spPr>
          <a:xfrm rot="204665">
            <a:off x="4919276" y="886526"/>
            <a:ext cx="2887189" cy="44978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 rot="21428472">
            <a:off x="1067887" y="1339698"/>
            <a:ext cx="3146934" cy="3939674"/>
          </a:xfrm>
        </p:spPr>
        <p:txBody>
          <a:bodyPr>
            <a:normAutofit fontScale="92500"/>
          </a:bodyPr>
          <a:lstStyle/>
          <a:p>
            <a:pPr indent="457200" algn="just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Берегите наш язык, наш прекрасный русский язык, — это клад, это достояние, переданное нам нашими предшественниками! Обращайтесь почтительно с этим могущественным орудием... </a:t>
            </a:r>
          </a:p>
          <a:p>
            <a:pPr indent="457200" algn="just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indent="457200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Берегите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чистоту языка как святыню! Никогда не употребляйте иностранных слов. Русский язык так богат и гибок, что нам нечего брать у тех,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кто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беднее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нас…</a:t>
            </a:r>
          </a:p>
          <a:p>
            <a:pPr indent="457200" algn="just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5924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1000951" flipV="1">
            <a:off x="4764307" y="5084755"/>
            <a:ext cx="2860553" cy="740350"/>
          </a:xfrm>
        </p:spPr>
        <p:txBody>
          <a:bodyPr>
            <a:norm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Александр Иванович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Куприн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682" r="28682"/>
          <a:stretch>
            <a:fillRect/>
          </a:stretch>
        </p:blipFill>
        <p:spPr>
          <a:xfrm rot="184455">
            <a:off x="5108974" y="1145703"/>
            <a:ext cx="2435097" cy="3793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274426" y="2145753"/>
            <a:ext cx="3044952" cy="2103120"/>
          </a:xfrm>
        </p:spPr>
        <p:txBody>
          <a:bodyPr>
            <a:normAutofit lnSpcReduction="1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Язык — это история народа. Язык — это путь цивилизации и культуры. Поэтому-то изучение и сбережение русского языка является не праздным занятием от нечего делать, но насущной необходимостью</a:t>
            </a:r>
          </a:p>
        </p:txBody>
      </p:sp>
    </p:spTree>
    <p:extLst>
      <p:ext uri="{BB962C8B-B14F-4D97-AF65-F5344CB8AC3E}">
        <p14:creationId xmlns:p14="http://schemas.microsoft.com/office/powerpoint/2010/main" xmlns="" val="9398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2797">
            <a:off x="4229863" y="5519901"/>
            <a:ext cx="4291361" cy="64260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Сергей Александрович Есенин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9" r="1189"/>
          <a:stretch>
            <a:fillRect/>
          </a:stretch>
        </p:blipFill>
        <p:spPr>
          <a:xfrm rot="194182">
            <a:off x="5056443" y="770387"/>
            <a:ext cx="2805388" cy="43704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21428061">
            <a:off x="543474" y="2595801"/>
            <a:ext cx="4195275" cy="3142499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Segoe Print" panose="02000600000000000000" pitchFamily="2" charset="0"/>
              </a:rPr>
              <a:t>Ах</a:t>
            </a:r>
            <a:r>
              <a:rPr lang="ru-RU" sz="1400" b="1" dirty="0">
                <a:latin typeface="Segoe Print" panose="02000600000000000000" pitchFamily="2" charset="0"/>
              </a:rPr>
              <a:t>, родина! Какой я стал смешной.</a:t>
            </a:r>
          </a:p>
          <a:p>
            <a:r>
              <a:rPr lang="ru-RU" sz="1400" b="1" dirty="0">
                <a:latin typeface="Segoe Print" panose="02000600000000000000" pitchFamily="2" charset="0"/>
              </a:rPr>
              <a:t>На щеки впалые летит сухой румянец.</a:t>
            </a:r>
          </a:p>
          <a:p>
            <a:r>
              <a:rPr lang="ru-RU" sz="1400" b="1" dirty="0">
                <a:latin typeface="Segoe Print" panose="02000600000000000000" pitchFamily="2" charset="0"/>
              </a:rPr>
              <a:t>Язык сограждан стал мне как чужой,</a:t>
            </a:r>
          </a:p>
          <a:p>
            <a:r>
              <a:rPr lang="ru-RU" sz="1400" b="1" dirty="0">
                <a:latin typeface="Segoe Print" panose="02000600000000000000" pitchFamily="2" charset="0"/>
              </a:rPr>
              <a:t>В своей стране я словно </a:t>
            </a:r>
            <a:r>
              <a:rPr lang="ru-RU" sz="1400" b="1" dirty="0" smtClean="0">
                <a:latin typeface="Segoe Print" panose="02000600000000000000" pitchFamily="2" charset="0"/>
              </a:rPr>
              <a:t>иностранец</a:t>
            </a:r>
            <a:r>
              <a:rPr lang="ru-RU" sz="1400" b="1" dirty="0" smtClean="0"/>
              <a:t>...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355577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620689"/>
            <a:ext cx="7016660" cy="86409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Ч</a:t>
            </a:r>
            <a:r>
              <a:rPr lang="ru-RU" sz="3200" dirty="0" smtClean="0">
                <a:latin typeface="Arial Black" pitchFamily="34" charset="0"/>
              </a:rPr>
              <a:t>то такое </a:t>
            </a:r>
            <a:r>
              <a:rPr lang="ru-RU" sz="3200" dirty="0" smtClean="0">
                <a:latin typeface="Arial Black" pitchFamily="34" charset="0"/>
              </a:rPr>
              <a:t>заимствованные слова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?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00808"/>
            <a:ext cx="6925384" cy="4084068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1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З</a:t>
            </a:r>
            <a:r>
              <a:rPr lang="ru-RU" sz="1900" dirty="0" smtClean="0">
                <a:latin typeface="Segoe Print" pitchFamily="2" charset="0"/>
              </a:rPr>
              <a:t>аимствование - </a:t>
            </a:r>
            <a:r>
              <a:rPr lang="ru-RU" sz="1900" dirty="0" smtClean="0">
                <a:latin typeface="Segoe Print" pitchFamily="2" charset="0"/>
              </a:rPr>
              <a:t>один </a:t>
            </a:r>
            <a:r>
              <a:rPr lang="ru-RU" sz="1900" dirty="0">
                <a:latin typeface="Segoe Print" pitchFamily="2" charset="0"/>
              </a:rPr>
              <a:t>из самых </a:t>
            </a:r>
            <a:r>
              <a:rPr lang="ru-RU" sz="1900" dirty="0" smtClean="0">
                <a:latin typeface="Segoe Print" pitchFamily="2" charset="0"/>
              </a:rPr>
              <a:t>динамических процессов </a:t>
            </a:r>
            <a:r>
              <a:rPr lang="ru-RU" sz="1900" dirty="0">
                <a:latin typeface="Segoe Print" pitchFamily="2" charset="0"/>
              </a:rPr>
              <a:t>современного  языка, и </a:t>
            </a:r>
            <a:r>
              <a:rPr lang="ru-RU" sz="1900" dirty="0" smtClean="0">
                <a:latin typeface="Segoe Print" pitchFamily="2" charset="0"/>
              </a:rPr>
              <a:t>в </a:t>
            </a:r>
            <a:r>
              <a:rPr lang="ru-RU" sz="1900" dirty="0">
                <a:latin typeface="Segoe Print" pitchFamily="2" charset="0"/>
              </a:rPr>
              <a:t>силу все более нарастающей популярности английского </a:t>
            </a:r>
            <a:r>
              <a:rPr lang="ru-RU" sz="1900" dirty="0" smtClean="0">
                <a:latin typeface="Segoe Print" pitchFamily="2" charset="0"/>
              </a:rPr>
              <a:t>языка </a:t>
            </a:r>
            <a:r>
              <a:rPr lang="ru-RU" sz="1900" dirty="0">
                <a:latin typeface="Segoe Print" pitchFamily="2" charset="0"/>
              </a:rPr>
              <a:t>большинство новых слов приходит именно из </a:t>
            </a:r>
            <a:r>
              <a:rPr lang="ru-RU" sz="1900" dirty="0" smtClean="0">
                <a:latin typeface="Segoe Print" pitchFamily="2" charset="0"/>
              </a:rPr>
              <a:t>него. </a:t>
            </a:r>
            <a:r>
              <a:rPr lang="ru-RU" sz="1900" dirty="0">
                <a:latin typeface="Segoe Print" pitchFamily="2" charset="0"/>
              </a:rPr>
              <a:t>Повсеместное употребление английских слов вызывает опасение. </a:t>
            </a:r>
            <a:endParaRPr lang="ru-RU" sz="1900" dirty="0" smtClean="0">
              <a:latin typeface="Segoe Print" pitchFamily="2" charset="0"/>
            </a:endParaRPr>
          </a:p>
          <a:p>
            <a:pPr marL="0" indent="457200" algn="just">
              <a:buNone/>
            </a:pPr>
            <a:r>
              <a:rPr lang="ru-RU" sz="1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Н</a:t>
            </a:r>
            <a:r>
              <a:rPr lang="ru-RU" sz="1900" dirty="0">
                <a:latin typeface="Segoe Print" pitchFamily="2" charset="0"/>
              </a:rPr>
              <a:t>а нашей планете не существует ни одного языка, среди которого не было бы слов  из других языков. </a:t>
            </a:r>
            <a:r>
              <a:rPr lang="ru-RU" sz="1900" dirty="0" smtClean="0">
                <a:latin typeface="Segoe Print" pitchFamily="2" charset="0"/>
              </a:rPr>
              <a:t>Доля </a:t>
            </a:r>
            <a:r>
              <a:rPr lang="ru-RU" sz="1900" dirty="0">
                <a:latin typeface="Segoe Print" pitchFamily="2" charset="0"/>
              </a:rPr>
              <a:t>заимствованной лексики может колебаться в очень широких пределах: от примерно 10% до 80-90%.</a:t>
            </a:r>
            <a:endParaRPr lang="en-US" sz="1900" dirty="0">
              <a:latin typeface="Segoe Print" pitchFamily="2" charset="0"/>
            </a:endParaRPr>
          </a:p>
          <a:p>
            <a:pPr marL="0" indent="457200" algn="just">
              <a:buNone/>
            </a:pPr>
            <a:endParaRPr lang="ru-RU" sz="1900" dirty="0">
              <a:latin typeface="Segoe Print" pitchFamily="2" charset="0"/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65" y="2204864"/>
            <a:ext cx="124777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30838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Ч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то делать?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772816"/>
            <a:ext cx="6196405" cy="3603812"/>
          </a:xfrm>
        </p:spPr>
        <p:txBody>
          <a:bodyPr>
            <a:noAutofit/>
          </a:bodyPr>
          <a:lstStyle/>
          <a:p>
            <a:pPr marL="800100" lvl="0" indent="-342900" algn="just">
              <a:buFont typeface="+mj-lt"/>
              <a:buAutoNum type="arabicParenR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Принять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закон «В защиту русского языка» на правительственном уровне. Во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Франции, к примеру, действует так называемый "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Закон </a:t>
            </a:r>
            <a:r>
              <a:rPr 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Тубона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", предусматривающий немалые штрафы за злоупотребление иностранными словами. 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Ограничить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использование иностранных на улицах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местах общественного пользования использовать только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русские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слова.</a:t>
            </a: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endParaRPr lang="ru-RU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pPr marL="457200" lvl="0" indent="457200" algn="just">
              <a:buFont typeface="+mj-lt"/>
              <a:buAutoNum type="arabicParenR"/>
            </a:pP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Ограничить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употребление </a:t>
            </a:r>
            <a:r>
              <a:rPr lang="ru-RU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заимствованных слов в 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нехудожественных и художественных текстах, ведь они затрудняют понимание.</a:t>
            </a:r>
          </a:p>
          <a:p>
            <a:pPr marL="0" indent="0">
              <a:buNone/>
            </a:pPr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1040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6965245" cy="120248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egoe Print" panose="02000600000000000000" pitchFamily="2" charset="0"/>
              </a:rPr>
              <a:t>СПАСИБО ЗА ВНИМАНИЕ!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149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037" y="967345"/>
            <a:ext cx="5709225" cy="45117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пособы заимствования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8355372">
            <a:off x="5207029" y="1423946"/>
            <a:ext cx="246788" cy="1689037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3271978">
            <a:off x="3802372" y="1420692"/>
            <a:ext cx="251904" cy="173453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54884" y="1700808"/>
            <a:ext cx="155533" cy="1440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187624" y="2969860"/>
            <a:ext cx="3008820" cy="2498596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Segoe Print" panose="02000600000000000000" pitchFamily="2" charset="0"/>
              </a:rPr>
              <a:t>Заимствовать само это слово: таким образом, в языке появляются заимствования в узком смысле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990850" y="2910799"/>
            <a:ext cx="3008820" cy="2498596"/>
          </a:xfrm>
          <a:prstGeom prst="round2Diag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Segoe Print" panose="02000600000000000000" pitchFamily="2" charset="0"/>
              </a:rPr>
              <a:t>Создать новое слово из своих морфем по образцу иностранного</a:t>
            </a:r>
          </a:p>
        </p:txBody>
      </p:sp>
    </p:spTree>
    <p:extLst>
      <p:ext uri="{BB962C8B-B14F-4D97-AF65-F5344CB8AC3E}">
        <p14:creationId xmlns:p14="http://schemas.microsoft.com/office/powerpoint/2010/main" xmlns="" val="625766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ричины заимствований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356693" y="2132856"/>
            <a:ext cx="6441904" cy="3704077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Segoe Print" panose="02000600000000000000" pitchFamily="2" charset="0"/>
              </a:rPr>
              <a:t>Отсутствие </a:t>
            </a:r>
            <a:r>
              <a:rPr lang="ru-RU" sz="2200" dirty="0">
                <a:latin typeface="Segoe Print" panose="02000600000000000000" pitchFamily="2" charset="0"/>
              </a:rPr>
              <a:t>соответствующего понятия в </a:t>
            </a:r>
            <a:r>
              <a:rPr lang="ru-RU" sz="2200" dirty="0" smtClean="0">
                <a:latin typeface="Segoe Print" panose="02000600000000000000" pitchFamily="2" charset="0"/>
              </a:rPr>
              <a:t>языке</a:t>
            </a:r>
          </a:p>
          <a:p>
            <a:pPr marL="0" indent="0">
              <a:buNone/>
            </a:pPr>
            <a:endParaRPr lang="ru-RU" sz="2200" dirty="0" smtClean="0">
              <a:latin typeface="Segoe Print" panose="02000600000000000000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Segoe Print" panose="02000600000000000000" pitchFamily="2" charset="0"/>
              </a:rPr>
              <a:t>Необходимость </a:t>
            </a:r>
            <a:r>
              <a:rPr lang="ru-RU" sz="2200" dirty="0">
                <a:latin typeface="Segoe Print" panose="02000600000000000000" pitchFamily="2" charset="0"/>
              </a:rPr>
              <a:t>выразить при помощи заимствованного слова многозначные русские </a:t>
            </a:r>
            <a:r>
              <a:rPr lang="ru-RU" sz="2200" dirty="0" smtClean="0">
                <a:latin typeface="Segoe Print" panose="02000600000000000000" pitchFamily="2" charset="0"/>
              </a:rPr>
              <a:t>понятия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200" dirty="0">
              <a:latin typeface="Segoe Print" panose="02000600000000000000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Segoe Print" panose="02000600000000000000" pitchFamily="2" charset="0"/>
              </a:rPr>
              <a:t>Желание </a:t>
            </a:r>
            <a:r>
              <a:rPr lang="ru-RU" sz="2200" dirty="0">
                <a:latin typeface="Segoe Print" panose="02000600000000000000" pitchFamily="2" charset="0"/>
              </a:rPr>
              <a:t>пополнить выразительные средства </a:t>
            </a:r>
            <a:r>
              <a:rPr lang="ru-RU" sz="2200" dirty="0" smtClean="0">
                <a:latin typeface="Segoe Print" panose="02000600000000000000" pitchFamily="2" charset="0"/>
              </a:rPr>
              <a:t>языка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200" dirty="0" smtClean="0">
              <a:latin typeface="Segoe Print" panose="02000600000000000000" pitchFamily="2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200" dirty="0" smtClean="0">
                <a:latin typeface="Segoe Print" panose="02000600000000000000" pitchFamily="2" charset="0"/>
              </a:rPr>
              <a:t>Тесные </a:t>
            </a:r>
            <a:r>
              <a:rPr lang="ru-RU" sz="2200" dirty="0">
                <a:latin typeface="Segoe Print" panose="02000600000000000000" pitchFamily="2" charset="0"/>
              </a:rPr>
              <a:t>связи с другими народами, </a:t>
            </a:r>
            <a:r>
              <a:rPr lang="ru-RU" sz="2000" dirty="0">
                <a:latin typeface="Segoe Print" panose="02000600000000000000" pitchFamily="2" charset="0"/>
              </a:rPr>
              <a:t>проникновение слов из другой культуры</a:t>
            </a:r>
          </a:p>
          <a:p>
            <a:endParaRPr lang="ru-RU" dirty="0">
              <a:latin typeface="Segoe Print" panose="02000600000000000000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8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8092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стория заимствования иностранных сло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672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965245" cy="120248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ревняя Русь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2552413" y="3228893"/>
            <a:ext cx="4091649" cy="168430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Segoe Print" panose="02000600000000000000" pitchFamily="2" charset="0"/>
              </a:rPr>
              <a:t>Примерно к VIII—XII векам относятся древнерусские заимствования из тюркских и церковнославянского языков, к периоду  X—XVII веков относятся грецизмы</a:t>
            </a:r>
          </a:p>
          <a:p>
            <a:endParaRPr lang="ru-RU" sz="1600" dirty="0">
              <a:latin typeface="Segoe Print" panose="02000600000000000000" pitchFamily="2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415953"/>
            <a:ext cx="1800200" cy="150899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103" y="3297422"/>
            <a:ext cx="1872208" cy="20843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3733932"/>
            <a:ext cx="1501508" cy="18212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5013176"/>
            <a:ext cx="1967880" cy="145131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97825" y="1465791"/>
            <a:ext cx="2016224" cy="124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8490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ремена петровских реформ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708920"/>
            <a:ext cx="4104456" cy="2318286"/>
          </a:xfrm>
        </p:spPr>
        <p:txBody>
          <a:bodyPr>
            <a:noAutofit/>
          </a:bodyPr>
          <a:lstStyle/>
          <a:p>
            <a:pPr indent="457200" algn="just"/>
            <a:r>
              <a:rPr lang="ru-RU" sz="1600" dirty="0">
                <a:latin typeface="Segoe Print" panose="02000600000000000000" pitchFamily="2" charset="0"/>
              </a:rPr>
              <a:t>Огромное влияние на язык того времени оказало проникновение целого ряда иностранных слов, преимущественно военных и ремесленных терминов, названия некоторых бытовых предметов, новых понятий в науке и технике, в морском деле, в администрации, в искусстве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2060847"/>
            <a:ext cx="2901084" cy="4038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5659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80971"/>
            <a:ext cx="6965245" cy="120248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оссийская империя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412776"/>
            <a:ext cx="4464496" cy="2088232"/>
          </a:xfrm>
        </p:spPr>
        <p:txBody>
          <a:bodyPr>
            <a:noAutofit/>
          </a:bodyPr>
          <a:lstStyle/>
          <a:p>
            <a:pPr indent="457200"/>
            <a:r>
              <a:rPr lang="ru-RU" sz="1500" dirty="0">
                <a:latin typeface="Segoe Print" panose="02000600000000000000" pitchFamily="2" charset="0"/>
              </a:rPr>
              <a:t>Активные политические и общественные связи с Францией в XVIII—XIX веках содействуют проникновению в русский язык большого количества заимствований из французского языка. Французский язык становится официальным языком придворно-аристократических кругов, языком светских дворянских салонов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3608023"/>
            <a:ext cx="6874524" cy="2544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8470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СССР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 и постсоветское время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73389" y="2780928"/>
            <a:ext cx="4608512" cy="165618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Segoe Print" panose="02000600000000000000" pitchFamily="2" charset="0"/>
              </a:rPr>
              <a:t>Происходит активизация </a:t>
            </a:r>
            <a:r>
              <a:rPr lang="ru-RU" sz="1600" dirty="0">
                <a:latin typeface="Segoe Print" panose="02000600000000000000" pitchFamily="2" charset="0"/>
              </a:rPr>
              <a:t>деловых, научных, торговых, культурных связей, расцвет зарубежного туризма, все это вызвало </a:t>
            </a:r>
            <a:r>
              <a:rPr lang="ru-RU" sz="1600" dirty="0" smtClean="0">
                <a:latin typeface="Segoe Print" panose="02000600000000000000" pitchFamily="2" charset="0"/>
              </a:rPr>
              <a:t>активное общение </a:t>
            </a:r>
            <a:r>
              <a:rPr lang="ru-RU" sz="1600" dirty="0">
                <a:latin typeface="Segoe Print" panose="02000600000000000000" pitchFamily="2" charset="0"/>
              </a:rPr>
              <a:t>с носителями иностранных языков. Таким образом, сначала в профессиональной, а затем и в иных областях, появились слова и термины, использующиеся и по сей день.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4581128"/>
            <a:ext cx="2148830" cy="1518507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3707904" y="5071935"/>
            <a:ext cx="1584176" cy="536891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1522" y="4581128"/>
            <a:ext cx="2148830" cy="143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8076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2570</TotalTime>
  <Words>788</Words>
  <Application>Microsoft Office PowerPoint</Application>
  <PresentationFormat>Экран (4:3)</PresentationFormat>
  <Paragraphs>101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 Научно-исследовательская работа на тему:  «Иностранные слова в русском языке»</vt:lpstr>
      <vt:lpstr>Что такое заимствованные слова?</vt:lpstr>
      <vt:lpstr>Способы заимствования </vt:lpstr>
      <vt:lpstr>Причины заимствований</vt:lpstr>
      <vt:lpstr>История заимствования иностранных слов </vt:lpstr>
      <vt:lpstr>Древняя Русь</vt:lpstr>
      <vt:lpstr>Времена петровских реформ</vt:lpstr>
      <vt:lpstr>Российская империя</vt:lpstr>
      <vt:lpstr>СССР и постсоветское время</vt:lpstr>
      <vt:lpstr>Какие  из  данных  слов  являются исконно русскими?</vt:lpstr>
      <vt:lpstr>Источники появления иностранных слов</vt:lpstr>
      <vt:lpstr>Анкетирование</vt:lpstr>
      <vt:lpstr>Сравнение мнений  </vt:lpstr>
      <vt:lpstr>Слайд 14</vt:lpstr>
      <vt:lpstr>Слайд 15</vt:lpstr>
      <vt:lpstr>Великие люди о русском языке</vt:lpstr>
      <vt:lpstr>Иван Сергеевич Тургенев</vt:lpstr>
      <vt:lpstr>Александр Иванович Куприн</vt:lpstr>
      <vt:lpstr>Сергей Александрович Есенин</vt:lpstr>
      <vt:lpstr>Что делать?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Нужны ли иностранные слова в русском язке?</dc:title>
  <dc:creator>Денис</dc:creator>
  <cp:lastModifiedBy>Елена</cp:lastModifiedBy>
  <cp:revision>108</cp:revision>
  <dcterms:created xsi:type="dcterms:W3CDTF">2012-08-16T15:34:25Z</dcterms:created>
  <dcterms:modified xsi:type="dcterms:W3CDTF">2015-04-20T14:10:40Z</dcterms:modified>
</cp:coreProperties>
</file>