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8" r:id="rId3"/>
    <p:sldId id="260" r:id="rId4"/>
    <p:sldId id="259" r:id="rId5"/>
    <p:sldId id="261" r:id="rId6"/>
    <p:sldId id="262" r:id="rId7"/>
    <p:sldId id="264" r:id="rId8"/>
    <p:sldId id="267" r:id="rId9"/>
    <p:sldId id="268" r:id="rId10"/>
    <p:sldId id="280" r:id="rId11"/>
    <p:sldId id="275" r:id="rId12"/>
    <p:sldId id="276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2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D7AD8-B187-4629-990C-09492FEA69EF}" type="datetimeFigureOut">
              <a:rPr lang="ru-RU"/>
              <a:pPr>
                <a:defRPr/>
              </a:pPr>
              <a:t>20.04.2015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5BE969-C603-458E-B6F5-90358828BB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FF0F4-47E6-4600-A9FB-410030692334}" type="datetimeFigureOut">
              <a:rPr lang="ru-RU"/>
              <a:pPr>
                <a:defRPr/>
              </a:pPr>
              <a:t>20.04.2015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7BAE6-5A1E-426C-99DA-5C21AA03F4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2E8BF-4ACD-4FF8-BA15-A390F7CCDA91}" type="datetimeFigureOut">
              <a:rPr lang="ru-RU"/>
              <a:pPr>
                <a:defRPr/>
              </a:pPr>
              <a:t>20.04.2015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064F3-0957-4572-83B8-272096E4DE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E06F3-B1DF-4CC5-BC44-0A9EEFE97558}" type="datetimeFigureOut">
              <a:rPr lang="ru-RU"/>
              <a:pPr>
                <a:defRPr/>
              </a:pPr>
              <a:t>20.04.2015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9AE83-DB79-4659-9ED1-0595A17EAA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EC3C2-23C3-4AE7-8493-571A57B2DC48}" type="datetimeFigureOut">
              <a:rPr lang="ru-RU"/>
              <a:pPr>
                <a:defRPr/>
              </a:pPr>
              <a:t>20.04.2015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B7D226-3CB9-48D6-85CB-288641FD25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58FC7-DE55-43AB-AADA-EAB49679EE37}" type="datetimeFigureOut">
              <a:rPr lang="ru-RU"/>
              <a:pPr>
                <a:defRPr/>
              </a:pPr>
              <a:t>20.04.2015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B3944-2E8F-4FD0-9C89-986ED260E0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566F3-99F9-408E-8659-2649EC4700F8}" type="datetimeFigureOut">
              <a:rPr lang="ru-RU"/>
              <a:pPr>
                <a:defRPr/>
              </a:pPr>
              <a:t>20.04.2015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C14654-C61E-47CE-A370-7D2E6C9A1E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FAE7B-9CE8-40E1-8253-874EE1AFBDA1}" type="datetimeFigureOut">
              <a:rPr lang="ru-RU"/>
              <a:pPr>
                <a:defRPr/>
              </a:pPr>
              <a:t>20.04.2015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3C4CC-FFDB-4BBB-B91D-D3EF2096C3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6309D0-E9C7-4D09-B96F-8C3C2B0D5F09}" type="datetimeFigureOut">
              <a:rPr lang="ru-RU"/>
              <a:pPr>
                <a:defRPr/>
              </a:pPr>
              <a:t>20.04.2015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14594C-B7FC-41EE-96C9-3B168CFA8E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0D4AF-ABFF-4B65-AD6F-C06C28A63270}" type="datetimeFigureOut">
              <a:rPr lang="ru-RU"/>
              <a:pPr>
                <a:defRPr/>
              </a:pPr>
              <a:t>20.04.2015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05D91-24EA-4522-81FA-AF2C0A91FE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AB4445A-6604-4CBB-8096-EE70F3A6C329}" type="datetimeFigureOut">
              <a:rPr lang="ru-RU"/>
              <a:pPr>
                <a:defRPr/>
              </a:pPr>
              <a:t>20.04.2015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1F3B42E-144F-4230-B127-37C90A53A3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2" r:id="rId1"/>
    <p:sldLayoutId id="2147483741" r:id="rId2"/>
    <p:sldLayoutId id="2147483740" r:id="rId3"/>
    <p:sldLayoutId id="2147483739" r:id="rId4"/>
    <p:sldLayoutId id="2147483738" r:id="rId5"/>
    <p:sldLayoutId id="2147483737" r:id="rId6"/>
    <p:sldLayoutId id="2147483736" r:id="rId7"/>
    <p:sldLayoutId id="2147483735" r:id="rId8"/>
    <p:sldLayoutId id="2147483734" r:id="rId9"/>
    <p:sldLayoutId id="2147483733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www.google.ru/url?sa=i&amp;source=images&amp;cd=&amp;cad=rja&amp;docid=CSP5XVm9tzMf8M&amp;tbnid=nR0tkSEAVkfGyM:&amp;ved=0CAgQjRwwAA&amp;url=http://i-news.com.ua/razdely/o-cheloveke/chelovek-pochemu-malchiki-lyubyat-sinij-cvet-a-devochki-rozovyj/&amp;ei=rmNIUfeBMuqr4AS-soCICg&amp;psig=AFQjCNGc-bxKK95TBLQNgZ0MYwd5M492TA&amp;ust=1363785006876079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33732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мебель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32163"/>
            <a:ext cx="6400800" cy="1752600"/>
          </a:xfrm>
        </p:spPr>
        <p:txBody>
          <a:bodyPr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Познавательное развитие: представления о себе и об окружающем мире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(задания  для  детей  4 – 7 лет)  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Автор: Жолудева Елена Александровна</a:t>
            </a:r>
            <a:endParaRPr lang="ru-RU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Составление  описательного  рассказа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half" idx="1"/>
          </p:nvPr>
        </p:nvGraphicFramePr>
        <p:xfrm>
          <a:off x="3635375" y="1773238"/>
          <a:ext cx="5111750" cy="316865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277938"/>
                <a:gridCol w="1303188"/>
                <a:gridCol w="1252688"/>
                <a:gridCol w="1277938"/>
              </a:tblGrid>
              <a:tr h="158417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84176"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цвет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форма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размер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на  ощупь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3924300" y="2276475"/>
            <a:ext cx="719138" cy="72072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00B05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148263" y="2060575"/>
            <a:ext cx="1008062" cy="93662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1" name="irc_mi" descr="http://i-news.com.ua/wp-content/uploads/1vv70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51725" y="1773238"/>
            <a:ext cx="1296988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50" name="Рисунок 9" descr="&amp;Pcy;&amp;ocy;&amp;scy;&amp;ocy;&amp;bcy;&amp;icy;&amp;yacy; &amp;kcy; &amp;bcy;&amp;lcy;&amp;ocy;&amp;kcy;&amp;acy;&amp;mcy; &amp;Dcy;&amp;softcy;&amp;iecy;&amp;ncy;&amp;iecy;&amp;shcy;&amp;acy;"/>
          <p:cNvPicPr>
            <a:picLocks noChangeAspect="1" noChangeArrowheads="1"/>
          </p:cNvPicPr>
          <p:nvPr/>
        </p:nvPicPr>
        <p:blipFill>
          <a:blip r:embed="rId4"/>
          <a:srcRect l="49725" b="83516"/>
          <a:stretch>
            <a:fillRect/>
          </a:stretch>
        </p:blipFill>
        <p:spPr bwMode="auto">
          <a:xfrm>
            <a:off x="6238875" y="2386013"/>
            <a:ext cx="1212850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51" name="Picture 2" descr="&amp;fcy;&amp;ocy;&amp;tcy;&amp;ocy;&amp;gcy;&amp;rcy;&amp;acy;&amp;fcy;&amp;icy;&amp;yacy; &amp;Kcy;&amp;rcy;&amp;iecy;&amp;scy;&amp;lcy;&amp;ocy;, &amp;Icy;&amp;dcy;&amp;iecy;&amp;mcy;&amp;ucy; &amp;scy;&amp;icy;&amp;ncy;&amp;icy;&amp;jcy; «&amp;Ecy;&amp;Kcy;&amp;Tcy;&amp;Ocy;&amp;Rcy;&amp;Pcy;»  &amp;Icy;&amp;Kcy;&amp;IEcy;&amp;Acy;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0513" y="1773238"/>
            <a:ext cx="3175000" cy="317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Составление  рассказа  по  серии  сюжетных  картин.</a:t>
            </a:r>
            <a:endParaRPr lang="ru-RU" dirty="0"/>
          </a:p>
        </p:txBody>
      </p:sp>
      <p:pic>
        <p:nvPicPr>
          <p:cNvPr id="23554" name="Picture 2" descr="&amp;Rcy;&amp;icy;&amp;scy;&amp;ucy;&amp;ncy;&amp;ocy;&amp;kcy; (39) (700x517, 165Kb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8250" y="1484313"/>
            <a:ext cx="6667500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Вопросы  к  картинкам</a:t>
            </a:r>
            <a:endParaRPr lang="ru-RU" dirty="0"/>
          </a:p>
        </p:txBody>
      </p:sp>
      <p:sp>
        <p:nvSpPr>
          <p:cNvPr id="24578" name="Прямоугольник 2"/>
          <p:cNvSpPr>
            <a:spLocks noChangeArrowheads="1"/>
          </p:cNvSpPr>
          <p:nvPr/>
        </p:nvSpPr>
        <p:spPr bwMode="auto">
          <a:xfrm>
            <a:off x="323850" y="1858963"/>
            <a:ext cx="3095625" cy="480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</a:rPr>
              <a:t>Про кого будем составлять рассказ?</a:t>
            </a:r>
            <a:br>
              <a:rPr lang="ru-RU">
                <a:latin typeface="Times New Roman" pitchFamily="18" charset="0"/>
              </a:rPr>
            </a:br>
            <a:r>
              <a:rPr lang="ru-RU">
                <a:latin typeface="Times New Roman" pitchFamily="18" charset="0"/>
              </a:rPr>
              <a:t>Придумай клички кошке, мышонку.</a:t>
            </a:r>
            <a:br>
              <a:rPr lang="ru-RU">
                <a:latin typeface="Times New Roman" pitchFamily="18" charset="0"/>
              </a:rPr>
            </a:br>
            <a:r>
              <a:rPr lang="ru-RU">
                <a:latin typeface="Times New Roman" pitchFamily="18" charset="0"/>
              </a:rPr>
              <a:t>Кто и что налили в кошачью миску?</a:t>
            </a:r>
            <a:br>
              <a:rPr lang="ru-RU">
                <a:latin typeface="Times New Roman" pitchFamily="18" charset="0"/>
              </a:rPr>
            </a:br>
            <a:r>
              <a:rPr lang="ru-RU">
                <a:latin typeface="Times New Roman" pitchFamily="18" charset="0"/>
              </a:rPr>
              <a:t>Что сделала кошка?</a:t>
            </a:r>
            <a:br>
              <a:rPr lang="ru-RU">
                <a:latin typeface="Times New Roman" pitchFamily="18" charset="0"/>
              </a:rPr>
            </a:br>
            <a:r>
              <a:rPr lang="ru-RU">
                <a:latin typeface="Times New Roman" pitchFamily="18" charset="0"/>
              </a:rPr>
              <a:t>Откуда выбежал мышонок и что увидел в кошачьей миске?</a:t>
            </a:r>
            <a:br>
              <a:rPr lang="ru-RU">
                <a:latin typeface="Times New Roman" pitchFamily="18" charset="0"/>
              </a:rPr>
            </a:br>
            <a:r>
              <a:rPr lang="ru-RU">
                <a:latin typeface="Times New Roman" pitchFamily="18" charset="0"/>
              </a:rPr>
              <a:t>Что сделал мышонок, чтобы напиться молока?</a:t>
            </a:r>
            <a:br>
              <a:rPr lang="ru-RU">
                <a:latin typeface="Times New Roman" pitchFamily="18" charset="0"/>
              </a:rPr>
            </a:br>
            <a:r>
              <a:rPr lang="ru-RU">
                <a:latin typeface="Times New Roman" pitchFamily="18" charset="0"/>
              </a:rPr>
              <a:t>Чему удивилась кошка, когда проснулась?</a:t>
            </a:r>
            <a:br>
              <a:rPr lang="ru-RU">
                <a:latin typeface="Times New Roman" pitchFamily="18" charset="0"/>
              </a:rPr>
            </a:br>
            <a:r>
              <a:rPr lang="ru-RU">
                <a:latin typeface="Times New Roman" pitchFamily="18" charset="0"/>
              </a:rPr>
              <a:t>Придумай продолжение этой истории.</a:t>
            </a:r>
            <a:br>
              <a:rPr lang="ru-RU">
                <a:latin typeface="Times New Roman" pitchFamily="18" charset="0"/>
              </a:rPr>
            </a:br>
            <a:endParaRPr lang="ru-RU">
              <a:latin typeface="Times New Roman" pitchFamily="18" charset="0"/>
            </a:endParaRPr>
          </a:p>
        </p:txBody>
      </p:sp>
      <p:pic>
        <p:nvPicPr>
          <p:cNvPr id="24579" name="Picture 2" descr="&amp;Rcy;&amp;icy;&amp;scy;&amp;ucy;&amp;ncy;&amp;ocy;&amp;kcy; (39) (700x517, 165Kb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25838" y="2076450"/>
            <a:ext cx="5164137" cy="381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Обобщающее  понятие</a:t>
            </a:r>
            <a:endParaRPr lang="ru-RU" dirty="0"/>
          </a:p>
        </p:txBody>
      </p:sp>
      <p:sp>
        <p:nvSpPr>
          <p:cNvPr id="13314" name="Объект 3"/>
          <p:cNvSpPr>
            <a:spLocks noGrp="1"/>
          </p:cNvSpPr>
          <p:nvPr>
            <p:ph sz="half" idx="2"/>
          </p:nvPr>
        </p:nvSpPr>
        <p:spPr>
          <a:xfrm>
            <a:off x="5495925" y="3227388"/>
            <a:ext cx="3683000" cy="1008062"/>
          </a:xfrm>
        </p:spPr>
        <p:txBody>
          <a:bodyPr/>
          <a:lstStyle/>
          <a:p>
            <a:pPr marL="136525" indent="0" eaLnBrk="1" hangingPunct="1">
              <a:buFont typeface="Wingdings 2" pitchFamily="18" charset="2"/>
              <a:buNone/>
            </a:pPr>
            <a:r>
              <a:rPr lang="ru-RU" sz="6000" smtClean="0">
                <a:solidFill>
                  <a:srgbClr val="FFFF00"/>
                </a:solidFill>
              </a:rPr>
              <a:t>мебель</a:t>
            </a:r>
          </a:p>
        </p:txBody>
      </p:sp>
      <p:pic>
        <p:nvPicPr>
          <p:cNvPr id="13315" name="Picture 10" descr="Shkaf3d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23913" y="1250950"/>
            <a:ext cx="1660525" cy="2647950"/>
          </a:xfrm>
        </p:spPr>
      </p:pic>
      <p:pic>
        <p:nvPicPr>
          <p:cNvPr id="13316" name="Picture 9" descr="стул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9838" y="3629025"/>
            <a:ext cx="1584325" cy="263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7" descr="bri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4379913"/>
            <a:ext cx="3146425" cy="188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12" descr="0001473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38413" y="1749425"/>
            <a:ext cx="3046412" cy="164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Игра:  «Один – Много».</a:t>
            </a:r>
            <a:endParaRPr lang="ru-RU" dirty="0"/>
          </a:p>
        </p:txBody>
      </p:sp>
      <p:pic>
        <p:nvPicPr>
          <p:cNvPr id="14" name="Объект 13"/>
          <p:cNvPicPr>
            <a:picLocks noGrp="1" noChangeAspect="1"/>
          </p:cNvPicPr>
          <p:nvPr>
            <p:ph sz="quarter" idx="2"/>
          </p:nvPr>
        </p:nvPicPr>
        <p:blipFill>
          <a:blip r:embed="rId2"/>
          <a:srcRect l="19012" t="52441"/>
          <a:stretch>
            <a:fillRect/>
          </a:stretch>
        </p:blipFill>
        <p:spPr>
          <a:xfrm>
            <a:off x="1314450" y="1595438"/>
            <a:ext cx="2084388" cy="2647950"/>
          </a:xfr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2"/>
          <a:srcRect l="19012" t="52441"/>
          <a:stretch>
            <a:fillRect/>
          </a:stretch>
        </p:blipFill>
        <p:spPr bwMode="auto">
          <a:xfrm>
            <a:off x="1949450" y="4445000"/>
            <a:ext cx="1857375" cy="235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2"/>
          <a:srcRect l="19012" t="52441"/>
          <a:stretch>
            <a:fillRect/>
          </a:stretch>
        </p:blipFill>
        <p:spPr bwMode="auto">
          <a:xfrm>
            <a:off x="539750" y="4441825"/>
            <a:ext cx="18161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Объект 16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5076825" y="1444625"/>
            <a:ext cx="3606800" cy="2314575"/>
          </a:xfr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16688" y="3835400"/>
            <a:ext cx="2292350" cy="147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91050" y="5162550"/>
            <a:ext cx="2473325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Игра:  Какой?  Какая?  Какие?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1209675" y="4121150"/>
            <a:ext cx="4040188" cy="2122488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FFFF00"/>
                </a:solidFill>
              </a:rPr>
              <a:t>Жёлтый, Твёрдый, Жёсткий,  Низкий;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4076700"/>
            <a:ext cx="4041775" cy="2049463"/>
          </a:xfrm>
        </p:spPr>
        <p:txBody>
          <a:bodyPr>
            <a:normAutofit lnSpcReduction="1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200" dirty="0">
                <a:solidFill>
                  <a:srgbClr val="663300"/>
                </a:solidFill>
              </a:rPr>
              <a:t>К</a:t>
            </a:r>
            <a:r>
              <a:rPr lang="ru-RU" sz="3200" dirty="0" smtClean="0">
                <a:solidFill>
                  <a:srgbClr val="663300"/>
                </a:solidFill>
              </a:rPr>
              <a:t>оричневая, Прямоугольная, Твёрдая,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200" dirty="0">
                <a:solidFill>
                  <a:srgbClr val="663300"/>
                </a:solidFill>
              </a:rPr>
              <a:t>Ж</a:t>
            </a:r>
            <a:r>
              <a:rPr lang="ru-RU" sz="3200" dirty="0" smtClean="0">
                <a:solidFill>
                  <a:srgbClr val="663300"/>
                </a:solidFill>
              </a:rPr>
              <a:t>ёсткая;</a:t>
            </a:r>
            <a:endParaRPr lang="ru-RU" sz="3200" dirty="0">
              <a:solidFill>
                <a:srgbClr val="663300"/>
              </a:solidFill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  <p:pic>
        <p:nvPicPr>
          <p:cNvPr id="15364" name="Picture 8" descr="http://playsafekids.com.au/product_images/brightway_yellow_chai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1311275"/>
            <a:ext cx="2025650" cy="281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2" descr="&amp;fcy;&amp;ocy;&amp;tcy;&amp;ocy;&amp;gcy;&amp;rcy;&amp;acy;&amp;fcy;&amp;icy;&amp;yacy; &amp;Vcy;&amp;iecy;&amp;rcy;&amp;khcy;&amp;ncy;&amp;yacy;&amp;yacy; &amp;pcy;&amp;ocy;&amp;lcy;&amp;kcy;&amp;acy;, &amp;kcy;&amp;lcy;&amp;acy;&amp;scy;&amp;scy;&amp;icy;&amp;chcy;&amp;iecy;&amp;scy;&amp;kcy;&amp;icy;&amp;jcy; &amp;kcy;&amp;ocy;&amp;rcy;&amp;icy;&amp;chcy;&amp;ncy;&amp;iecy;&amp;vcy;&amp;ycy;&amp;jcy; «&amp;Bcy;&amp;Icy;&amp;Lcy;&amp;Lcy;&amp;Icy;»  &amp;Icy;&amp;Kcy;&amp;IEcy;&amp;A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49863" y="1289050"/>
            <a:ext cx="2832100" cy="283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2762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4005263"/>
            <a:ext cx="4040188" cy="2120900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FFFF00"/>
                </a:solidFill>
              </a:rPr>
              <a:t>Оранжевая, Низкая, </a:t>
            </a:r>
          </a:p>
          <a:p>
            <a:pPr eaLnBrk="1" hangingPunct="1"/>
            <a:r>
              <a:rPr lang="ru-RU" sz="3600" smtClean="0">
                <a:solidFill>
                  <a:srgbClr val="FFFF00"/>
                </a:solidFill>
              </a:rPr>
              <a:t>Твёрдая;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4149725"/>
            <a:ext cx="4041775" cy="1976438"/>
          </a:xfrm>
        </p:spPr>
        <p:txBody>
          <a:bodyPr>
            <a:normAutofit fontScale="85000" lnSpcReduction="2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600" dirty="0" smtClean="0">
                <a:solidFill>
                  <a:srgbClr val="FF0000"/>
                </a:solidFill>
              </a:rPr>
              <a:t>Красный,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600" dirty="0">
                <a:solidFill>
                  <a:srgbClr val="FF0000"/>
                </a:solidFill>
              </a:rPr>
              <a:t>Н</a:t>
            </a:r>
            <a:r>
              <a:rPr lang="ru-RU" sz="3600" dirty="0" smtClean="0">
                <a:solidFill>
                  <a:srgbClr val="FF0000"/>
                </a:solidFill>
              </a:rPr>
              <a:t>изкий,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600" dirty="0" smtClean="0">
                <a:solidFill>
                  <a:srgbClr val="FF0000"/>
                </a:solidFill>
              </a:rPr>
              <a:t>Ж</a:t>
            </a:r>
            <a:r>
              <a:rPr lang="ru-RU" sz="3600" dirty="0">
                <a:solidFill>
                  <a:srgbClr val="FF0000"/>
                </a:solidFill>
              </a:rPr>
              <a:t>ё</a:t>
            </a:r>
            <a:r>
              <a:rPr lang="ru-RU" sz="3600" dirty="0" smtClean="0">
                <a:solidFill>
                  <a:srgbClr val="FF0000"/>
                </a:solidFill>
              </a:rPr>
              <a:t>сткий,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600" dirty="0" smtClean="0">
                <a:solidFill>
                  <a:srgbClr val="FF0000"/>
                </a:solidFill>
              </a:rPr>
              <a:t>Твёрдый;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16388" name="Picture 6" descr="&amp;fcy;&amp;ocy;&amp;tcy;&amp;ocy;&amp;gcy;&amp;rcy;&amp;acy;&amp;fcy;&amp;icy;&amp;yacy; &amp;Tcy;&amp;ucy;&amp;mcy;&amp;bcy;&amp;acy; &amp;scy; &amp;yacy;&amp;shchcy;&amp;icy;&amp;kcy;&amp;acy;&amp;mcy;&amp;icy; &amp;ncy;&amp;acy; &amp;kcy;&amp;ocy;&amp;lcy;&amp;iecy;&amp;scy;&amp;acy;&amp;khcy;, &amp;ocy;&amp;rcy;&amp;acy;&amp;ncy;&amp;zhcy;&amp;iecy;&amp;vcy;&amp;ycy;&amp;jcy; &amp;Gcy;&amp;Acy;&amp;Lcy;&amp;Acy;&amp;Ncy;&amp;Tcy; &amp;Icy;&amp;Kcy;&amp;IEcy;&amp;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1058863"/>
            <a:ext cx="2935287" cy="293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6" descr="http://malm.com.ua/uploads/vika-amun-vika-lage-4f3080263d36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8263" y="1054100"/>
            <a:ext cx="2951162" cy="295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4365625"/>
            <a:ext cx="4040188" cy="1760538"/>
          </a:xfrm>
        </p:spPr>
        <p:txBody>
          <a:bodyPr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Синее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Мягкое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Удобное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3200" dirty="0" smtClean="0">
              <a:solidFill>
                <a:srgbClr val="C0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4292600"/>
            <a:ext cx="4041775" cy="1833563"/>
          </a:xfrm>
        </p:spPr>
        <p:txBody>
          <a:bodyPr/>
          <a:lstStyle/>
          <a:p>
            <a:pPr eaLnBrk="1" hangingPunct="1"/>
            <a:r>
              <a:rPr lang="ru-RU" sz="3200" smtClean="0">
                <a:solidFill>
                  <a:srgbClr val="92D050"/>
                </a:solidFill>
              </a:rPr>
              <a:t>Зелёный</a:t>
            </a:r>
          </a:p>
          <a:p>
            <a:pPr eaLnBrk="1" hangingPunct="1"/>
            <a:r>
              <a:rPr lang="ru-RU" sz="3200" smtClean="0">
                <a:solidFill>
                  <a:srgbClr val="92D050"/>
                </a:solidFill>
              </a:rPr>
              <a:t>Мягкий</a:t>
            </a:r>
          </a:p>
          <a:p>
            <a:pPr eaLnBrk="1" hangingPunct="1"/>
            <a:r>
              <a:rPr lang="ru-RU" sz="3200" smtClean="0">
                <a:solidFill>
                  <a:srgbClr val="92D050"/>
                </a:solidFill>
              </a:rPr>
              <a:t>Удобный</a:t>
            </a:r>
          </a:p>
          <a:p>
            <a:pPr eaLnBrk="1" hangingPunct="1"/>
            <a:endParaRPr lang="ru-RU" sz="3200" smtClean="0">
              <a:solidFill>
                <a:srgbClr val="FFC000"/>
              </a:solidFill>
            </a:endParaRPr>
          </a:p>
        </p:txBody>
      </p:sp>
      <p:pic>
        <p:nvPicPr>
          <p:cNvPr id="17411" name="Picture 2" descr="&amp;fcy;&amp;ocy;&amp;tcy;&amp;ocy;&amp;gcy;&amp;rcy;&amp;acy;&amp;fcy;&amp;icy;&amp;yacy; &amp;Kcy;&amp;rcy;&amp;iecy;&amp;scy;&amp;lcy;&amp;ocy;, &amp;Icy;&amp;dcy;&amp;iecy;&amp;mcy;&amp;ucy; &amp;scy;&amp;icy;&amp;ncy;&amp;icy;&amp;jcy; «&amp;Ecy;&amp;Kcy;&amp;Tcy;&amp;Ocy;&amp;Rcy;&amp;Pcy;»  &amp;Icy;&amp;Kcy;&amp;IEcy;&amp;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1016000"/>
            <a:ext cx="2986087" cy="298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 descr="http://www.mebelport.com.ua/img/img_mebel/428_2m10-10-2011_17-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3350" y="1016000"/>
            <a:ext cx="3030538" cy="303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800" b="1" dirty="0">
                <a:effectLst/>
              </a:rPr>
              <a:t>Игра </a:t>
            </a:r>
            <a:r>
              <a:rPr lang="ru-RU" sz="1800" b="1" dirty="0" smtClean="0">
                <a:effectLst/>
              </a:rPr>
              <a:t>“для чего нужна мебель”</a:t>
            </a:r>
            <a:r>
              <a:rPr lang="ru-RU" sz="1800" dirty="0">
                <a:effectLst/>
              </a:rPr>
              <a:t/>
            </a:r>
            <a:br>
              <a:rPr lang="ru-RU" sz="1800" dirty="0">
                <a:effectLst/>
              </a:rPr>
            </a:br>
            <a:endParaRPr lang="ru-RU" sz="1800" dirty="0"/>
          </a:p>
        </p:txBody>
      </p:sp>
      <p:sp>
        <p:nvSpPr>
          <p:cNvPr id="18434" name="TextBox 12"/>
          <p:cNvSpPr txBox="1">
            <a:spLocks noChangeArrowheads="1"/>
          </p:cNvSpPr>
          <p:nvPr/>
        </p:nvSpPr>
        <p:spPr bwMode="auto">
          <a:xfrm>
            <a:off x="7667625" y="1066800"/>
            <a:ext cx="714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</a:rPr>
              <a:t>спать</a:t>
            </a:r>
          </a:p>
        </p:txBody>
      </p:sp>
      <p:sp>
        <p:nvSpPr>
          <p:cNvPr id="18435" name="TextBox 13"/>
          <p:cNvSpPr txBox="1">
            <a:spLocks noChangeArrowheads="1"/>
          </p:cNvSpPr>
          <p:nvPr/>
        </p:nvSpPr>
        <p:spPr bwMode="auto">
          <a:xfrm>
            <a:off x="4867275" y="3097213"/>
            <a:ext cx="8636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</a:rPr>
              <a:t>лежать</a:t>
            </a:r>
          </a:p>
        </p:txBody>
      </p:sp>
      <p:sp>
        <p:nvSpPr>
          <p:cNvPr id="18436" name="TextBox 14"/>
          <p:cNvSpPr txBox="1">
            <a:spLocks noChangeArrowheads="1"/>
          </p:cNvSpPr>
          <p:nvPr/>
        </p:nvSpPr>
        <p:spPr bwMode="auto">
          <a:xfrm>
            <a:off x="7308850" y="5589588"/>
            <a:ext cx="8366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</a:rPr>
              <a:t>сидеть</a:t>
            </a:r>
          </a:p>
        </p:txBody>
      </p:sp>
      <p:pic>
        <p:nvPicPr>
          <p:cNvPr id="18437" name="Picture 2" descr="http://cdn.sheknows.com/articles/2010/05/post-birthday-blu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40275" y="355600"/>
            <a:ext cx="2693988" cy="17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4" descr="http://prv3.lori-images.net/malchik-sidit-na-divane-0003460943-preview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867275" y="4437063"/>
            <a:ext cx="2441575" cy="1825625"/>
          </a:xfrm>
        </p:spPr>
      </p:pic>
      <p:pic>
        <p:nvPicPr>
          <p:cNvPr id="18439" name="Picture 2" descr="&amp;fcy;&amp;ocy;&amp;tcy;&amp;ocy;&amp;gcy;&amp;rcy;&amp;acy;&amp;fcy;&amp;icy;&amp;yacy; &amp;Kcy;&amp;rcy;&amp;iecy;&amp;scy;&amp;lcy;&amp;ocy;, &amp;Icy;&amp;dcy;&amp;iecy;&amp;mcy;&amp;ucy; &amp;scy;&amp;icy;&amp;ncy;&amp;icy;&amp;jcy; «&amp;Ecy;&amp;Kcy;&amp;Tcy;&amp;Ocy;&amp;Rcy;&amp;Pcy;»  &amp;Icy;&amp;Kcy;&amp;IEcy;&amp;A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1550" y="3900488"/>
            <a:ext cx="2625725" cy="262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4" descr="http://www.mebelport.com.ua/img/img_mebel/428_2m10-10-2011_17-2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71550" y="1201738"/>
            <a:ext cx="2625725" cy="262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4" descr="&amp;Ncy;&amp;acy; &amp;kcy;&amp;rcy;&amp;ocy;&amp;vcy;&amp;acy;&amp;tcy;&amp;icy;, &amp;pcy;&amp;ocy;&amp;vcy;&amp;iecy;&amp;rcy;&amp;ncy;&amp;ucy;&amp;lcy;&amp;acy;&amp;scy;&amp;softcy;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62638" y="2408238"/>
            <a:ext cx="2540000" cy="190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2" name="TextBox 19"/>
          <p:cNvSpPr txBox="1">
            <a:spLocks noChangeArrowheads="1"/>
          </p:cNvSpPr>
          <p:nvPr/>
        </p:nvSpPr>
        <p:spPr bwMode="auto">
          <a:xfrm>
            <a:off x="4594225" y="3536950"/>
            <a:ext cx="10842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</a:rPr>
              <a:t>отдыхать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Отгадай  загадку.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750887"/>
          </a:xfrm>
        </p:spPr>
        <p:txBody>
          <a:bodyPr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7200" cap="small" dirty="0" smtClean="0"/>
              <a:t>На </a:t>
            </a:r>
            <a:r>
              <a:rPr lang="ru-RU" sz="7200" cap="small" dirty="0"/>
              <a:t>четырех ногах стою, </a:t>
            </a:r>
            <a:br>
              <a:rPr lang="ru-RU" sz="7200" cap="small" dirty="0"/>
            </a:br>
            <a:r>
              <a:rPr lang="ru-RU" sz="7200" cap="small" dirty="0"/>
              <a:t>Ходить я вовсе не могу: </a:t>
            </a:r>
            <a:br>
              <a:rPr lang="ru-RU" sz="7200" cap="small" dirty="0"/>
            </a:br>
            <a:r>
              <a:rPr lang="ru-RU" sz="7200" cap="small" dirty="0"/>
              <a:t>Когда устанешь ты гулять, </a:t>
            </a:r>
            <a:br>
              <a:rPr lang="ru-RU" sz="7200" cap="small" dirty="0"/>
            </a:br>
            <a:r>
              <a:rPr lang="ru-RU" sz="7200" cap="small" dirty="0"/>
              <a:t>Ты можешь сесть и отдыхать.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706563"/>
            <a:ext cx="4041775" cy="75088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4572000" y="1158875"/>
            <a:ext cx="9361488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>
                <a:latin typeface="Times New Roman" pitchFamily="18" charset="0"/>
              </a:rPr>
              <a:t>У него четыре ножки, </a:t>
            </a:r>
          </a:p>
          <a:p>
            <a:pPr eaLnBrk="0" hangingPunct="0"/>
            <a:r>
              <a:rPr lang="ru-RU">
                <a:latin typeface="Times New Roman" pitchFamily="18" charset="0"/>
              </a:rPr>
              <a:t>И тарелки, чашки, ложки, </a:t>
            </a:r>
          </a:p>
          <a:p>
            <a:pPr eaLnBrk="0" hangingPunct="0"/>
            <a:r>
              <a:rPr lang="ru-RU">
                <a:latin typeface="Times New Roman" pitchFamily="18" charset="0"/>
              </a:rPr>
              <a:t>И прекрасная еда </a:t>
            </a:r>
          </a:p>
          <a:p>
            <a:pPr eaLnBrk="0" hangingPunct="0"/>
            <a:r>
              <a:rPr lang="ru-RU">
                <a:latin typeface="Times New Roman" pitchFamily="18" charset="0"/>
              </a:rPr>
              <a:t>На его спине широкой </a:t>
            </a:r>
          </a:p>
          <a:p>
            <a:pPr eaLnBrk="0" hangingPunct="0"/>
            <a:r>
              <a:rPr lang="ru-RU">
                <a:latin typeface="Times New Roman" pitchFamily="18" charset="0"/>
              </a:rPr>
              <a:t>Разместились без труда.</a:t>
            </a:r>
          </a:p>
        </p:txBody>
      </p:sp>
      <p:pic>
        <p:nvPicPr>
          <p:cNvPr id="19461" name="Объект 14"/>
          <p:cNvPicPr>
            <a:picLocks noGrp="1" noChangeAspect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073400" y="2551113"/>
            <a:ext cx="1785938" cy="2608262"/>
          </a:xfrm>
        </p:spPr>
      </p:pic>
      <p:pic>
        <p:nvPicPr>
          <p:cNvPr id="19462" name="Рисунок 1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4508500"/>
            <a:ext cx="2967037" cy="244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2" descr="tiktakdk101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/>
          <a:srcRect/>
          <a:stretch>
            <a:fillRect/>
          </a:stretch>
        </p:blipFill>
        <p:spPr>
          <a:xfrm>
            <a:off x="6084888" y="2852738"/>
            <a:ext cx="2806700" cy="2005012"/>
          </a:xfrm>
        </p:spPr>
      </p:pic>
      <p:pic>
        <p:nvPicPr>
          <p:cNvPr id="18" name="Picture 13" descr="190_bi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5463" y="4292600"/>
            <a:ext cx="2351087" cy="235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2762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13" y="698500"/>
            <a:ext cx="4040187" cy="154305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765175"/>
            <a:ext cx="4041775" cy="1520825"/>
          </a:xfrm>
        </p:spPr>
        <p:txBody>
          <a:bodyPr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/>
              <a:t>В квартире нашей новый дом,</a:t>
            </a:r>
            <a:br>
              <a:rPr lang="ru-RU" dirty="0"/>
            </a:br>
            <a:r>
              <a:rPr lang="ru-RU" dirty="0"/>
              <a:t>Живет посуда в доме том,</a:t>
            </a:r>
            <a:br>
              <a:rPr lang="ru-RU" dirty="0"/>
            </a:br>
            <a:r>
              <a:rPr lang="ru-RU" dirty="0"/>
              <a:t>В нем место есть и для конфет,</a:t>
            </a:r>
            <a:br>
              <a:rPr lang="ru-RU" dirty="0"/>
            </a:br>
            <a:r>
              <a:rPr lang="ru-RU" dirty="0"/>
              <a:t>Он называется…</a:t>
            </a:r>
            <a:br>
              <a:rPr lang="ru-RU" dirty="0"/>
            </a:br>
            <a:endParaRPr lang="ru-RU" dirty="0"/>
          </a:p>
        </p:txBody>
      </p:sp>
      <p:sp>
        <p:nvSpPr>
          <p:cNvPr id="20484" name="Rectangle 2"/>
          <p:cNvSpPr>
            <a:spLocks noChangeArrowheads="1"/>
          </p:cNvSpPr>
          <p:nvPr/>
        </p:nvSpPr>
        <p:spPr bwMode="auto">
          <a:xfrm>
            <a:off x="827088" y="11525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/>
              <a:t>Утром — как кресло, </a:t>
            </a:r>
          </a:p>
          <a:p>
            <a:pPr eaLnBrk="0" hangingPunct="0"/>
            <a:r>
              <a:rPr lang="ru-RU"/>
              <a:t>Ночью — как кровать. </a:t>
            </a:r>
          </a:p>
          <a:p>
            <a:pPr eaLnBrk="0" hangingPunct="0"/>
            <a:r>
              <a:rPr lang="ru-RU"/>
              <a:t>Можно и спать, </a:t>
            </a:r>
          </a:p>
          <a:p>
            <a:pPr eaLnBrk="0" hangingPunct="0"/>
            <a:r>
              <a:rPr lang="ru-RU"/>
              <a:t>И гостей принимать.</a:t>
            </a:r>
          </a:p>
        </p:txBody>
      </p:sp>
      <p:pic>
        <p:nvPicPr>
          <p:cNvPr id="20485" name="Объект 12"/>
          <p:cNvPicPr>
            <a:picLocks noGrp="1" noChangeAspect="1"/>
          </p:cNvPicPr>
          <p:nvPr>
            <p:ph sz="quarter" idx="4"/>
          </p:nvPr>
        </p:nvPicPr>
        <p:blipFill>
          <a:blip r:embed="rId2"/>
          <a:srcRect r="20308" b="52351"/>
          <a:stretch>
            <a:fillRect/>
          </a:stretch>
        </p:blipFill>
        <p:spPr>
          <a:xfrm>
            <a:off x="6326188" y="3716338"/>
            <a:ext cx="2360612" cy="2990850"/>
          </a:xfrm>
        </p:spPr>
      </p:pic>
      <p:pic>
        <p:nvPicPr>
          <p:cNvPr id="20486" name="Объект 13"/>
          <p:cNvPicPr>
            <a:picLocks noGrp="1" noChangeAspect="1"/>
          </p:cNvPicPr>
          <p:nvPr>
            <p:ph sz="quarter" idx="2"/>
          </p:nvPr>
        </p:nvPicPr>
        <p:blipFill>
          <a:blip r:embed="rId3"/>
          <a:srcRect l="6648" t="57253"/>
          <a:stretch>
            <a:fillRect/>
          </a:stretch>
        </p:blipFill>
        <p:spPr>
          <a:xfrm>
            <a:off x="1185863" y="2181225"/>
            <a:ext cx="2519362" cy="2444750"/>
          </a:xfr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6913" y="2230438"/>
            <a:ext cx="2128837" cy="212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/>
          <a:srcRect l="-757" t="7990" r="1353" b="59607"/>
          <a:stretch>
            <a:fillRect/>
          </a:stretch>
        </p:blipFill>
        <p:spPr bwMode="auto">
          <a:xfrm rot="253327" flipH="1">
            <a:off x="1687513" y="4518025"/>
            <a:ext cx="3616325" cy="203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290</TotalTime>
  <Words>160</Words>
  <Application>Microsoft Office PowerPoint</Application>
  <PresentationFormat>On-screen Show (4:3)</PresentationFormat>
  <Paragraphs>53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Times New Roman</vt:lpstr>
      <vt:lpstr>Wingdings 2</vt:lpstr>
      <vt:lpstr>Wingdings</vt:lpstr>
      <vt:lpstr>Wingdings 3</vt:lpstr>
      <vt:lpstr>Calibri</vt:lpstr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OEM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ФРУКТЫ</dc:title>
  <dc:creator>user</dc:creator>
  <cp:lastModifiedBy>прусовы</cp:lastModifiedBy>
  <cp:revision>35</cp:revision>
  <dcterms:created xsi:type="dcterms:W3CDTF">2013-03-17T15:21:42Z</dcterms:created>
  <dcterms:modified xsi:type="dcterms:W3CDTF">2015-04-20T17:50:47Z</dcterms:modified>
</cp:coreProperties>
</file>