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3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268C88-960C-4F38-8193-672B7728399A}" type="datetimeFigureOut">
              <a:rPr lang="ru-RU" smtClean="0"/>
              <a:t>05.04.2012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FE0A71-2B43-47C6-A1B8-FE378D309AF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E0A71-2B43-47C6-A1B8-FE378D309AFA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51F4F-492F-4527-B28F-A3E3D0471841}" type="datetimeFigureOut">
              <a:rPr lang="ru-RU" smtClean="0"/>
              <a:t>05.04.2012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A21E8-3C49-4999-96E8-A6896C1CDBE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51F4F-492F-4527-B28F-A3E3D0471841}" type="datetimeFigureOut">
              <a:rPr lang="ru-RU" smtClean="0"/>
              <a:t>05.04.2012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A21E8-3C49-4999-96E8-A6896C1CDB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51F4F-492F-4527-B28F-A3E3D0471841}" type="datetimeFigureOut">
              <a:rPr lang="ru-RU" smtClean="0"/>
              <a:t>05.04.2012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A21E8-3C49-4999-96E8-A6896C1CDB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51F4F-492F-4527-B28F-A3E3D0471841}" type="datetimeFigureOut">
              <a:rPr lang="ru-RU" smtClean="0"/>
              <a:t>05.04.2012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A21E8-3C49-4999-96E8-A6896C1CDB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51F4F-492F-4527-B28F-A3E3D0471841}" type="datetimeFigureOut">
              <a:rPr lang="ru-RU" smtClean="0"/>
              <a:t>05.04.2012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97A21E8-3C49-4999-96E8-A6896C1CDBE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51F4F-492F-4527-B28F-A3E3D0471841}" type="datetimeFigureOut">
              <a:rPr lang="ru-RU" smtClean="0"/>
              <a:t>05.04.2012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A21E8-3C49-4999-96E8-A6896C1CDB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51F4F-492F-4527-B28F-A3E3D0471841}" type="datetimeFigureOut">
              <a:rPr lang="ru-RU" smtClean="0"/>
              <a:t>05.04.2012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A21E8-3C49-4999-96E8-A6896C1CDB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51F4F-492F-4527-B28F-A3E3D0471841}" type="datetimeFigureOut">
              <a:rPr lang="ru-RU" smtClean="0"/>
              <a:t>05.04.2012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A21E8-3C49-4999-96E8-A6896C1CDB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51F4F-492F-4527-B28F-A3E3D0471841}" type="datetimeFigureOut">
              <a:rPr lang="ru-RU" smtClean="0"/>
              <a:t>05.04.2012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A21E8-3C49-4999-96E8-A6896C1CDB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51F4F-492F-4527-B28F-A3E3D0471841}" type="datetimeFigureOut">
              <a:rPr lang="ru-RU" smtClean="0"/>
              <a:t>05.04.2012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A21E8-3C49-4999-96E8-A6896C1CDB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51F4F-492F-4527-B28F-A3E3D0471841}" type="datetimeFigureOut">
              <a:rPr lang="ru-RU" smtClean="0"/>
              <a:t>05.04.2012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A21E8-3C49-4999-96E8-A6896C1CDB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9D51F4F-492F-4527-B28F-A3E3D0471841}" type="datetimeFigureOut">
              <a:rPr lang="ru-RU" smtClean="0"/>
              <a:t>05.04.2012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97A21E8-3C49-4999-96E8-A6896C1CDBE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PAST SIMPLE TENSE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REGULAR VERBS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6440760" cy="1223250"/>
          </a:xfrm>
        </p:spPr>
        <p:txBody>
          <a:bodyPr/>
          <a:lstStyle/>
          <a:p>
            <a:r>
              <a:rPr lang="ru-RU" dirty="0" smtClean="0"/>
              <a:t>Прошедшее простое время</a:t>
            </a:r>
          </a:p>
          <a:p>
            <a:r>
              <a:rPr lang="ru-RU" dirty="0" smtClean="0"/>
              <a:t>Правильные глаголы</a:t>
            </a:r>
            <a:endParaRPr lang="ru-RU" dirty="0"/>
          </a:p>
        </p:txBody>
      </p:sp>
      <p:pic>
        <p:nvPicPr>
          <p:cNvPr id="1030" name="Picture 6" descr="C:\Users\владислав\Desktop\x_1a77b1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357117" cy="1916832"/>
          </a:xfrm>
          <a:prstGeom prst="rect">
            <a:avLst/>
          </a:prstGeom>
          <a:noFill/>
        </p:spPr>
      </p:pic>
      <p:pic>
        <p:nvPicPr>
          <p:cNvPr id="1031" name="Picture 7" descr="C:\Users\владислав\Desktop\4f5bb2458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6014" y="4365104"/>
            <a:ext cx="2637985" cy="2492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C</a:t>
            </a:r>
            <a:r>
              <a:rPr lang="ru-RU" dirty="0" err="1" smtClean="0">
                <a:solidFill>
                  <a:srgbClr val="00B050"/>
                </a:solidFill>
              </a:rPr>
              <a:t>лова-указатели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3200" b="1" dirty="0" smtClean="0">
              <a:solidFill>
                <a:srgbClr val="002060"/>
              </a:solidFill>
            </a:endParaRPr>
          </a:p>
          <a:p>
            <a:r>
              <a:rPr lang="en-US" sz="3200" b="1" dirty="0" smtClean="0">
                <a:solidFill>
                  <a:srgbClr val="002060"/>
                </a:solidFill>
              </a:rPr>
              <a:t>Yesterday- </a:t>
            </a:r>
            <a:r>
              <a:rPr lang="ru-RU" sz="3200" dirty="0" smtClean="0">
                <a:solidFill>
                  <a:srgbClr val="002060"/>
                </a:solidFill>
              </a:rPr>
              <a:t>вчера</a:t>
            </a:r>
          </a:p>
          <a:p>
            <a:r>
              <a:rPr lang="en-US" sz="3200" b="1" u="sng" dirty="0" smtClean="0">
                <a:solidFill>
                  <a:srgbClr val="002060"/>
                </a:solidFill>
              </a:rPr>
              <a:t>Last</a:t>
            </a:r>
            <a:r>
              <a:rPr lang="en-US" sz="3200" b="1" dirty="0" smtClean="0">
                <a:solidFill>
                  <a:srgbClr val="002060"/>
                </a:solidFill>
              </a:rPr>
              <a:t> week( month, year…)- </a:t>
            </a:r>
            <a:r>
              <a:rPr lang="ru-RU" sz="3200" dirty="0" smtClean="0">
                <a:solidFill>
                  <a:srgbClr val="002060"/>
                </a:solidFill>
              </a:rPr>
              <a:t>на </a:t>
            </a:r>
            <a:r>
              <a:rPr lang="ru-RU" sz="3200" u="sng" dirty="0" smtClean="0">
                <a:solidFill>
                  <a:srgbClr val="002060"/>
                </a:solidFill>
              </a:rPr>
              <a:t>прошлой </a:t>
            </a:r>
            <a:r>
              <a:rPr lang="ru-RU" sz="3200" dirty="0" smtClean="0">
                <a:solidFill>
                  <a:srgbClr val="002060"/>
                </a:solidFill>
              </a:rPr>
              <a:t>неделе( месяц, год)</a:t>
            </a:r>
          </a:p>
          <a:p>
            <a:r>
              <a:rPr lang="en-US" sz="3200" b="1" dirty="0" smtClean="0">
                <a:solidFill>
                  <a:srgbClr val="002060"/>
                </a:solidFill>
              </a:rPr>
              <a:t>A week( day, month…) </a:t>
            </a:r>
            <a:r>
              <a:rPr lang="en-US" sz="3200" b="1" u="sng" dirty="0" smtClean="0">
                <a:solidFill>
                  <a:srgbClr val="002060"/>
                </a:solidFill>
              </a:rPr>
              <a:t>ago- </a:t>
            </a:r>
            <a:r>
              <a:rPr lang="ru-RU" sz="3200" dirty="0" smtClean="0">
                <a:solidFill>
                  <a:srgbClr val="002060"/>
                </a:solidFill>
              </a:rPr>
              <a:t>неделю(день, месяц…) </a:t>
            </a:r>
            <a:r>
              <a:rPr lang="ru-RU" sz="3200" u="sng" dirty="0" smtClean="0">
                <a:solidFill>
                  <a:srgbClr val="002060"/>
                </a:solidFill>
              </a:rPr>
              <a:t>назад</a:t>
            </a:r>
          </a:p>
          <a:p>
            <a:r>
              <a:rPr lang="en-US" sz="3200" b="1" dirty="0" smtClean="0">
                <a:solidFill>
                  <a:srgbClr val="002060"/>
                </a:solidFill>
              </a:rPr>
              <a:t>Long ago- </a:t>
            </a:r>
            <a:r>
              <a:rPr lang="ru-RU" sz="3200" dirty="0" smtClean="0">
                <a:solidFill>
                  <a:srgbClr val="002060"/>
                </a:solidFill>
              </a:rPr>
              <a:t>давно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владислав\Desktop\smy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51720" cy="2051720"/>
          </a:xfrm>
          <a:prstGeom prst="rect">
            <a:avLst/>
          </a:prstGeom>
          <a:noFill/>
        </p:spPr>
      </p:pic>
      <p:pic>
        <p:nvPicPr>
          <p:cNvPr id="2052" name="Picture 4" descr="C:\Users\владислав\Desktop\cdcbcf3f56044bfa2613e29dc08de6e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4485" y="4221088"/>
            <a:ext cx="2794078" cy="2636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Утвердительное предложение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sz="3600" dirty="0" smtClean="0">
              <a:solidFill>
                <a:srgbClr val="002060"/>
              </a:solidFill>
            </a:endParaRPr>
          </a:p>
          <a:p>
            <a:r>
              <a:rPr lang="en-US" sz="3600" b="1" u="sng" dirty="0" smtClean="0">
                <a:solidFill>
                  <a:srgbClr val="002060"/>
                </a:solidFill>
              </a:rPr>
              <a:t>I, We, You, He, She, It, They    </a:t>
            </a:r>
            <a:r>
              <a:rPr lang="en-US" sz="4300" b="1" i="1" u="sng" dirty="0" smtClean="0">
                <a:solidFill>
                  <a:srgbClr val="002060"/>
                </a:solidFill>
              </a:rPr>
              <a:t>V</a:t>
            </a:r>
            <a:r>
              <a:rPr lang="en-US" sz="2000" b="1" i="1" u="sng" dirty="0" smtClean="0">
                <a:solidFill>
                  <a:srgbClr val="002060"/>
                </a:solidFill>
              </a:rPr>
              <a:t>1</a:t>
            </a:r>
            <a:r>
              <a:rPr lang="en-US" sz="3600" b="1" i="1" u="sng" dirty="0" smtClean="0">
                <a:solidFill>
                  <a:srgbClr val="FF0000"/>
                </a:solidFill>
              </a:rPr>
              <a:t>ed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smtClean="0">
                <a:solidFill>
                  <a:srgbClr val="002060"/>
                </a:solidFill>
              </a:rPr>
              <a:t> .</a:t>
            </a:r>
          </a:p>
          <a:p>
            <a:endParaRPr lang="en-US" sz="2000" b="1" dirty="0" smtClean="0">
              <a:solidFill>
                <a:srgbClr val="002060"/>
              </a:solidFill>
            </a:endParaRPr>
          </a:p>
          <a:p>
            <a:endParaRPr lang="en-US" sz="2000" b="1" dirty="0" smtClean="0">
              <a:solidFill>
                <a:srgbClr val="002060"/>
              </a:solidFill>
            </a:endParaRPr>
          </a:p>
          <a:p>
            <a:endParaRPr lang="en-US" sz="20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2060"/>
                </a:solidFill>
              </a:rPr>
              <a:t>  </a:t>
            </a:r>
            <a:r>
              <a:rPr lang="en-US" sz="3600" dirty="0" smtClean="0">
                <a:solidFill>
                  <a:srgbClr val="0070C0"/>
                </a:solidFill>
              </a:rPr>
              <a:t>I turn</a:t>
            </a:r>
            <a:r>
              <a:rPr lang="en-US" sz="3600" b="1" i="1" dirty="0" smtClean="0">
                <a:solidFill>
                  <a:srgbClr val="FF0000"/>
                </a:solidFill>
              </a:rPr>
              <a:t>ed </a:t>
            </a:r>
            <a:r>
              <a:rPr lang="en-US" sz="3600" dirty="0" smtClean="0">
                <a:solidFill>
                  <a:srgbClr val="0070C0"/>
                </a:solidFill>
              </a:rPr>
              <a:t>12 yesterday.</a:t>
            </a:r>
          </a:p>
          <a:p>
            <a:pPr>
              <a:buNone/>
            </a:pPr>
            <a:r>
              <a:rPr lang="en-US" sz="3600" dirty="0" smtClean="0">
                <a:solidFill>
                  <a:srgbClr val="0070C0"/>
                </a:solidFill>
              </a:rPr>
              <a:t> My mother prepar</a:t>
            </a:r>
            <a:r>
              <a:rPr lang="en-US" sz="3600" b="1" i="1" dirty="0" smtClean="0">
                <a:solidFill>
                  <a:srgbClr val="FF0000"/>
                </a:solidFill>
              </a:rPr>
              <a:t>ed </a:t>
            </a:r>
            <a:r>
              <a:rPr lang="en-US" sz="3600" dirty="0" smtClean="0">
                <a:solidFill>
                  <a:srgbClr val="0070C0"/>
                </a:solidFill>
              </a:rPr>
              <a:t>tasty food.</a:t>
            </a:r>
          </a:p>
          <a:p>
            <a:pPr>
              <a:buNone/>
            </a:pPr>
            <a:r>
              <a:rPr lang="en-US" sz="3600" dirty="0" smtClean="0">
                <a:solidFill>
                  <a:srgbClr val="0070C0"/>
                </a:solidFill>
              </a:rPr>
              <a:t> My friends listen</a:t>
            </a:r>
            <a:r>
              <a:rPr lang="en-US" sz="3600" b="1" i="1" dirty="0" smtClean="0">
                <a:solidFill>
                  <a:srgbClr val="FF0000"/>
                </a:solidFill>
              </a:rPr>
              <a:t>ed </a:t>
            </a:r>
            <a:r>
              <a:rPr lang="en-US" sz="3600" dirty="0" smtClean="0">
                <a:solidFill>
                  <a:srgbClr val="0070C0"/>
                </a:solidFill>
              </a:rPr>
              <a:t>to music.</a:t>
            </a:r>
          </a:p>
          <a:p>
            <a:pPr>
              <a:buNone/>
            </a:pPr>
            <a:r>
              <a:rPr lang="en-US" sz="3600" b="1" i="1" dirty="0" smtClean="0">
                <a:solidFill>
                  <a:srgbClr val="0070C0"/>
                </a:solidFill>
              </a:rPr>
              <a:t> 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C:\Users\владислав\Desktop\887291-2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8833" y="3789040"/>
            <a:ext cx="2455168" cy="3068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Отрицательное предложение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u="sng" dirty="0" smtClean="0">
              <a:solidFill>
                <a:srgbClr val="002060"/>
              </a:solidFill>
            </a:endParaRPr>
          </a:p>
          <a:p>
            <a:r>
              <a:rPr lang="en-US" sz="3200" b="1" u="sng" dirty="0" smtClean="0">
                <a:solidFill>
                  <a:srgbClr val="002060"/>
                </a:solidFill>
              </a:rPr>
              <a:t>I</a:t>
            </a:r>
            <a:r>
              <a:rPr lang="en-US" sz="3200" b="1" u="sng" dirty="0" smtClean="0">
                <a:solidFill>
                  <a:srgbClr val="002060"/>
                </a:solidFill>
              </a:rPr>
              <a:t>, We, </a:t>
            </a:r>
            <a:r>
              <a:rPr lang="en-US" sz="3200" b="1" u="sng" dirty="0" smtClean="0">
                <a:solidFill>
                  <a:srgbClr val="002060"/>
                </a:solidFill>
              </a:rPr>
              <a:t>You</a:t>
            </a:r>
            <a:r>
              <a:rPr lang="en-US" sz="3200" b="1" u="sng" dirty="0" smtClean="0">
                <a:solidFill>
                  <a:srgbClr val="002060"/>
                </a:solidFill>
              </a:rPr>
              <a:t>, He, She, It, They   </a:t>
            </a:r>
            <a:r>
              <a:rPr lang="en-US" sz="3200" b="1" i="1" u="sng" dirty="0" smtClean="0">
                <a:solidFill>
                  <a:srgbClr val="FF0000"/>
                </a:solidFill>
              </a:rPr>
              <a:t>did not </a:t>
            </a:r>
            <a:r>
              <a:rPr lang="en-US" sz="3200" b="1" u="sng" dirty="0" smtClean="0">
                <a:solidFill>
                  <a:srgbClr val="002060"/>
                </a:solidFill>
              </a:rPr>
              <a:t> </a:t>
            </a:r>
            <a:r>
              <a:rPr lang="en-US" sz="4000" b="1" i="1" u="sng" dirty="0" smtClean="0">
                <a:solidFill>
                  <a:srgbClr val="002060"/>
                </a:solidFill>
              </a:rPr>
              <a:t>V</a:t>
            </a:r>
            <a:r>
              <a:rPr lang="en-US" sz="2000" b="1" i="1" u="sng" dirty="0" smtClean="0">
                <a:solidFill>
                  <a:srgbClr val="002060"/>
                </a:solidFill>
              </a:rPr>
              <a:t>1</a:t>
            </a:r>
          </a:p>
          <a:p>
            <a:pPr>
              <a:buNone/>
            </a:pPr>
            <a:endParaRPr lang="en-US" sz="12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sz="12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sz="12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3200" b="1" dirty="0" smtClean="0">
                <a:solidFill>
                  <a:srgbClr val="002060"/>
                </a:solidFill>
              </a:rPr>
              <a:t> </a:t>
            </a:r>
            <a:r>
              <a:rPr lang="en-US" sz="3200" dirty="0" smtClean="0">
                <a:solidFill>
                  <a:srgbClr val="0070C0"/>
                </a:solidFill>
              </a:rPr>
              <a:t>I </a:t>
            </a:r>
            <a:r>
              <a:rPr lang="en-US" sz="3200" b="1" i="1" dirty="0" smtClean="0">
                <a:solidFill>
                  <a:srgbClr val="FF0000"/>
                </a:solidFill>
              </a:rPr>
              <a:t>didn’t</a:t>
            </a:r>
            <a:r>
              <a:rPr lang="en-US" sz="3200" dirty="0" smtClean="0">
                <a:solidFill>
                  <a:srgbClr val="0070C0"/>
                </a:solidFill>
              </a:rPr>
              <a:t> turn</a:t>
            </a:r>
            <a:r>
              <a:rPr lang="en-US" sz="3200" b="1" i="1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>
                <a:solidFill>
                  <a:srgbClr val="0070C0"/>
                </a:solidFill>
              </a:rPr>
              <a:t>12 yesterday</a:t>
            </a:r>
            <a:r>
              <a:rPr lang="en-US" sz="3200" dirty="0" smtClean="0">
                <a:solidFill>
                  <a:srgbClr val="0070C0"/>
                </a:solidFill>
              </a:rPr>
              <a:t>.</a:t>
            </a:r>
            <a:endParaRPr lang="en-US" sz="32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3200" dirty="0" smtClean="0">
                <a:solidFill>
                  <a:srgbClr val="0070C0"/>
                </a:solidFill>
              </a:rPr>
              <a:t> My </a:t>
            </a:r>
            <a:r>
              <a:rPr lang="en-US" sz="3200" dirty="0" smtClean="0">
                <a:solidFill>
                  <a:srgbClr val="0070C0"/>
                </a:solidFill>
              </a:rPr>
              <a:t>mother </a:t>
            </a:r>
            <a:r>
              <a:rPr lang="en-US" sz="3200" b="1" i="1" dirty="0" smtClean="0">
                <a:solidFill>
                  <a:srgbClr val="FF0000"/>
                </a:solidFill>
              </a:rPr>
              <a:t>didn’t</a:t>
            </a:r>
            <a:r>
              <a:rPr lang="en-US" sz="3200" dirty="0" smtClean="0">
                <a:solidFill>
                  <a:srgbClr val="0070C0"/>
                </a:solidFill>
              </a:rPr>
              <a:t> prepare</a:t>
            </a:r>
            <a:r>
              <a:rPr lang="en-US" sz="3200" b="1" i="1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>
                <a:solidFill>
                  <a:srgbClr val="0070C0"/>
                </a:solidFill>
              </a:rPr>
              <a:t>tasty food.</a:t>
            </a:r>
          </a:p>
          <a:p>
            <a:pPr>
              <a:buNone/>
            </a:pPr>
            <a:r>
              <a:rPr lang="en-US" sz="3200" dirty="0" smtClean="0">
                <a:solidFill>
                  <a:srgbClr val="0070C0"/>
                </a:solidFill>
              </a:rPr>
              <a:t> My friends </a:t>
            </a:r>
            <a:r>
              <a:rPr lang="en-US" sz="3200" b="1" i="1" dirty="0" smtClean="0">
                <a:solidFill>
                  <a:srgbClr val="FF0000"/>
                </a:solidFill>
              </a:rPr>
              <a:t>didn’t </a:t>
            </a:r>
            <a:r>
              <a:rPr lang="en-US" sz="3200" dirty="0" smtClean="0">
                <a:solidFill>
                  <a:srgbClr val="0070C0"/>
                </a:solidFill>
              </a:rPr>
              <a:t>listen</a:t>
            </a:r>
            <a:r>
              <a:rPr lang="en-US" sz="3200" b="1" i="1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>
                <a:solidFill>
                  <a:srgbClr val="0070C0"/>
                </a:solidFill>
              </a:rPr>
              <a:t>to music.</a:t>
            </a:r>
            <a:r>
              <a:rPr lang="en-US" sz="3200" dirty="0" smtClean="0">
                <a:solidFill>
                  <a:srgbClr val="0070C0"/>
                </a:solidFill>
              </a:rPr>
              <a:t> </a:t>
            </a:r>
            <a:endParaRPr lang="en-US" sz="3200" b="1" i="1" u="sng" dirty="0" smtClean="0">
              <a:solidFill>
                <a:srgbClr val="002060"/>
              </a:solidFill>
            </a:endParaRPr>
          </a:p>
          <a:p>
            <a:endParaRPr lang="en-US" sz="2000" b="1" i="1" u="sng" dirty="0" smtClean="0">
              <a:solidFill>
                <a:srgbClr val="002060"/>
              </a:solidFill>
            </a:endParaRPr>
          </a:p>
          <a:p>
            <a:endParaRPr lang="en-US" sz="2000" b="1" i="1" u="sng" dirty="0" smtClean="0">
              <a:solidFill>
                <a:srgbClr val="002060"/>
              </a:solidFill>
            </a:endParaRPr>
          </a:p>
          <a:p>
            <a:endParaRPr lang="ru-RU" sz="2000" dirty="0"/>
          </a:p>
        </p:txBody>
      </p:sp>
      <p:pic>
        <p:nvPicPr>
          <p:cNvPr id="4098" name="Picture 2" descr="C:\Users\владислав\Desktop\683858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0245" y="5085184"/>
            <a:ext cx="2363754" cy="1772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363272" cy="908720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00B050"/>
                </a:solidFill>
              </a:rPr>
              <a:t/>
            </a:r>
            <a:br>
              <a:rPr lang="ru-RU" sz="4400" dirty="0" smtClean="0">
                <a:solidFill>
                  <a:srgbClr val="00B050"/>
                </a:solidFill>
              </a:rPr>
            </a:br>
            <a:r>
              <a:rPr lang="ru-RU" sz="4400" dirty="0" smtClean="0">
                <a:solidFill>
                  <a:srgbClr val="00B050"/>
                </a:solidFill>
              </a:rPr>
              <a:t>Вопросительное</a:t>
            </a:r>
            <a:r>
              <a:rPr lang="ru-RU" dirty="0" smtClean="0">
                <a:solidFill>
                  <a:srgbClr val="00B050"/>
                </a:solidFill>
              </a:rPr>
              <a:t> предложение</a:t>
            </a:r>
            <a:br>
              <a:rPr lang="ru-RU" dirty="0" smtClean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80728"/>
            <a:ext cx="8363272" cy="532863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i="1" u="sng" dirty="0" smtClean="0">
                <a:solidFill>
                  <a:srgbClr val="FF0000"/>
                </a:solidFill>
              </a:rPr>
              <a:t>Did   </a:t>
            </a:r>
            <a:r>
              <a:rPr lang="en-US" b="1" u="sng" dirty="0" smtClean="0">
                <a:solidFill>
                  <a:srgbClr val="002060"/>
                </a:solidFill>
              </a:rPr>
              <a:t>I</a:t>
            </a:r>
            <a:r>
              <a:rPr lang="en-US" b="1" u="sng" dirty="0" smtClean="0">
                <a:solidFill>
                  <a:srgbClr val="002060"/>
                </a:solidFill>
              </a:rPr>
              <a:t>, We, </a:t>
            </a:r>
            <a:r>
              <a:rPr lang="en-US" b="1" u="sng" dirty="0" smtClean="0">
                <a:solidFill>
                  <a:srgbClr val="002060"/>
                </a:solidFill>
              </a:rPr>
              <a:t>You</a:t>
            </a:r>
            <a:r>
              <a:rPr lang="en-US" b="1" u="sng" dirty="0" smtClean="0">
                <a:solidFill>
                  <a:srgbClr val="002060"/>
                </a:solidFill>
              </a:rPr>
              <a:t>, He, She, It, They   </a:t>
            </a:r>
            <a:r>
              <a:rPr lang="en-US" b="1" u="sng" dirty="0" smtClean="0">
                <a:solidFill>
                  <a:srgbClr val="002060"/>
                </a:solidFill>
              </a:rPr>
              <a:t> </a:t>
            </a:r>
            <a:r>
              <a:rPr lang="en-US" sz="3600" b="1" i="1" u="sng" dirty="0" smtClean="0">
                <a:solidFill>
                  <a:srgbClr val="002060"/>
                </a:solidFill>
              </a:rPr>
              <a:t>V</a:t>
            </a:r>
            <a:r>
              <a:rPr lang="en-US" sz="1800" b="1" i="1" u="sng" dirty="0" smtClean="0">
                <a:solidFill>
                  <a:srgbClr val="002060"/>
                </a:solidFill>
              </a:rPr>
              <a:t>1 </a:t>
            </a:r>
            <a:r>
              <a:rPr lang="en-US" sz="3200" b="1" i="1" u="sng" dirty="0" smtClean="0">
                <a:solidFill>
                  <a:srgbClr val="FF0000"/>
                </a:solidFill>
              </a:rPr>
              <a:t>?</a:t>
            </a:r>
            <a:r>
              <a:rPr lang="en-US" sz="1800" b="1" i="1" u="sng" dirty="0" smtClean="0">
                <a:solidFill>
                  <a:srgbClr val="002060"/>
                </a:solidFill>
              </a:rPr>
              <a:t>  </a:t>
            </a:r>
          </a:p>
          <a:p>
            <a:r>
              <a:rPr lang="en-US" sz="3200" b="1" u="sng" dirty="0" smtClean="0">
                <a:solidFill>
                  <a:srgbClr val="002060"/>
                </a:solidFill>
              </a:rPr>
              <a:t>Yes, I(…) </a:t>
            </a:r>
            <a:r>
              <a:rPr lang="en-US" sz="3200" b="1" i="1" u="sng" dirty="0" smtClean="0">
                <a:solidFill>
                  <a:srgbClr val="FF0000"/>
                </a:solidFill>
              </a:rPr>
              <a:t>did.</a:t>
            </a:r>
          </a:p>
          <a:p>
            <a:r>
              <a:rPr lang="en-US" sz="3200" b="1" u="sng" dirty="0" smtClean="0">
                <a:solidFill>
                  <a:srgbClr val="002060"/>
                </a:solidFill>
              </a:rPr>
              <a:t>No, I(…) </a:t>
            </a:r>
            <a:r>
              <a:rPr lang="en-US" sz="3200" b="1" i="1" u="sng" dirty="0" smtClean="0">
                <a:solidFill>
                  <a:srgbClr val="FF0000"/>
                </a:solidFill>
              </a:rPr>
              <a:t>didn’t.</a:t>
            </a:r>
          </a:p>
          <a:p>
            <a:endParaRPr lang="en-US" sz="3200" b="1" i="1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3200" b="1" i="1" dirty="0" smtClean="0">
                <a:solidFill>
                  <a:srgbClr val="FF0000"/>
                </a:solidFill>
              </a:rPr>
              <a:t>Did </a:t>
            </a:r>
            <a:r>
              <a:rPr lang="en-US" sz="1800" b="1" dirty="0" smtClean="0">
                <a:solidFill>
                  <a:srgbClr val="002060"/>
                </a:solidFill>
              </a:rPr>
              <a:t> </a:t>
            </a:r>
            <a:r>
              <a:rPr lang="en-US" sz="3200" dirty="0" err="1" smtClean="0">
                <a:solidFill>
                  <a:srgbClr val="0070C0"/>
                </a:solidFill>
              </a:rPr>
              <a:t>yoy</a:t>
            </a:r>
            <a:r>
              <a:rPr lang="en-US" sz="3200" dirty="0" smtClean="0">
                <a:solidFill>
                  <a:srgbClr val="0070C0"/>
                </a:solidFill>
              </a:rPr>
              <a:t> turn</a:t>
            </a:r>
            <a:r>
              <a:rPr lang="en-US" sz="3200" b="1" i="1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>
                <a:solidFill>
                  <a:srgbClr val="0070C0"/>
                </a:solidFill>
              </a:rPr>
              <a:t>12 </a:t>
            </a:r>
            <a:r>
              <a:rPr lang="en-US" sz="3200" dirty="0" smtClean="0">
                <a:solidFill>
                  <a:srgbClr val="0070C0"/>
                </a:solidFill>
              </a:rPr>
              <a:t>yesterday</a:t>
            </a:r>
            <a:r>
              <a:rPr lang="en-US" sz="3200" b="1" i="1" dirty="0" smtClean="0">
                <a:solidFill>
                  <a:srgbClr val="FF0000"/>
                </a:solidFill>
              </a:rPr>
              <a:t>? </a:t>
            </a:r>
          </a:p>
          <a:p>
            <a:pPr>
              <a:buNone/>
            </a:pPr>
            <a:r>
              <a:rPr lang="en-US" sz="3200" dirty="0" smtClean="0">
                <a:solidFill>
                  <a:srgbClr val="0070C0"/>
                </a:solidFill>
              </a:rPr>
              <a:t>Yes, I </a:t>
            </a:r>
            <a:r>
              <a:rPr lang="en-US" sz="3200" b="1" i="1" dirty="0" smtClean="0">
                <a:solidFill>
                  <a:srgbClr val="FF0000"/>
                </a:solidFill>
              </a:rPr>
              <a:t>did</a:t>
            </a:r>
            <a:r>
              <a:rPr lang="en-US" sz="3200" dirty="0" smtClean="0">
                <a:solidFill>
                  <a:srgbClr val="0070C0"/>
                </a:solidFill>
              </a:rPr>
              <a:t>. No, I </a:t>
            </a:r>
            <a:r>
              <a:rPr lang="en-US" sz="3200" b="1" i="1" dirty="0" smtClean="0">
                <a:solidFill>
                  <a:srgbClr val="FF0000"/>
                </a:solidFill>
              </a:rPr>
              <a:t>didn’t</a:t>
            </a:r>
            <a:r>
              <a:rPr lang="en-US" sz="3200" b="1" i="1" dirty="0" smtClean="0">
                <a:solidFill>
                  <a:srgbClr val="0070C0"/>
                </a:solidFill>
              </a:rPr>
              <a:t>.</a:t>
            </a:r>
            <a:endParaRPr lang="en-US" sz="32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3200" b="1" i="1" dirty="0" smtClean="0">
                <a:solidFill>
                  <a:srgbClr val="FF0000"/>
                </a:solidFill>
              </a:rPr>
              <a:t>Did </a:t>
            </a:r>
            <a:r>
              <a:rPr lang="en-US" sz="3200" dirty="0" smtClean="0">
                <a:solidFill>
                  <a:srgbClr val="0070C0"/>
                </a:solidFill>
              </a:rPr>
              <a:t>m</a:t>
            </a:r>
            <a:r>
              <a:rPr lang="en-US" sz="3200" dirty="0" smtClean="0">
                <a:solidFill>
                  <a:srgbClr val="0070C0"/>
                </a:solidFill>
              </a:rPr>
              <a:t>y </a:t>
            </a:r>
            <a:r>
              <a:rPr lang="en-US" sz="3200" dirty="0" smtClean="0">
                <a:solidFill>
                  <a:srgbClr val="0070C0"/>
                </a:solidFill>
              </a:rPr>
              <a:t>mother </a:t>
            </a:r>
            <a:r>
              <a:rPr lang="en-US" sz="3200" dirty="0" smtClean="0">
                <a:solidFill>
                  <a:srgbClr val="0070C0"/>
                </a:solidFill>
              </a:rPr>
              <a:t>prepare</a:t>
            </a:r>
            <a:r>
              <a:rPr lang="en-US" sz="3200" b="1" i="1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>
                <a:solidFill>
                  <a:srgbClr val="0070C0"/>
                </a:solidFill>
              </a:rPr>
              <a:t>tasty </a:t>
            </a:r>
            <a:r>
              <a:rPr lang="en-US" sz="3200" dirty="0" smtClean="0">
                <a:solidFill>
                  <a:srgbClr val="0070C0"/>
                </a:solidFill>
              </a:rPr>
              <a:t>food</a:t>
            </a:r>
            <a:r>
              <a:rPr lang="en-US" sz="3200" b="1" i="1" dirty="0" smtClean="0">
                <a:solidFill>
                  <a:srgbClr val="FF0000"/>
                </a:solidFill>
              </a:rPr>
              <a:t>?</a:t>
            </a:r>
          </a:p>
          <a:p>
            <a:pPr>
              <a:buNone/>
            </a:pPr>
            <a:r>
              <a:rPr lang="en-US" sz="3200" b="1" i="1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>
                <a:solidFill>
                  <a:srgbClr val="0070C0"/>
                </a:solidFill>
              </a:rPr>
              <a:t>Yes, she </a:t>
            </a:r>
            <a:r>
              <a:rPr lang="en-US" sz="3200" b="1" i="1" dirty="0" smtClean="0">
                <a:solidFill>
                  <a:srgbClr val="FF0000"/>
                </a:solidFill>
              </a:rPr>
              <a:t>did</a:t>
            </a:r>
            <a:r>
              <a:rPr lang="en-US" sz="3200" b="1" i="1" dirty="0" smtClean="0">
                <a:solidFill>
                  <a:srgbClr val="0070C0"/>
                </a:solidFill>
              </a:rPr>
              <a:t>. </a:t>
            </a:r>
            <a:r>
              <a:rPr lang="en-US" sz="3200" dirty="0" smtClean="0">
                <a:solidFill>
                  <a:srgbClr val="0070C0"/>
                </a:solidFill>
              </a:rPr>
              <a:t>No, she </a:t>
            </a:r>
            <a:r>
              <a:rPr lang="en-US" sz="3200" b="1" i="1" dirty="0" smtClean="0">
                <a:solidFill>
                  <a:srgbClr val="FF0000"/>
                </a:solidFill>
              </a:rPr>
              <a:t>didn’t</a:t>
            </a:r>
            <a:r>
              <a:rPr lang="en-US" sz="3200" dirty="0" smtClean="0">
                <a:solidFill>
                  <a:srgbClr val="0070C0"/>
                </a:solidFill>
              </a:rPr>
              <a:t>.</a:t>
            </a:r>
            <a:endParaRPr lang="en-US" sz="32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3200" b="1" i="1" dirty="0" smtClean="0">
                <a:solidFill>
                  <a:srgbClr val="FF0000"/>
                </a:solidFill>
              </a:rPr>
              <a:t>Did </a:t>
            </a:r>
            <a:r>
              <a:rPr lang="en-US" sz="3200" dirty="0" smtClean="0">
                <a:solidFill>
                  <a:srgbClr val="0070C0"/>
                </a:solidFill>
              </a:rPr>
              <a:t>m</a:t>
            </a:r>
            <a:r>
              <a:rPr lang="en-US" sz="3200" dirty="0" smtClean="0">
                <a:solidFill>
                  <a:srgbClr val="0070C0"/>
                </a:solidFill>
              </a:rPr>
              <a:t>y </a:t>
            </a:r>
            <a:r>
              <a:rPr lang="en-US" sz="3200" dirty="0" smtClean="0">
                <a:solidFill>
                  <a:srgbClr val="0070C0"/>
                </a:solidFill>
              </a:rPr>
              <a:t>friends </a:t>
            </a:r>
            <a:r>
              <a:rPr lang="en-US" sz="3200" dirty="0" smtClean="0">
                <a:solidFill>
                  <a:srgbClr val="0070C0"/>
                </a:solidFill>
              </a:rPr>
              <a:t>listen</a:t>
            </a:r>
            <a:r>
              <a:rPr lang="en-US" sz="3200" b="1" i="1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>
                <a:solidFill>
                  <a:srgbClr val="0070C0"/>
                </a:solidFill>
              </a:rPr>
              <a:t>to </a:t>
            </a:r>
            <a:r>
              <a:rPr lang="en-US" sz="3200" dirty="0" smtClean="0">
                <a:solidFill>
                  <a:srgbClr val="0070C0"/>
                </a:solidFill>
              </a:rPr>
              <a:t>music</a:t>
            </a:r>
            <a:r>
              <a:rPr lang="en-US" sz="3200" b="1" dirty="0" smtClean="0">
                <a:solidFill>
                  <a:srgbClr val="FF0000"/>
                </a:solidFill>
              </a:rPr>
              <a:t>? </a:t>
            </a:r>
          </a:p>
          <a:p>
            <a:pPr>
              <a:buNone/>
            </a:pPr>
            <a:r>
              <a:rPr lang="en-US" sz="3200" dirty="0" smtClean="0">
                <a:solidFill>
                  <a:srgbClr val="0070C0"/>
                </a:solidFill>
              </a:rPr>
              <a:t>Yes, they </a:t>
            </a:r>
            <a:r>
              <a:rPr lang="en-US" sz="3200" b="1" i="1" dirty="0" smtClean="0">
                <a:solidFill>
                  <a:srgbClr val="FF0000"/>
                </a:solidFill>
              </a:rPr>
              <a:t>did</a:t>
            </a:r>
            <a:r>
              <a:rPr lang="en-US" sz="3200" b="1" i="1" dirty="0" smtClean="0">
                <a:solidFill>
                  <a:srgbClr val="0070C0"/>
                </a:solidFill>
              </a:rPr>
              <a:t>. </a:t>
            </a:r>
            <a:r>
              <a:rPr lang="en-US" sz="3200" dirty="0" smtClean="0">
                <a:solidFill>
                  <a:srgbClr val="0070C0"/>
                </a:solidFill>
              </a:rPr>
              <a:t>No, they </a:t>
            </a:r>
            <a:r>
              <a:rPr lang="en-US" sz="3200" b="1" i="1" dirty="0" smtClean="0">
                <a:solidFill>
                  <a:srgbClr val="FF0000"/>
                </a:solidFill>
              </a:rPr>
              <a:t>didn’t</a:t>
            </a:r>
            <a:r>
              <a:rPr lang="en-US" sz="3200" dirty="0" smtClean="0">
                <a:solidFill>
                  <a:srgbClr val="0070C0"/>
                </a:solidFill>
              </a:rPr>
              <a:t>.</a:t>
            </a:r>
            <a:endParaRPr lang="en-US" sz="3200" b="1" i="1" u="sng" dirty="0" smtClean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967335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en-US" sz="1100" b="1" dirty="0" smtClean="0">
                <a:solidFill>
                  <a:srgbClr val="002060"/>
                </a:solidFill>
              </a:rPr>
              <a:t> </a:t>
            </a:r>
            <a:endParaRPr lang="ru-RU" dirty="0"/>
          </a:p>
        </p:txBody>
      </p:sp>
      <p:pic>
        <p:nvPicPr>
          <p:cNvPr id="5122" name="Picture 2" descr="C:\Users\владислав\Desktop\887291-2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8370" y="3284984"/>
            <a:ext cx="2495629" cy="35515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86</TotalTime>
  <Words>203</Words>
  <Application>Microsoft Office PowerPoint</Application>
  <PresentationFormat>Экран (4:3)</PresentationFormat>
  <Paragraphs>42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PAST SIMPLE TENSE REGULAR VERBS</vt:lpstr>
      <vt:lpstr>Cлова-указатели</vt:lpstr>
      <vt:lpstr>Утвердительное предложение</vt:lpstr>
      <vt:lpstr>Отрицательное предложение</vt:lpstr>
      <vt:lpstr> Вопросительное предложение 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SIMPLE TENSE REGULAR VERBS</dc:title>
  <dc:creator>владислав</dc:creator>
  <cp:lastModifiedBy>владислав</cp:lastModifiedBy>
  <cp:revision>9</cp:revision>
  <dcterms:created xsi:type="dcterms:W3CDTF">2012-04-05T17:11:20Z</dcterms:created>
  <dcterms:modified xsi:type="dcterms:W3CDTF">2012-04-05T18:37:20Z</dcterms:modified>
</cp:coreProperties>
</file>