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541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A25AC7-9C23-469D-A43B-F1130AE2E579}" type="datetimeFigureOut">
              <a:rPr lang="ru-RU" smtClean="0"/>
              <a:t>04.10.2012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999C17-B43F-4DA5-874D-29AEED74FC0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A25AC7-9C23-469D-A43B-F1130AE2E579}" type="datetimeFigureOut">
              <a:rPr lang="ru-RU" smtClean="0"/>
              <a:t>04.10.2012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999C17-B43F-4DA5-874D-29AEED74FC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A25AC7-9C23-469D-A43B-F1130AE2E579}" type="datetimeFigureOut">
              <a:rPr lang="ru-RU" smtClean="0"/>
              <a:t>04.10.2012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999C17-B43F-4DA5-874D-29AEED74FC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A25AC7-9C23-469D-A43B-F1130AE2E579}" type="datetimeFigureOut">
              <a:rPr lang="ru-RU" smtClean="0"/>
              <a:t>04.10.2012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999C17-B43F-4DA5-874D-29AEED74FC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A25AC7-9C23-469D-A43B-F1130AE2E579}" type="datetimeFigureOut">
              <a:rPr lang="ru-RU" smtClean="0"/>
              <a:t>04.10.2012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999C17-B43F-4DA5-874D-29AEED74FC0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A25AC7-9C23-469D-A43B-F1130AE2E579}" type="datetimeFigureOut">
              <a:rPr lang="ru-RU" smtClean="0"/>
              <a:t>04.10.2012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999C17-B43F-4DA5-874D-29AEED74FC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A25AC7-9C23-469D-A43B-F1130AE2E579}" type="datetimeFigureOut">
              <a:rPr lang="ru-RU" smtClean="0"/>
              <a:t>04.10.2012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999C17-B43F-4DA5-874D-29AEED74FC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A25AC7-9C23-469D-A43B-F1130AE2E579}" type="datetimeFigureOut">
              <a:rPr lang="ru-RU" smtClean="0"/>
              <a:t>04.10.2012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999C17-B43F-4DA5-874D-29AEED74FC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A25AC7-9C23-469D-A43B-F1130AE2E579}" type="datetimeFigureOut">
              <a:rPr lang="ru-RU" smtClean="0"/>
              <a:t>04.10.2012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999C17-B43F-4DA5-874D-29AEED74FC0F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A25AC7-9C23-469D-A43B-F1130AE2E579}" type="datetimeFigureOut">
              <a:rPr lang="ru-RU" smtClean="0"/>
              <a:t>04.10.2012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999C17-B43F-4DA5-874D-29AEED74FC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A25AC7-9C23-469D-A43B-F1130AE2E579}" type="datetimeFigureOut">
              <a:rPr lang="ru-RU" smtClean="0"/>
              <a:t>04.10.2012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999C17-B43F-4DA5-874D-29AEED74FC0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CA25AC7-9C23-469D-A43B-F1130AE2E579}" type="datetimeFigureOut">
              <a:rPr lang="ru-RU" smtClean="0"/>
              <a:t>04.10.2012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F999C17-B43F-4DA5-874D-29AEED74FC0F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404663"/>
            <a:ext cx="7406640" cy="4032449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800" b="1" i="1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PRESENT SIMPLE</a:t>
            </a:r>
            <a:br>
              <a:rPr lang="en-US" sz="4800" b="1" i="1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sz="4800" b="1" i="1" dirty="0" err="1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vs</a:t>
            </a:r>
            <a:r>
              <a:rPr lang="en-US" sz="4800" b="1" i="1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en-US" sz="4800" b="1" i="1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sz="4800" b="1" i="1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PRESENT PROGRESSIVE</a:t>
            </a:r>
            <a:endParaRPr lang="ru-RU" sz="4800" b="1" i="1" dirty="0">
              <a:ln w="11430"/>
              <a:solidFill>
                <a:srgbClr val="00B0F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432560" y="1340768"/>
            <a:ext cx="7406640" cy="509296"/>
          </a:xfrm>
        </p:spPr>
        <p:txBody>
          <a:bodyPr/>
          <a:lstStyle/>
          <a:p>
            <a:pPr algn="ctr"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746064" cy="634082"/>
          </a:xfrm>
        </p:spPr>
        <p:txBody>
          <a:bodyPr>
            <a:noAutofit/>
          </a:bodyPr>
          <a:lstStyle/>
          <a:p>
            <a:r>
              <a:rPr lang="en-US" sz="3200" b="1" i="1" dirty="0" smtClean="0">
                <a:solidFill>
                  <a:srgbClr val="00B0F0"/>
                </a:solidFill>
              </a:rPr>
              <a:t>PRESENT SIMPLE </a:t>
            </a:r>
            <a:r>
              <a:rPr lang="ru-RU" sz="3200" b="1" i="1" dirty="0" smtClean="0">
                <a:solidFill>
                  <a:srgbClr val="00B0F0"/>
                </a:solidFill>
              </a:rPr>
              <a:t>(Настоящее простое)</a:t>
            </a:r>
            <a:endParaRPr lang="ru-RU" sz="3200" b="1" i="1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0"/>
            <a:ext cx="7746064" cy="908720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3200" b="1" i="1" u="sng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PRESENT SIMPLE </a:t>
            </a:r>
            <a:r>
              <a:rPr lang="ru-RU" sz="3200" b="1" i="1" u="sng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(Настоящее простое)</a:t>
            </a:r>
            <a:endParaRPr lang="ru-RU" sz="3200" b="1" i="1" u="sng" dirty="0">
              <a:ln w="11430"/>
              <a:solidFill>
                <a:srgbClr val="00B0F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836712"/>
            <a:ext cx="7746064" cy="5411688"/>
          </a:xfrm>
        </p:spPr>
        <p:txBody>
          <a:bodyPr>
            <a:normAutofit fontScale="25000" lnSpcReduction="2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596646" indent="-514350">
              <a:buNone/>
            </a:pPr>
            <a:r>
              <a:rPr lang="en-US" sz="11200" b="1" i="1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1.</a:t>
            </a:r>
            <a:r>
              <a:rPr lang="en-US" sz="112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11200" b="1" i="1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Постоянные действия</a:t>
            </a:r>
            <a:r>
              <a:rPr lang="en-US" sz="11200" b="1" i="1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</a:t>
            </a:r>
          </a:p>
          <a:p>
            <a:pPr marL="596646" indent="-514350">
              <a:buNone/>
            </a:pPr>
            <a:r>
              <a:rPr lang="en-US" sz="112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sz="112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</a:t>
            </a:r>
            <a:r>
              <a:rPr lang="en-US" sz="11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We live in Moscow.</a:t>
            </a:r>
          </a:p>
          <a:p>
            <a:pPr marL="596646" indent="-514350">
              <a:buNone/>
            </a:pPr>
            <a:r>
              <a:rPr lang="en-US" sz="11200" b="1" i="1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2.</a:t>
            </a:r>
            <a:r>
              <a:rPr lang="en-US" sz="112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11200" b="1" i="1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Факты, истины, законы природы </a:t>
            </a:r>
            <a:endParaRPr lang="en-US" sz="11200" b="1" i="1" dirty="0" smtClean="0">
              <a:ln w="11430"/>
              <a:solidFill>
                <a:srgbClr val="00B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596646" indent="-514350">
              <a:buNone/>
            </a:pPr>
            <a:r>
              <a:rPr lang="en-US" sz="112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sz="112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</a:t>
            </a:r>
            <a:r>
              <a:rPr lang="en-US" sz="11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The Moon goes round the Earth.</a:t>
            </a:r>
          </a:p>
          <a:p>
            <a:pPr marL="596646" indent="-514350">
              <a:buNone/>
            </a:pPr>
            <a:r>
              <a:rPr lang="en-US" sz="11200" b="1" i="1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3.</a:t>
            </a:r>
            <a:r>
              <a:rPr lang="en-US" sz="112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11200" b="1" i="1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Привычки, повторяющиеся действия</a:t>
            </a:r>
          </a:p>
          <a:p>
            <a:pPr marL="447675" indent="-366713">
              <a:buNone/>
            </a:pPr>
            <a:r>
              <a:rPr lang="ru-RU" sz="11200" b="1" i="1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(часто употребляется с обстоятельствами времени)</a:t>
            </a:r>
            <a:r>
              <a:rPr lang="en-US" sz="11200" b="1" i="1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</a:p>
          <a:p>
            <a:pPr marL="596646" indent="-514350">
              <a:buNone/>
            </a:pPr>
            <a:r>
              <a:rPr lang="en-US" sz="112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sz="112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</a:t>
            </a:r>
            <a:r>
              <a:rPr lang="en-US" sz="11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 always help my mother.</a:t>
            </a:r>
          </a:p>
          <a:p>
            <a:pPr marL="596646" indent="-514350">
              <a:buNone/>
            </a:pPr>
            <a:r>
              <a:rPr lang="en-US" sz="11200" b="1" i="1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4.</a:t>
            </a:r>
            <a:r>
              <a:rPr lang="en-US" sz="112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11200" b="1" i="1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Расписание</a:t>
            </a:r>
            <a:endParaRPr lang="en-US" sz="11200" b="1" i="1" dirty="0" smtClean="0">
              <a:ln w="11430"/>
              <a:solidFill>
                <a:srgbClr val="00B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596646" indent="-514350">
              <a:buNone/>
            </a:pPr>
            <a:r>
              <a:rPr lang="en-US" sz="112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sz="112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</a:t>
            </a:r>
            <a:r>
              <a:rPr lang="ru-RU" sz="112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sz="11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Lessons start at 8. 30 am.</a:t>
            </a:r>
            <a:endParaRPr lang="en-US" sz="112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447675" indent="-366713">
              <a:buNone/>
            </a:pPr>
            <a:r>
              <a:rPr lang="en-US" sz="11200" b="1" i="1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5.</a:t>
            </a:r>
            <a:r>
              <a:rPr lang="en-US" sz="112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11200" b="1" i="1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Глаголы состояния </a:t>
            </a:r>
            <a:r>
              <a:rPr lang="en-US" sz="11200" b="1" i="1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(</a:t>
            </a:r>
            <a:r>
              <a:rPr lang="en-US" sz="11200" b="1" i="1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hear, seem, sound, believe,   forget, know, realize, remember, understand, desire, enjoy, hate, like, love, prefer, want)</a:t>
            </a:r>
          </a:p>
          <a:p>
            <a:pPr marL="596646" indent="-514350">
              <a:buNone/>
            </a:pPr>
            <a:r>
              <a:rPr lang="en-US" sz="112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sz="112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</a:t>
            </a:r>
            <a:r>
              <a:rPr lang="en-US" sz="11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 remember this poem.</a:t>
            </a:r>
            <a:endParaRPr lang="en-US" sz="11200" b="1" i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596646" indent="-514350">
              <a:buNone/>
            </a:pPr>
            <a:r>
              <a:rPr lang="en-US" sz="112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11200" b="1" i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596646" indent="-514350">
              <a:buNone/>
            </a:pPr>
            <a:r>
              <a:rPr lang="ru-RU" sz="2800" b="1" u="sng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</a:t>
            </a:r>
            <a:endParaRPr lang="ru-RU" sz="2800" b="1" u="sng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504056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i="1" u="sng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Обстоятельства времени</a:t>
            </a:r>
            <a:endParaRPr lang="ru-RU" sz="4400" b="1" i="1" u="sng" dirty="0">
              <a:ln w="11430"/>
              <a:solidFill>
                <a:srgbClr val="00B0F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692696"/>
            <a:ext cx="7746064" cy="5904656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buNone/>
            </a:pPr>
            <a:r>
              <a:rPr lang="en-US" sz="2800" b="1" i="1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1. How often</a:t>
            </a:r>
            <a:r>
              <a:rPr lang="ru-RU" sz="2800" b="1" i="1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? (Как часто?)</a:t>
            </a:r>
            <a:endParaRPr lang="en-US" sz="2800" b="1" i="1" dirty="0" smtClean="0">
              <a:ln w="11430"/>
              <a:solidFill>
                <a:srgbClr val="00B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None/>
            </a:pPr>
            <a:r>
              <a:rPr lang="en-US" sz="2800" b="1" i="1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</a:t>
            </a:r>
            <a:r>
              <a:rPr lang="en-US" sz="2800" b="1" i="1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lways, usually, often, sometimes, seldom</a:t>
            </a:r>
            <a:endParaRPr lang="ru-RU" sz="2800" b="1" i="1" dirty="0" smtClean="0">
              <a:ln w="11430"/>
              <a:solidFill>
                <a:srgbClr val="00206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88900" indent="-6350">
              <a:buNone/>
            </a:pPr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 предложениях употребля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ю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тся между подлежащим и сказуемым, но после глаголов 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sz="2800" b="1" i="1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be</a:t>
            </a:r>
            <a:r>
              <a:rPr lang="en-US" sz="28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  </a:t>
            </a:r>
            <a:r>
              <a:rPr lang="en-US" sz="2800" b="1" i="1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can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endParaRPr lang="ru-RU" sz="28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88900" indent="-6350">
              <a:buNone/>
            </a:pPr>
            <a:r>
              <a:rPr lang="en-US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 </a:t>
            </a:r>
            <a:r>
              <a:rPr lang="en-US" sz="2800" b="1" i="1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often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read books.  She is </a:t>
            </a:r>
            <a:r>
              <a:rPr lang="en-US" sz="2800" b="1" i="1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seldom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lazy.</a:t>
            </a:r>
          </a:p>
          <a:p>
            <a:pPr marL="88900" indent="-6350">
              <a:buNone/>
            </a:pPr>
            <a:r>
              <a:rPr lang="en-US" sz="2800" b="1" i="1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2. When? </a:t>
            </a:r>
            <a:r>
              <a:rPr lang="ru-RU" sz="2800" b="1" i="1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(Когда?)</a:t>
            </a:r>
          </a:p>
          <a:p>
            <a:pPr marL="88900" indent="-6350">
              <a:buNone/>
            </a:pPr>
            <a:r>
              <a:rPr lang="en-US" sz="2800" b="1" i="1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Every day (…), in the morning (…), at night / noon / weekend, on Mondays (…),</a:t>
            </a:r>
          </a:p>
          <a:p>
            <a:pPr marL="88900" indent="-6350">
              <a:buNone/>
            </a:pPr>
            <a:r>
              <a:rPr lang="en-US" sz="2800" b="1" i="1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On Monday (…)</a:t>
            </a:r>
          </a:p>
          <a:p>
            <a:pPr marL="88900" indent="-6350">
              <a:buNone/>
            </a:pPr>
            <a:r>
              <a:rPr lang="ru-RU" sz="2800" b="1" dirty="0" smtClean="0">
                <a:ln w="11430"/>
                <a:solidFill>
                  <a:schemeClr val="accent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Употребляются в конце предложения.</a:t>
            </a:r>
          </a:p>
          <a:p>
            <a:pPr marL="88900" indent="-6350">
              <a:buNone/>
            </a:pPr>
            <a:r>
              <a:rPr lang="en-US" sz="2800" b="1" dirty="0" smtClean="0">
                <a:ln w="11430"/>
                <a:solidFill>
                  <a:schemeClr val="accent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They play tennis </a:t>
            </a:r>
            <a:r>
              <a:rPr lang="en-US" sz="2800" b="1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every day</a:t>
            </a:r>
            <a:r>
              <a:rPr lang="en-US" sz="2800" b="1" dirty="0" smtClean="0">
                <a:ln w="11430"/>
                <a:solidFill>
                  <a:schemeClr val="accent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</a:p>
          <a:p>
            <a:pPr marL="88900" indent="-6350">
              <a:buNone/>
            </a:pP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435608" y="188640"/>
            <a:ext cx="7498080" cy="8599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16632"/>
            <a:ext cx="7674056" cy="6552728"/>
          </a:xfrm>
        </p:spPr>
        <p:txBody>
          <a:bodyPr/>
          <a:lstStyle/>
          <a:p>
            <a:pPr marL="715963" indent="-633413">
              <a:buNone/>
            </a:pPr>
            <a:r>
              <a:rPr lang="en-US" sz="6600" b="1" dirty="0" smtClean="0">
                <a:solidFill>
                  <a:srgbClr val="00B0F0"/>
                </a:solidFill>
              </a:rPr>
              <a:t>+</a:t>
            </a:r>
            <a:r>
              <a:rPr lang="en-US" sz="5400" dirty="0" smtClean="0">
                <a:solidFill>
                  <a:srgbClr val="00B0F0"/>
                </a:solidFill>
              </a:rPr>
              <a:t> </a:t>
            </a:r>
            <a:r>
              <a:rPr lang="en-US" sz="2800" b="1" u="sng" dirty="0" smtClean="0">
                <a:solidFill>
                  <a:srgbClr val="002060"/>
                </a:solidFill>
              </a:rPr>
              <a:t>I, We, You, They </a:t>
            </a:r>
            <a:r>
              <a:rPr lang="en-US" sz="2800" b="1" u="sng" dirty="0" smtClean="0">
                <a:solidFill>
                  <a:srgbClr val="00B050"/>
                </a:solidFill>
              </a:rPr>
              <a:t>V</a:t>
            </a:r>
            <a:r>
              <a:rPr lang="en-US" sz="2800" b="1" u="sng" dirty="0" smtClean="0">
                <a:solidFill>
                  <a:srgbClr val="002060"/>
                </a:solidFill>
              </a:rPr>
              <a:t>.</a:t>
            </a:r>
          </a:p>
          <a:p>
            <a:pPr>
              <a:buNone/>
            </a:pPr>
            <a:r>
              <a:rPr lang="en-US" sz="2800" dirty="0" smtClean="0">
                <a:solidFill>
                  <a:srgbClr val="002060"/>
                </a:solidFill>
              </a:rPr>
              <a:t>       I </a:t>
            </a:r>
            <a:r>
              <a:rPr lang="en-US" sz="2800" dirty="0" smtClean="0">
                <a:solidFill>
                  <a:srgbClr val="00B050"/>
                </a:solidFill>
              </a:rPr>
              <a:t>cook </a:t>
            </a:r>
            <a:r>
              <a:rPr lang="en-US" sz="2800" dirty="0" smtClean="0">
                <a:solidFill>
                  <a:schemeClr val="accent6"/>
                </a:solidFill>
              </a:rPr>
              <a:t>dinner every day.</a:t>
            </a:r>
            <a:endParaRPr lang="en-US" sz="2800" b="1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en-US" sz="2800" b="1" dirty="0" smtClean="0">
                <a:solidFill>
                  <a:srgbClr val="00B0F0"/>
                </a:solidFill>
              </a:rPr>
              <a:t>       </a:t>
            </a:r>
            <a:r>
              <a:rPr lang="en-US" sz="2800" b="1" u="sng" dirty="0" smtClean="0">
                <a:solidFill>
                  <a:srgbClr val="002060"/>
                </a:solidFill>
              </a:rPr>
              <a:t>He, She, It </a:t>
            </a:r>
            <a:r>
              <a:rPr lang="en-US" sz="2800" b="1" u="sng" dirty="0" smtClean="0">
                <a:solidFill>
                  <a:srgbClr val="00B050"/>
                </a:solidFill>
              </a:rPr>
              <a:t>V</a:t>
            </a:r>
            <a:r>
              <a:rPr lang="en-US" sz="2800" b="1" u="sng" dirty="0" smtClean="0">
                <a:solidFill>
                  <a:srgbClr val="FF0000"/>
                </a:solidFill>
              </a:rPr>
              <a:t>s</a:t>
            </a:r>
            <a:r>
              <a:rPr lang="en-US" sz="2800" b="1" u="sng" dirty="0" smtClean="0">
                <a:solidFill>
                  <a:srgbClr val="002060"/>
                </a:solidFill>
              </a:rPr>
              <a:t>.</a:t>
            </a:r>
          </a:p>
          <a:p>
            <a:pPr marL="712788" indent="-282575">
              <a:buNone/>
            </a:pPr>
            <a:r>
              <a:rPr lang="en-US" sz="2800" dirty="0" smtClean="0">
                <a:solidFill>
                  <a:srgbClr val="002060"/>
                </a:solidFill>
              </a:rPr>
              <a:t> </a:t>
            </a:r>
            <a:r>
              <a:rPr lang="en-US" sz="2800" dirty="0" smtClean="0">
                <a:solidFill>
                  <a:srgbClr val="002060"/>
                </a:solidFill>
              </a:rPr>
              <a:t>  She </a:t>
            </a:r>
            <a:r>
              <a:rPr lang="en-US" sz="2800" dirty="0" smtClean="0">
                <a:solidFill>
                  <a:srgbClr val="00B050"/>
                </a:solidFill>
              </a:rPr>
              <a:t>cook</a:t>
            </a:r>
            <a:r>
              <a:rPr lang="en-US" sz="2800" dirty="0" smtClean="0">
                <a:solidFill>
                  <a:srgbClr val="FF0000"/>
                </a:solidFill>
              </a:rPr>
              <a:t>s </a:t>
            </a:r>
            <a:r>
              <a:rPr lang="en-US" sz="2800" dirty="0" smtClean="0">
                <a:solidFill>
                  <a:schemeClr val="accent6"/>
                </a:solidFill>
              </a:rPr>
              <a:t>dinner every day.</a:t>
            </a:r>
            <a:endParaRPr lang="en-US" sz="6600" b="1" dirty="0" smtClean="0">
              <a:solidFill>
                <a:srgbClr val="00B0F0"/>
              </a:solidFill>
            </a:endParaRPr>
          </a:p>
          <a:p>
            <a:pPr marL="712788" indent="-533400">
              <a:buNone/>
            </a:pPr>
            <a:r>
              <a:rPr lang="en-US" sz="2800" b="1" u="sng" dirty="0" smtClean="0">
                <a:solidFill>
                  <a:srgbClr val="002060"/>
                </a:solidFill>
              </a:rPr>
              <a:t>I, We, You, They </a:t>
            </a:r>
            <a:r>
              <a:rPr lang="en-US" sz="2800" b="1" u="sng" dirty="0" smtClean="0">
                <a:solidFill>
                  <a:srgbClr val="FF0000"/>
                </a:solidFill>
              </a:rPr>
              <a:t>do </a:t>
            </a:r>
            <a:r>
              <a:rPr lang="en-US" sz="2800" b="1" u="sng" dirty="0" smtClean="0">
                <a:solidFill>
                  <a:srgbClr val="00B050"/>
                </a:solidFill>
              </a:rPr>
              <a:t>not</a:t>
            </a:r>
            <a:r>
              <a:rPr lang="en-US" sz="2800" b="1" u="sng" dirty="0" smtClean="0">
                <a:solidFill>
                  <a:srgbClr val="002060"/>
                </a:solidFill>
              </a:rPr>
              <a:t> </a:t>
            </a:r>
            <a:r>
              <a:rPr lang="en-US" sz="2800" b="1" u="sng" dirty="0" smtClean="0">
                <a:solidFill>
                  <a:srgbClr val="00B050"/>
                </a:solidFill>
              </a:rPr>
              <a:t>V</a:t>
            </a:r>
            <a:r>
              <a:rPr lang="en-US" sz="2800" b="1" u="sng" dirty="0" smtClean="0">
                <a:solidFill>
                  <a:srgbClr val="002060"/>
                </a:solidFill>
              </a:rPr>
              <a:t>.</a:t>
            </a:r>
          </a:p>
          <a:p>
            <a:pPr marL="712788" indent="-533400">
              <a:buNone/>
            </a:pPr>
            <a:endParaRPr lang="en-US" sz="2800" dirty="0" smtClean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102</TotalTime>
  <Words>245</Words>
  <Application>Microsoft Office PowerPoint</Application>
  <PresentationFormat>Экран (4:3)</PresentationFormat>
  <Paragraphs>32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PRESENT SIMPLE vs PRESENT PROGRESSIVE</vt:lpstr>
      <vt:lpstr>PRESENT SIMPLE (Настоящее простое)</vt:lpstr>
      <vt:lpstr>Обстоятельства времени</vt:lpstr>
      <vt:lpstr>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PRESENT SIMPLE (Настоящее простое)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SIMPLE VS PRESENT PROGRESSIVE</dc:title>
  <dc:creator>владислав</dc:creator>
  <cp:lastModifiedBy>владислав</cp:lastModifiedBy>
  <cp:revision>12</cp:revision>
  <dcterms:created xsi:type="dcterms:W3CDTF">2012-10-04T18:04:51Z</dcterms:created>
  <dcterms:modified xsi:type="dcterms:W3CDTF">2012-10-04T19:47:40Z</dcterms:modified>
</cp:coreProperties>
</file>