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700" r:id="rId2"/>
  </p:sldMasterIdLst>
  <p:notesMasterIdLst>
    <p:notesMasterId r:id="rId39"/>
  </p:notesMasterIdLst>
  <p:sldIdLst>
    <p:sldId id="257" r:id="rId3"/>
    <p:sldId id="258" r:id="rId4"/>
    <p:sldId id="259" r:id="rId5"/>
    <p:sldId id="260" r:id="rId6"/>
    <p:sldId id="311" r:id="rId7"/>
    <p:sldId id="262" r:id="rId8"/>
    <p:sldId id="264" r:id="rId9"/>
    <p:sldId id="265" r:id="rId10"/>
    <p:sldId id="307" r:id="rId11"/>
    <p:sldId id="283" r:id="rId12"/>
    <p:sldId id="316" r:id="rId13"/>
    <p:sldId id="270" r:id="rId14"/>
    <p:sldId id="310" r:id="rId15"/>
    <p:sldId id="279" r:id="rId16"/>
    <p:sldId id="269" r:id="rId17"/>
    <p:sldId id="309" r:id="rId18"/>
    <p:sldId id="278" r:id="rId19"/>
    <p:sldId id="317" r:id="rId20"/>
    <p:sldId id="318" r:id="rId21"/>
    <p:sldId id="319" r:id="rId22"/>
    <p:sldId id="320" r:id="rId23"/>
    <p:sldId id="321" r:id="rId24"/>
    <p:sldId id="322" r:id="rId25"/>
    <p:sldId id="323" r:id="rId26"/>
    <p:sldId id="297" r:id="rId27"/>
    <p:sldId id="266" r:id="rId28"/>
    <p:sldId id="267" r:id="rId29"/>
    <p:sldId id="268" r:id="rId30"/>
    <p:sldId id="308" r:id="rId31"/>
    <p:sldId id="312" r:id="rId32"/>
    <p:sldId id="315" r:id="rId33"/>
    <p:sldId id="324" r:id="rId34"/>
    <p:sldId id="325" r:id="rId35"/>
    <p:sldId id="326" r:id="rId36"/>
    <p:sldId id="327" r:id="rId37"/>
    <p:sldId id="301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2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58808F-B9C7-4AA5-BE37-2ADFE897FA0E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F791AE-2E0F-42D5-9F35-19B63A77D69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3411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A2F4-D6DB-440C-AA50-3A257DE3CAE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A2F4-D6DB-440C-AA50-3A257DE3CAE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A2F4-D6DB-440C-AA50-3A257DE3CAE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301625" y="1676400"/>
            <a:ext cx="8540750" cy="4422775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3D52F-4BAD-46D4-899F-A16BEB0F42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97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2697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698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698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698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698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698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698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698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698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698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698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699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699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699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699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</p:grpSp>
      <p:sp>
        <p:nvSpPr>
          <p:cNvPr id="12699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2699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2699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12699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12699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B5E96E3-A9CF-42C8-9F07-EA46BACFC5C8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29403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A736F-3C84-48FC-92A2-B6E3ECB5259D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52824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97C6C-E81F-453A-88C0-265CE8105688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49851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BE4695-8583-43D4-9DEC-1BC49B436B2C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6774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694CDD-2714-4603-9D57-23E1E5EE22CC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6403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F388EF-4B1C-4E82-A464-6352480E0A13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02937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26909-DE2C-4605-9E50-DF13303ED185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5155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A2F4-D6DB-440C-AA50-3A257DE3CAE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39B7B-DF50-49D8-AEDC-80E1C1766E04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63705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9C145F-6B99-4F27-8DD9-9611BA6AF8A3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3591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7EBA4-E8ED-4800-978E-1A96CCCA7B67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02993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E922C5-13C0-4C8C-9256-D820281EF096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81750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866F0EA-0589-4232-8A1E-87503A324830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93795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6946199-D742-48D4-9202-D350EB6AC533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57672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003AC36-16C2-45E6-8469-5C7FD0155952}" type="slidenum">
              <a:rPr lang="ru-RU">
                <a:solidFill>
                  <a:srgbClr val="EAEAEA"/>
                </a:solidFill>
              </a:rPr>
              <a:pPr/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7742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A2F4-D6DB-440C-AA50-3A257DE3CAE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A2F4-D6DB-440C-AA50-3A257DE3CAE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A2F4-D6DB-440C-AA50-3A257DE3CAE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A2F4-D6DB-440C-AA50-3A257DE3CAE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A2F4-D6DB-440C-AA50-3A257DE3CAE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A2F4-D6DB-440C-AA50-3A257DE3CAE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5A2F4-D6DB-440C-AA50-3A257DE3CAE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5C5A2F4-D6DB-440C-AA50-3A257DE3CAE7}" type="datetimeFigureOut">
              <a:rPr lang="ru-RU" smtClean="0"/>
              <a:pPr/>
              <a:t>10.04.2012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57C5E72-D380-4AAC-96F2-44427BBE45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95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2595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>
                <a:gd name="T0" fmla="*/ 2768 w 2780"/>
                <a:gd name="T1" fmla="*/ 18 h 953"/>
                <a:gd name="T2" fmla="*/ 2678 w 2780"/>
                <a:gd name="T3" fmla="*/ 24 h 953"/>
                <a:gd name="T4" fmla="*/ 2613 w 2780"/>
                <a:gd name="T5" fmla="*/ 102 h 953"/>
                <a:gd name="T6" fmla="*/ 2511 w 2780"/>
                <a:gd name="T7" fmla="*/ 156 h 953"/>
                <a:gd name="T8" fmla="*/ 2505 w 2780"/>
                <a:gd name="T9" fmla="*/ 222 h 953"/>
                <a:gd name="T10" fmla="*/ 2487 w 2780"/>
                <a:gd name="T11" fmla="*/ 246 h 953"/>
                <a:gd name="T12" fmla="*/ 2469 w 2780"/>
                <a:gd name="T13" fmla="*/ 252 h 953"/>
                <a:gd name="T14" fmla="*/ 2397 w 2780"/>
                <a:gd name="T15" fmla="*/ 210 h 953"/>
                <a:gd name="T16" fmla="*/ 2260 w 2780"/>
                <a:gd name="T17" fmla="*/ 192 h 953"/>
                <a:gd name="T18" fmla="*/ 2236 w 2780"/>
                <a:gd name="T19" fmla="*/ 186 h 953"/>
                <a:gd name="T20" fmla="*/ 2218 w 2780"/>
                <a:gd name="T21" fmla="*/ 192 h 953"/>
                <a:gd name="T22" fmla="*/ 2146 w 2780"/>
                <a:gd name="T23" fmla="*/ 228 h 953"/>
                <a:gd name="T24" fmla="*/ 2110 w 2780"/>
                <a:gd name="T25" fmla="*/ 240 h 953"/>
                <a:gd name="T26" fmla="*/ 2086 w 2780"/>
                <a:gd name="T27" fmla="*/ 246 h 953"/>
                <a:gd name="T28" fmla="*/ 2074 w 2780"/>
                <a:gd name="T29" fmla="*/ 258 h 953"/>
                <a:gd name="T30" fmla="*/ 2074 w 2780"/>
                <a:gd name="T31" fmla="*/ 276 h 953"/>
                <a:gd name="T32" fmla="*/ 2051 w 2780"/>
                <a:gd name="T33" fmla="*/ 300 h 953"/>
                <a:gd name="T34" fmla="*/ 2033 w 2780"/>
                <a:gd name="T35" fmla="*/ 312 h 953"/>
                <a:gd name="T36" fmla="*/ 2021 w 2780"/>
                <a:gd name="T37" fmla="*/ 324 h 953"/>
                <a:gd name="T38" fmla="*/ 2009 w 2780"/>
                <a:gd name="T39" fmla="*/ 336 h 953"/>
                <a:gd name="T40" fmla="*/ 1979 w 2780"/>
                <a:gd name="T41" fmla="*/ 342 h 953"/>
                <a:gd name="T42" fmla="*/ 1913 w 2780"/>
                <a:gd name="T43" fmla="*/ 336 h 953"/>
                <a:gd name="T44" fmla="*/ 1877 w 2780"/>
                <a:gd name="T45" fmla="*/ 330 h 953"/>
                <a:gd name="T46" fmla="*/ 1865 w 2780"/>
                <a:gd name="T47" fmla="*/ 342 h 953"/>
                <a:gd name="T48" fmla="*/ 1853 w 2780"/>
                <a:gd name="T49" fmla="*/ 354 h 953"/>
                <a:gd name="T50" fmla="*/ 1823 w 2780"/>
                <a:gd name="T51" fmla="*/ 360 h 953"/>
                <a:gd name="T52" fmla="*/ 1764 w 2780"/>
                <a:gd name="T53" fmla="*/ 342 h 953"/>
                <a:gd name="T54" fmla="*/ 1740 w 2780"/>
                <a:gd name="T55" fmla="*/ 342 h 953"/>
                <a:gd name="T56" fmla="*/ 1716 w 2780"/>
                <a:gd name="T57" fmla="*/ 354 h 953"/>
                <a:gd name="T58" fmla="*/ 1656 w 2780"/>
                <a:gd name="T59" fmla="*/ 425 h 953"/>
                <a:gd name="T60" fmla="*/ 1614 w 2780"/>
                <a:gd name="T61" fmla="*/ 569 h 953"/>
                <a:gd name="T62" fmla="*/ 1614 w 2780"/>
                <a:gd name="T63" fmla="*/ 593 h 953"/>
                <a:gd name="T64" fmla="*/ 1620 w 2780"/>
                <a:gd name="T65" fmla="*/ 641 h 953"/>
                <a:gd name="T66" fmla="*/ 1638 w 2780"/>
                <a:gd name="T67" fmla="*/ 659 h 953"/>
                <a:gd name="T68" fmla="*/ 1632 w 2780"/>
                <a:gd name="T69" fmla="*/ 671 h 953"/>
                <a:gd name="T70" fmla="*/ 1620 w 2780"/>
                <a:gd name="T71" fmla="*/ 683 h 953"/>
                <a:gd name="T72" fmla="*/ 1542 w 2780"/>
                <a:gd name="T73" fmla="*/ 689 h 953"/>
                <a:gd name="T74" fmla="*/ 1465 w 2780"/>
                <a:gd name="T75" fmla="*/ 629 h 953"/>
                <a:gd name="T76" fmla="*/ 1333 w 2780"/>
                <a:gd name="T77" fmla="*/ 587 h 953"/>
                <a:gd name="T78" fmla="*/ 1184 w 2780"/>
                <a:gd name="T79" fmla="*/ 671 h 953"/>
                <a:gd name="T80" fmla="*/ 1016 w 2780"/>
                <a:gd name="T81" fmla="*/ 731 h 953"/>
                <a:gd name="T82" fmla="*/ 813 w 2780"/>
                <a:gd name="T83" fmla="*/ 743 h 953"/>
                <a:gd name="T84" fmla="*/ 628 w 2780"/>
                <a:gd name="T85" fmla="*/ 701 h 953"/>
                <a:gd name="T86" fmla="*/ 568 w 2780"/>
                <a:gd name="T87" fmla="*/ 695 h 953"/>
                <a:gd name="T88" fmla="*/ 556 w 2780"/>
                <a:gd name="T89" fmla="*/ 701 h 953"/>
                <a:gd name="T90" fmla="*/ 520 w 2780"/>
                <a:gd name="T91" fmla="*/ 731 h 953"/>
                <a:gd name="T92" fmla="*/ 436 w 2780"/>
                <a:gd name="T93" fmla="*/ 809 h 953"/>
                <a:gd name="T94" fmla="*/ 406 w 2780"/>
                <a:gd name="T95" fmla="*/ 821 h 953"/>
                <a:gd name="T96" fmla="*/ 382 w 2780"/>
                <a:gd name="T97" fmla="*/ 821 h 953"/>
                <a:gd name="T98" fmla="*/ 335 w 2780"/>
                <a:gd name="T99" fmla="*/ 827 h 953"/>
                <a:gd name="T100" fmla="*/ 209 w 2780"/>
                <a:gd name="T101" fmla="*/ 851 h 953"/>
                <a:gd name="T102" fmla="*/ 173 w 2780"/>
                <a:gd name="T103" fmla="*/ 857 h 953"/>
                <a:gd name="T104" fmla="*/ 125 w 2780"/>
                <a:gd name="T105" fmla="*/ 851 h 953"/>
                <a:gd name="T106" fmla="*/ 107 w 2780"/>
                <a:gd name="T107" fmla="*/ 857 h 953"/>
                <a:gd name="T108" fmla="*/ 101 w 2780"/>
                <a:gd name="T109" fmla="*/ 875 h 953"/>
                <a:gd name="T110" fmla="*/ 83 w 2780"/>
                <a:gd name="T111" fmla="*/ 887 h 953"/>
                <a:gd name="T112" fmla="*/ 48 w 2780"/>
                <a:gd name="T113" fmla="*/ 899 h 953"/>
                <a:gd name="T114" fmla="*/ 2780 w 2780"/>
                <a:gd name="T115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595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12 h 18"/>
                <a:gd name="T4" fmla="*/ 6 w 12"/>
                <a:gd name="T5" fmla="*/ 6 h 18"/>
                <a:gd name="T6" fmla="*/ 6 w 12"/>
                <a:gd name="T7" fmla="*/ 6 h 18"/>
                <a:gd name="T8" fmla="*/ 0 w 12"/>
                <a:gd name="T9" fmla="*/ 0 h 18"/>
                <a:gd name="T10" fmla="*/ 12 w 12"/>
                <a:gd name="T11" fmla="*/ 18 h 18"/>
                <a:gd name="T12" fmla="*/ 12 w 12"/>
                <a:gd name="T13" fmla="*/ 18 h 18"/>
                <a:gd name="T14" fmla="*/ 12 w 12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595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>
                <a:gd name="T0" fmla="*/ 0 w 6"/>
                <a:gd name="T1" fmla="*/ 12 h 18"/>
                <a:gd name="T2" fmla="*/ 6 w 6"/>
                <a:gd name="T3" fmla="*/ 18 h 18"/>
                <a:gd name="T4" fmla="*/ 0 w 6"/>
                <a:gd name="T5" fmla="*/ 0 h 18"/>
                <a:gd name="T6" fmla="*/ 0 w 6"/>
                <a:gd name="T7" fmla="*/ 12 h 18"/>
                <a:gd name="T8" fmla="*/ 0 w 6"/>
                <a:gd name="T9" fmla="*/ 12 h 18"/>
                <a:gd name="T10" fmla="*/ 0 w 6"/>
                <a:gd name="T11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595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>
                <a:gd name="T0" fmla="*/ 280 w 304"/>
                <a:gd name="T1" fmla="*/ 42 h 741"/>
                <a:gd name="T2" fmla="*/ 274 w 304"/>
                <a:gd name="T3" fmla="*/ 42 h 741"/>
                <a:gd name="T4" fmla="*/ 268 w 304"/>
                <a:gd name="T5" fmla="*/ 42 h 741"/>
                <a:gd name="T6" fmla="*/ 256 w 304"/>
                <a:gd name="T7" fmla="*/ 42 h 741"/>
                <a:gd name="T8" fmla="*/ 238 w 304"/>
                <a:gd name="T9" fmla="*/ 48 h 741"/>
                <a:gd name="T10" fmla="*/ 214 w 304"/>
                <a:gd name="T11" fmla="*/ 12 h 741"/>
                <a:gd name="T12" fmla="*/ 196 w 304"/>
                <a:gd name="T13" fmla="*/ 0 h 741"/>
                <a:gd name="T14" fmla="*/ 196 w 304"/>
                <a:gd name="T15" fmla="*/ 0 h 741"/>
                <a:gd name="T16" fmla="*/ 164 w 304"/>
                <a:gd name="T17" fmla="*/ 167 h 741"/>
                <a:gd name="T18" fmla="*/ 144 w 304"/>
                <a:gd name="T19" fmla="*/ 217 h 741"/>
                <a:gd name="T20" fmla="*/ 110 w 304"/>
                <a:gd name="T21" fmla="*/ 281 h 741"/>
                <a:gd name="T22" fmla="*/ 96 w 304"/>
                <a:gd name="T23" fmla="*/ 327 h 741"/>
                <a:gd name="T24" fmla="*/ 124 w 304"/>
                <a:gd name="T25" fmla="*/ 405 h 741"/>
                <a:gd name="T26" fmla="*/ 100 w 304"/>
                <a:gd name="T27" fmla="*/ 463 h 741"/>
                <a:gd name="T28" fmla="*/ 68 w 304"/>
                <a:gd name="T29" fmla="*/ 503 h 741"/>
                <a:gd name="T30" fmla="*/ 30 w 304"/>
                <a:gd name="T31" fmla="*/ 539 h 741"/>
                <a:gd name="T32" fmla="*/ 24 w 304"/>
                <a:gd name="T33" fmla="*/ 613 h 741"/>
                <a:gd name="T34" fmla="*/ 0 w 304"/>
                <a:gd name="T35" fmla="*/ 741 h 741"/>
                <a:gd name="T36" fmla="*/ 202 w 304"/>
                <a:gd name="T37" fmla="*/ 741 h 741"/>
                <a:gd name="T38" fmla="*/ 180 w 304"/>
                <a:gd name="T39" fmla="*/ 639 h 741"/>
                <a:gd name="T40" fmla="*/ 192 w 304"/>
                <a:gd name="T41" fmla="*/ 589 h 741"/>
                <a:gd name="T42" fmla="*/ 178 w 304"/>
                <a:gd name="T43" fmla="*/ 539 h 741"/>
                <a:gd name="T44" fmla="*/ 190 w 304"/>
                <a:gd name="T45" fmla="*/ 499 h 741"/>
                <a:gd name="T46" fmla="*/ 184 w 304"/>
                <a:gd name="T47" fmla="*/ 465 h 741"/>
                <a:gd name="T48" fmla="*/ 192 w 304"/>
                <a:gd name="T49" fmla="*/ 391 h 741"/>
                <a:gd name="T50" fmla="*/ 216 w 304"/>
                <a:gd name="T51" fmla="*/ 313 h 741"/>
                <a:gd name="T52" fmla="*/ 238 w 304"/>
                <a:gd name="T53" fmla="*/ 249 h 741"/>
                <a:gd name="T54" fmla="*/ 268 w 304"/>
                <a:gd name="T55" fmla="*/ 185 h 741"/>
                <a:gd name="T56" fmla="*/ 284 w 304"/>
                <a:gd name="T57" fmla="*/ 159 h 741"/>
                <a:gd name="T58" fmla="*/ 304 w 304"/>
                <a:gd name="T59" fmla="*/ 12 h 741"/>
                <a:gd name="T60" fmla="*/ 298 w 304"/>
                <a:gd name="T61" fmla="*/ 24 h 741"/>
                <a:gd name="T62" fmla="*/ 292 w 304"/>
                <a:gd name="T63" fmla="*/ 30 h 741"/>
                <a:gd name="T64" fmla="*/ 292 w 304"/>
                <a:gd name="T65" fmla="*/ 36 h 741"/>
                <a:gd name="T66" fmla="*/ 286 w 304"/>
                <a:gd name="T67" fmla="*/ 36 h 741"/>
                <a:gd name="T68" fmla="*/ 286 w 304"/>
                <a:gd name="T69" fmla="*/ 42 h 741"/>
                <a:gd name="T70" fmla="*/ 280 w 304"/>
                <a:gd name="T71" fmla="*/ 42 h 741"/>
                <a:gd name="T72" fmla="*/ 280 w 304"/>
                <a:gd name="T73" fmla="*/ 42 h 741"/>
                <a:gd name="T74" fmla="*/ 280 w 304"/>
                <a:gd name="T75" fmla="*/ 42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595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>
                <a:gd name="T0" fmla="*/ 284 w 314"/>
                <a:gd name="T1" fmla="*/ 6 h 767"/>
                <a:gd name="T2" fmla="*/ 278 w 314"/>
                <a:gd name="T3" fmla="*/ 6 h 767"/>
                <a:gd name="T4" fmla="*/ 272 w 314"/>
                <a:gd name="T5" fmla="*/ 12 h 767"/>
                <a:gd name="T6" fmla="*/ 254 w 314"/>
                <a:gd name="T7" fmla="*/ 18 h 767"/>
                <a:gd name="T8" fmla="*/ 230 w 314"/>
                <a:gd name="T9" fmla="*/ 24 h 767"/>
                <a:gd name="T10" fmla="*/ 206 w 314"/>
                <a:gd name="T11" fmla="*/ 42 h 767"/>
                <a:gd name="T12" fmla="*/ 188 w 314"/>
                <a:gd name="T13" fmla="*/ 48 h 767"/>
                <a:gd name="T14" fmla="*/ 176 w 314"/>
                <a:gd name="T15" fmla="*/ 54 h 767"/>
                <a:gd name="T16" fmla="*/ 170 w 314"/>
                <a:gd name="T17" fmla="*/ 54 h 767"/>
                <a:gd name="T18" fmla="*/ 150 w 314"/>
                <a:gd name="T19" fmla="*/ 169 h 767"/>
                <a:gd name="T20" fmla="*/ 110 w 314"/>
                <a:gd name="T21" fmla="*/ 225 h 767"/>
                <a:gd name="T22" fmla="*/ 54 w 314"/>
                <a:gd name="T23" fmla="*/ 383 h 767"/>
                <a:gd name="T24" fmla="*/ 82 w 314"/>
                <a:gd name="T25" fmla="*/ 555 h 767"/>
                <a:gd name="T26" fmla="*/ 40 w 314"/>
                <a:gd name="T27" fmla="*/ 679 h 767"/>
                <a:gd name="T28" fmla="*/ 0 w 314"/>
                <a:gd name="T29" fmla="*/ 767 h 767"/>
                <a:gd name="T30" fmla="*/ 108 w 314"/>
                <a:gd name="T31" fmla="*/ 767 h 767"/>
                <a:gd name="T32" fmla="*/ 120 w 314"/>
                <a:gd name="T33" fmla="*/ 611 h 767"/>
                <a:gd name="T34" fmla="*/ 148 w 314"/>
                <a:gd name="T35" fmla="*/ 499 h 767"/>
                <a:gd name="T36" fmla="*/ 160 w 314"/>
                <a:gd name="T37" fmla="*/ 367 h 767"/>
                <a:gd name="T38" fmla="*/ 218 w 314"/>
                <a:gd name="T39" fmla="*/ 327 h 767"/>
                <a:gd name="T40" fmla="*/ 238 w 314"/>
                <a:gd name="T41" fmla="*/ 221 h 767"/>
                <a:gd name="T42" fmla="*/ 296 w 314"/>
                <a:gd name="T43" fmla="*/ 135 h 767"/>
                <a:gd name="T44" fmla="*/ 314 w 314"/>
                <a:gd name="T45" fmla="*/ 0 h 767"/>
                <a:gd name="T46" fmla="*/ 302 w 314"/>
                <a:gd name="T47" fmla="*/ 0 h 767"/>
                <a:gd name="T48" fmla="*/ 296 w 314"/>
                <a:gd name="T49" fmla="*/ 0 h 767"/>
                <a:gd name="T50" fmla="*/ 290 w 314"/>
                <a:gd name="T51" fmla="*/ 0 h 767"/>
                <a:gd name="T52" fmla="*/ 284 w 314"/>
                <a:gd name="T53" fmla="*/ 6 h 767"/>
                <a:gd name="T54" fmla="*/ 284 w 314"/>
                <a:gd name="T55" fmla="*/ 6 h 767"/>
                <a:gd name="T56" fmla="*/ 284 w 314"/>
                <a:gd name="T57" fmla="*/ 6 h 767"/>
                <a:gd name="T58" fmla="*/ 284 w 314"/>
                <a:gd name="T59" fmla="*/ 6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596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>
                <a:gd name="T0" fmla="*/ 257 w 275"/>
                <a:gd name="T1" fmla="*/ 12 h 623"/>
                <a:gd name="T2" fmla="*/ 239 w 275"/>
                <a:gd name="T3" fmla="*/ 6 h 623"/>
                <a:gd name="T4" fmla="*/ 203 w 275"/>
                <a:gd name="T5" fmla="*/ 6 h 623"/>
                <a:gd name="T6" fmla="*/ 203 w 275"/>
                <a:gd name="T7" fmla="*/ 6 h 623"/>
                <a:gd name="T8" fmla="*/ 197 w 275"/>
                <a:gd name="T9" fmla="*/ 6 h 623"/>
                <a:gd name="T10" fmla="*/ 185 w 275"/>
                <a:gd name="T11" fmla="*/ 0 h 623"/>
                <a:gd name="T12" fmla="*/ 173 w 275"/>
                <a:gd name="T13" fmla="*/ 0 h 623"/>
                <a:gd name="T14" fmla="*/ 166 w 275"/>
                <a:gd name="T15" fmla="*/ 0 h 623"/>
                <a:gd name="T16" fmla="*/ 160 w 275"/>
                <a:gd name="T17" fmla="*/ 0 h 623"/>
                <a:gd name="T18" fmla="*/ 144 w 275"/>
                <a:gd name="T19" fmla="*/ 117 h 623"/>
                <a:gd name="T20" fmla="*/ 128 w 275"/>
                <a:gd name="T21" fmla="*/ 185 h 623"/>
                <a:gd name="T22" fmla="*/ 58 w 275"/>
                <a:gd name="T23" fmla="*/ 299 h 623"/>
                <a:gd name="T24" fmla="*/ 54 w 275"/>
                <a:gd name="T25" fmla="*/ 441 h 623"/>
                <a:gd name="T26" fmla="*/ 24 w 275"/>
                <a:gd name="T27" fmla="*/ 523 h 623"/>
                <a:gd name="T28" fmla="*/ 0 w 275"/>
                <a:gd name="T29" fmla="*/ 623 h 623"/>
                <a:gd name="T30" fmla="*/ 78 w 275"/>
                <a:gd name="T31" fmla="*/ 623 h 623"/>
                <a:gd name="T32" fmla="*/ 92 w 275"/>
                <a:gd name="T33" fmla="*/ 555 h 623"/>
                <a:gd name="T34" fmla="*/ 134 w 275"/>
                <a:gd name="T35" fmla="*/ 447 h 623"/>
                <a:gd name="T36" fmla="*/ 158 w 275"/>
                <a:gd name="T37" fmla="*/ 315 h 623"/>
                <a:gd name="T38" fmla="*/ 184 w 275"/>
                <a:gd name="T39" fmla="*/ 257 h 623"/>
                <a:gd name="T40" fmla="*/ 216 w 275"/>
                <a:gd name="T41" fmla="*/ 211 h 623"/>
                <a:gd name="T42" fmla="*/ 222 w 275"/>
                <a:gd name="T43" fmla="*/ 145 h 623"/>
                <a:gd name="T44" fmla="*/ 240 w 275"/>
                <a:gd name="T45" fmla="*/ 111 h 623"/>
                <a:gd name="T46" fmla="*/ 262 w 275"/>
                <a:gd name="T47" fmla="*/ 79 h 623"/>
                <a:gd name="T48" fmla="*/ 275 w 275"/>
                <a:gd name="T49" fmla="*/ 6 h 623"/>
                <a:gd name="T50" fmla="*/ 263 w 275"/>
                <a:gd name="T51" fmla="*/ 12 h 623"/>
                <a:gd name="T52" fmla="*/ 257 w 275"/>
                <a:gd name="T53" fmla="*/ 12 h 623"/>
                <a:gd name="T54" fmla="*/ 257 w 275"/>
                <a:gd name="T55" fmla="*/ 12 h 623"/>
                <a:gd name="T56" fmla="*/ 257 w 275"/>
                <a:gd name="T57" fmla="*/ 12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596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>
                <a:gd name="T0" fmla="*/ 171 w 213"/>
                <a:gd name="T1" fmla="*/ 12 h 611"/>
                <a:gd name="T2" fmla="*/ 159 w 213"/>
                <a:gd name="T3" fmla="*/ 24 h 611"/>
                <a:gd name="T4" fmla="*/ 153 w 213"/>
                <a:gd name="T5" fmla="*/ 36 h 611"/>
                <a:gd name="T6" fmla="*/ 128 w 213"/>
                <a:gd name="T7" fmla="*/ 60 h 611"/>
                <a:gd name="T8" fmla="*/ 110 w 213"/>
                <a:gd name="T9" fmla="*/ 83 h 611"/>
                <a:gd name="T10" fmla="*/ 86 w 213"/>
                <a:gd name="T11" fmla="*/ 119 h 611"/>
                <a:gd name="T12" fmla="*/ 68 w 213"/>
                <a:gd name="T13" fmla="*/ 167 h 611"/>
                <a:gd name="T14" fmla="*/ 68 w 213"/>
                <a:gd name="T15" fmla="*/ 221 h 611"/>
                <a:gd name="T16" fmla="*/ 68 w 213"/>
                <a:gd name="T17" fmla="*/ 227 h 611"/>
                <a:gd name="T18" fmla="*/ 68 w 213"/>
                <a:gd name="T19" fmla="*/ 233 h 611"/>
                <a:gd name="T20" fmla="*/ 68 w 213"/>
                <a:gd name="T21" fmla="*/ 239 h 611"/>
                <a:gd name="T22" fmla="*/ 68 w 213"/>
                <a:gd name="T23" fmla="*/ 245 h 611"/>
                <a:gd name="T24" fmla="*/ 68 w 213"/>
                <a:gd name="T25" fmla="*/ 251 h 611"/>
                <a:gd name="T26" fmla="*/ 68 w 213"/>
                <a:gd name="T27" fmla="*/ 251 h 611"/>
                <a:gd name="T28" fmla="*/ 68 w 213"/>
                <a:gd name="T29" fmla="*/ 257 h 611"/>
                <a:gd name="T30" fmla="*/ 68 w 213"/>
                <a:gd name="T31" fmla="*/ 269 h 611"/>
                <a:gd name="T32" fmla="*/ 74 w 213"/>
                <a:gd name="T33" fmla="*/ 287 h 611"/>
                <a:gd name="T34" fmla="*/ 80 w 213"/>
                <a:gd name="T35" fmla="*/ 305 h 611"/>
                <a:gd name="T36" fmla="*/ 86 w 213"/>
                <a:gd name="T37" fmla="*/ 311 h 611"/>
                <a:gd name="T38" fmla="*/ 86 w 213"/>
                <a:gd name="T39" fmla="*/ 311 h 611"/>
                <a:gd name="T40" fmla="*/ 92 w 213"/>
                <a:gd name="T41" fmla="*/ 317 h 611"/>
                <a:gd name="T42" fmla="*/ 92 w 213"/>
                <a:gd name="T43" fmla="*/ 323 h 611"/>
                <a:gd name="T44" fmla="*/ 92 w 213"/>
                <a:gd name="T45" fmla="*/ 323 h 611"/>
                <a:gd name="T46" fmla="*/ 24 w 213"/>
                <a:gd name="T47" fmla="*/ 437 h 611"/>
                <a:gd name="T48" fmla="*/ 18 w 213"/>
                <a:gd name="T49" fmla="*/ 471 h 611"/>
                <a:gd name="T50" fmla="*/ 0 w 213"/>
                <a:gd name="T51" fmla="*/ 547 h 611"/>
                <a:gd name="T52" fmla="*/ 50 w 213"/>
                <a:gd name="T53" fmla="*/ 611 h 611"/>
                <a:gd name="T54" fmla="*/ 114 w 213"/>
                <a:gd name="T55" fmla="*/ 611 h 611"/>
                <a:gd name="T56" fmla="*/ 104 w 213"/>
                <a:gd name="T57" fmla="*/ 555 h 611"/>
                <a:gd name="T58" fmla="*/ 120 w 213"/>
                <a:gd name="T59" fmla="*/ 515 h 611"/>
                <a:gd name="T60" fmla="*/ 150 w 213"/>
                <a:gd name="T61" fmla="*/ 449 h 611"/>
                <a:gd name="T62" fmla="*/ 166 w 213"/>
                <a:gd name="T63" fmla="*/ 377 h 611"/>
                <a:gd name="T64" fmla="*/ 156 w 213"/>
                <a:gd name="T65" fmla="*/ 295 h 611"/>
                <a:gd name="T66" fmla="*/ 170 w 213"/>
                <a:gd name="T67" fmla="*/ 203 h 611"/>
                <a:gd name="T68" fmla="*/ 212 w 213"/>
                <a:gd name="T69" fmla="*/ 95 h 611"/>
                <a:gd name="T70" fmla="*/ 213 w 213"/>
                <a:gd name="T71" fmla="*/ 0 h 611"/>
                <a:gd name="T72" fmla="*/ 207 w 213"/>
                <a:gd name="T73" fmla="*/ 0 h 611"/>
                <a:gd name="T74" fmla="*/ 201 w 213"/>
                <a:gd name="T75" fmla="*/ 0 h 611"/>
                <a:gd name="T76" fmla="*/ 195 w 213"/>
                <a:gd name="T77" fmla="*/ 0 h 611"/>
                <a:gd name="T78" fmla="*/ 189 w 213"/>
                <a:gd name="T79" fmla="*/ 0 h 611"/>
                <a:gd name="T80" fmla="*/ 183 w 213"/>
                <a:gd name="T81" fmla="*/ 6 h 611"/>
                <a:gd name="T82" fmla="*/ 177 w 213"/>
                <a:gd name="T83" fmla="*/ 6 h 611"/>
                <a:gd name="T84" fmla="*/ 171 w 213"/>
                <a:gd name="T85" fmla="*/ 12 h 611"/>
                <a:gd name="T86" fmla="*/ 171 w 213"/>
                <a:gd name="T87" fmla="*/ 12 h 611"/>
                <a:gd name="T88" fmla="*/ 171 w 213"/>
                <a:gd name="T89" fmla="*/ 12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596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>
                <a:gd name="T0" fmla="*/ 149 w 167"/>
                <a:gd name="T1" fmla="*/ 60 h 384"/>
                <a:gd name="T2" fmla="*/ 119 w 167"/>
                <a:gd name="T3" fmla="*/ 30 h 384"/>
                <a:gd name="T4" fmla="*/ 89 w 167"/>
                <a:gd name="T5" fmla="*/ 12 h 384"/>
                <a:gd name="T6" fmla="*/ 59 w 167"/>
                <a:gd name="T7" fmla="*/ 0 h 384"/>
                <a:gd name="T8" fmla="*/ 54 w 167"/>
                <a:gd name="T9" fmla="*/ 70 h 384"/>
                <a:gd name="T10" fmla="*/ 46 w 167"/>
                <a:gd name="T11" fmla="*/ 112 h 384"/>
                <a:gd name="T12" fmla="*/ 52 w 167"/>
                <a:gd name="T13" fmla="*/ 168 h 384"/>
                <a:gd name="T14" fmla="*/ 24 w 167"/>
                <a:gd name="T15" fmla="*/ 194 h 384"/>
                <a:gd name="T16" fmla="*/ 16 w 167"/>
                <a:gd name="T17" fmla="*/ 258 h 384"/>
                <a:gd name="T18" fmla="*/ 2 w 167"/>
                <a:gd name="T19" fmla="*/ 300 h 384"/>
                <a:gd name="T20" fmla="*/ 0 w 167"/>
                <a:gd name="T21" fmla="*/ 352 h 384"/>
                <a:gd name="T22" fmla="*/ 47 w 167"/>
                <a:gd name="T23" fmla="*/ 384 h 384"/>
                <a:gd name="T24" fmla="*/ 149 w 167"/>
                <a:gd name="T25" fmla="*/ 384 h 384"/>
                <a:gd name="T26" fmla="*/ 134 w 167"/>
                <a:gd name="T27" fmla="*/ 350 h 384"/>
                <a:gd name="T28" fmla="*/ 104 w 167"/>
                <a:gd name="T29" fmla="*/ 324 h 384"/>
                <a:gd name="T30" fmla="*/ 138 w 167"/>
                <a:gd name="T31" fmla="*/ 274 h 384"/>
                <a:gd name="T32" fmla="*/ 122 w 167"/>
                <a:gd name="T33" fmla="*/ 220 h 384"/>
                <a:gd name="T34" fmla="*/ 132 w 167"/>
                <a:gd name="T35" fmla="*/ 186 h 384"/>
                <a:gd name="T36" fmla="*/ 140 w 167"/>
                <a:gd name="T37" fmla="*/ 154 h 384"/>
                <a:gd name="T38" fmla="*/ 167 w 167"/>
                <a:gd name="T39" fmla="*/ 90 h 384"/>
                <a:gd name="T40" fmla="*/ 149 w 167"/>
                <a:gd name="T41" fmla="*/ 60 h 384"/>
                <a:gd name="T42" fmla="*/ 149 w 167"/>
                <a:gd name="T43" fmla="*/ 60 h 384"/>
                <a:gd name="T44" fmla="*/ 149 w 167"/>
                <a:gd name="T45" fmla="*/ 6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596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>
                <a:gd name="T0" fmla="*/ 136 w 166"/>
                <a:gd name="T1" fmla="*/ 12 h 300"/>
                <a:gd name="T2" fmla="*/ 100 w 166"/>
                <a:gd name="T3" fmla="*/ 0 h 300"/>
                <a:gd name="T4" fmla="*/ 78 w 166"/>
                <a:gd name="T5" fmla="*/ 64 h 300"/>
                <a:gd name="T6" fmla="*/ 70 w 166"/>
                <a:gd name="T7" fmla="*/ 126 h 300"/>
                <a:gd name="T8" fmla="*/ 46 w 166"/>
                <a:gd name="T9" fmla="*/ 184 h 300"/>
                <a:gd name="T10" fmla="*/ 58 w 166"/>
                <a:gd name="T11" fmla="*/ 232 h 300"/>
                <a:gd name="T12" fmla="*/ 38 w 166"/>
                <a:gd name="T13" fmla="*/ 268 h 300"/>
                <a:gd name="T14" fmla="*/ 0 w 166"/>
                <a:gd name="T15" fmla="*/ 300 h 300"/>
                <a:gd name="T16" fmla="*/ 160 w 166"/>
                <a:gd name="T17" fmla="*/ 300 h 300"/>
                <a:gd name="T18" fmla="*/ 136 w 166"/>
                <a:gd name="T19" fmla="*/ 272 h 300"/>
                <a:gd name="T20" fmla="*/ 98 w 166"/>
                <a:gd name="T21" fmla="*/ 234 h 300"/>
                <a:gd name="T22" fmla="*/ 130 w 166"/>
                <a:gd name="T23" fmla="*/ 188 h 300"/>
                <a:gd name="T24" fmla="*/ 138 w 166"/>
                <a:gd name="T25" fmla="*/ 134 h 300"/>
                <a:gd name="T26" fmla="*/ 144 w 166"/>
                <a:gd name="T27" fmla="*/ 94 h 300"/>
                <a:gd name="T28" fmla="*/ 164 w 166"/>
                <a:gd name="T29" fmla="*/ 60 h 300"/>
                <a:gd name="T30" fmla="*/ 166 w 166"/>
                <a:gd name="T31" fmla="*/ 0 h 300"/>
                <a:gd name="T32" fmla="*/ 136 w 166"/>
                <a:gd name="T33" fmla="*/ 12 h 300"/>
                <a:gd name="T34" fmla="*/ 136 w 166"/>
                <a:gd name="T35" fmla="*/ 12 h 300"/>
                <a:gd name="T36" fmla="*/ 136 w 166"/>
                <a:gd name="T37" fmla="*/ 12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596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>
                <a:gd name="T0" fmla="*/ 201 w 237"/>
                <a:gd name="T1" fmla="*/ 0 h 282"/>
                <a:gd name="T2" fmla="*/ 183 w 237"/>
                <a:gd name="T3" fmla="*/ 0 h 282"/>
                <a:gd name="T4" fmla="*/ 158 w 237"/>
                <a:gd name="T5" fmla="*/ 50 h 282"/>
                <a:gd name="T6" fmla="*/ 148 w 237"/>
                <a:gd name="T7" fmla="*/ 92 h 282"/>
                <a:gd name="T8" fmla="*/ 120 w 237"/>
                <a:gd name="T9" fmla="*/ 144 h 282"/>
                <a:gd name="T10" fmla="*/ 82 w 237"/>
                <a:gd name="T11" fmla="*/ 182 h 282"/>
                <a:gd name="T12" fmla="*/ 60 w 237"/>
                <a:gd name="T13" fmla="*/ 232 h 282"/>
                <a:gd name="T14" fmla="*/ 0 w 237"/>
                <a:gd name="T15" fmla="*/ 282 h 282"/>
                <a:gd name="T16" fmla="*/ 128 w 237"/>
                <a:gd name="T17" fmla="*/ 282 h 282"/>
                <a:gd name="T18" fmla="*/ 154 w 237"/>
                <a:gd name="T19" fmla="*/ 254 h 282"/>
                <a:gd name="T20" fmla="*/ 158 w 237"/>
                <a:gd name="T21" fmla="*/ 196 h 282"/>
                <a:gd name="T22" fmla="*/ 188 w 237"/>
                <a:gd name="T23" fmla="*/ 148 h 282"/>
                <a:gd name="T24" fmla="*/ 196 w 237"/>
                <a:gd name="T25" fmla="*/ 70 h 282"/>
                <a:gd name="T26" fmla="*/ 237 w 237"/>
                <a:gd name="T27" fmla="*/ 0 h 282"/>
                <a:gd name="T28" fmla="*/ 201 w 237"/>
                <a:gd name="T29" fmla="*/ 0 h 282"/>
                <a:gd name="T30" fmla="*/ 201 w 237"/>
                <a:gd name="T31" fmla="*/ 0 h 282"/>
                <a:gd name="T32" fmla="*/ 201 w 237"/>
                <a:gd name="T33" fmla="*/ 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596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>
                <a:gd name="T0" fmla="*/ 167 w 196"/>
                <a:gd name="T1" fmla="*/ 54 h 234"/>
                <a:gd name="T2" fmla="*/ 113 w 196"/>
                <a:gd name="T3" fmla="*/ 24 h 234"/>
                <a:gd name="T4" fmla="*/ 83 w 196"/>
                <a:gd name="T5" fmla="*/ 0 h 234"/>
                <a:gd name="T6" fmla="*/ 80 w 196"/>
                <a:gd name="T7" fmla="*/ 62 h 234"/>
                <a:gd name="T8" fmla="*/ 58 w 196"/>
                <a:gd name="T9" fmla="*/ 100 h 234"/>
                <a:gd name="T10" fmla="*/ 54 w 196"/>
                <a:gd name="T11" fmla="*/ 160 h 234"/>
                <a:gd name="T12" fmla="*/ 36 w 196"/>
                <a:gd name="T13" fmla="*/ 202 h 234"/>
                <a:gd name="T14" fmla="*/ 0 w 196"/>
                <a:gd name="T15" fmla="*/ 234 h 234"/>
                <a:gd name="T16" fmla="*/ 146 w 196"/>
                <a:gd name="T17" fmla="*/ 234 h 234"/>
                <a:gd name="T18" fmla="*/ 170 w 196"/>
                <a:gd name="T19" fmla="*/ 198 h 234"/>
                <a:gd name="T20" fmla="*/ 158 w 196"/>
                <a:gd name="T21" fmla="*/ 138 h 234"/>
                <a:gd name="T22" fmla="*/ 196 w 196"/>
                <a:gd name="T23" fmla="*/ 100 h 234"/>
                <a:gd name="T24" fmla="*/ 191 w 196"/>
                <a:gd name="T25" fmla="*/ 54 h 234"/>
                <a:gd name="T26" fmla="*/ 167 w 196"/>
                <a:gd name="T27" fmla="*/ 54 h 234"/>
                <a:gd name="T28" fmla="*/ 167 w 196"/>
                <a:gd name="T29" fmla="*/ 54 h 234"/>
                <a:gd name="T30" fmla="*/ 167 w 196"/>
                <a:gd name="T31" fmla="*/ 5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596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>
                <a:gd name="T0" fmla="*/ 190 w 190"/>
                <a:gd name="T1" fmla="*/ 0 h 252"/>
                <a:gd name="T2" fmla="*/ 166 w 190"/>
                <a:gd name="T3" fmla="*/ 0 h 252"/>
                <a:gd name="T4" fmla="*/ 158 w 190"/>
                <a:gd name="T5" fmla="*/ 38 h 252"/>
                <a:gd name="T6" fmla="*/ 138 w 190"/>
                <a:gd name="T7" fmla="*/ 120 h 252"/>
                <a:gd name="T8" fmla="*/ 94 w 190"/>
                <a:gd name="T9" fmla="*/ 180 h 252"/>
                <a:gd name="T10" fmla="*/ 62 w 190"/>
                <a:gd name="T11" fmla="*/ 234 h 252"/>
                <a:gd name="T12" fmla="*/ 0 w 190"/>
                <a:gd name="T13" fmla="*/ 252 h 252"/>
                <a:gd name="T14" fmla="*/ 128 w 190"/>
                <a:gd name="T15" fmla="*/ 252 h 252"/>
                <a:gd name="T16" fmla="*/ 142 w 190"/>
                <a:gd name="T17" fmla="*/ 188 h 252"/>
                <a:gd name="T18" fmla="*/ 186 w 190"/>
                <a:gd name="T19" fmla="*/ 90 h 252"/>
                <a:gd name="T20" fmla="*/ 190 w 190"/>
                <a:gd name="T21" fmla="*/ 38 h 252"/>
                <a:gd name="T22" fmla="*/ 190 w 190"/>
                <a:gd name="T23" fmla="*/ 0 h 252"/>
                <a:gd name="T24" fmla="*/ 190 w 190"/>
                <a:gd name="T25" fmla="*/ 0 h 252"/>
                <a:gd name="T26" fmla="*/ 190 w 190"/>
                <a:gd name="T27" fmla="*/ 0 h 252"/>
                <a:gd name="T28" fmla="*/ 190 w 190"/>
                <a:gd name="T29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596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>
                <a:gd name="T0" fmla="*/ 197 w 230"/>
                <a:gd name="T1" fmla="*/ 0 h 132"/>
                <a:gd name="T2" fmla="*/ 191 w 230"/>
                <a:gd name="T3" fmla="*/ 0 h 132"/>
                <a:gd name="T4" fmla="*/ 185 w 230"/>
                <a:gd name="T5" fmla="*/ 0 h 132"/>
                <a:gd name="T6" fmla="*/ 173 w 230"/>
                <a:gd name="T7" fmla="*/ 0 h 132"/>
                <a:gd name="T8" fmla="*/ 161 w 230"/>
                <a:gd name="T9" fmla="*/ 0 h 132"/>
                <a:gd name="T10" fmla="*/ 155 w 230"/>
                <a:gd name="T11" fmla="*/ 0 h 132"/>
                <a:gd name="T12" fmla="*/ 138 w 230"/>
                <a:gd name="T13" fmla="*/ 6 h 132"/>
                <a:gd name="T14" fmla="*/ 132 w 230"/>
                <a:gd name="T15" fmla="*/ 6 h 132"/>
                <a:gd name="T16" fmla="*/ 35 w 230"/>
                <a:gd name="T17" fmla="*/ 18 h 132"/>
                <a:gd name="T18" fmla="*/ 11 w 230"/>
                <a:gd name="T19" fmla="*/ 30 h 132"/>
                <a:gd name="T20" fmla="*/ 23 w 230"/>
                <a:gd name="T21" fmla="*/ 54 h 132"/>
                <a:gd name="T22" fmla="*/ 0 w 230"/>
                <a:gd name="T23" fmla="*/ 100 h 132"/>
                <a:gd name="T24" fmla="*/ 0 w 230"/>
                <a:gd name="T25" fmla="*/ 132 h 132"/>
                <a:gd name="T26" fmla="*/ 162 w 230"/>
                <a:gd name="T27" fmla="*/ 132 h 132"/>
                <a:gd name="T28" fmla="*/ 204 w 230"/>
                <a:gd name="T29" fmla="*/ 88 h 132"/>
                <a:gd name="T30" fmla="*/ 230 w 230"/>
                <a:gd name="T31" fmla="*/ 46 h 132"/>
                <a:gd name="T32" fmla="*/ 214 w 230"/>
                <a:gd name="T33" fmla="*/ 24 h 132"/>
                <a:gd name="T34" fmla="*/ 215 w 230"/>
                <a:gd name="T35" fmla="*/ 0 h 132"/>
                <a:gd name="T36" fmla="*/ 209 w 230"/>
                <a:gd name="T37" fmla="*/ 0 h 132"/>
                <a:gd name="T38" fmla="*/ 203 w 230"/>
                <a:gd name="T39" fmla="*/ 0 h 132"/>
                <a:gd name="T40" fmla="*/ 203 w 230"/>
                <a:gd name="T41" fmla="*/ 0 h 132"/>
                <a:gd name="T42" fmla="*/ 197 w 230"/>
                <a:gd name="T43" fmla="*/ 0 h 132"/>
                <a:gd name="T44" fmla="*/ 197 w 230"/>
                <a:gd name="T45" fmla="*/ 0 h 132"/>
                <a:gd name="T46" fmla="*/ 197 w 230"/>
                <a:gd name="T4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596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>
                <a:gd name="T0" fmla="*/ 71 w 89"/>
                <a:gd name="T1" fmla="*/ 0 h 102"/>
                <a:gd name="T2" fmla="*/ 66 w 89"/>
                <a:gd name="T3" fmla="*/ 48 h 102"/>
                <a:gd name="T4" fmla="*/ 30 w 89"/>
                <a:gd name="T5" fmla="*/ 72 h 102"/>
                <a:gd name="T6" fmla="*/ 0 w 89"/>
                <a:gd name="T7" fmla="*/ 102 h 102"/>
                <a:gd name="T8" fmla="*/ 66 w 89"/>
                <a:gd name="T9" fmla="*/ 102 h 102"/>
                <a:gd name="T10" fmla="*/ 88 w 89"/>
                <a:gd name="T11" fmla="*/ 56 h 102"/>
                <a:gd name="T12" fmla="*/ 89 w 89"/>
                <a:gd name="T13" fmla="*/ 6 h 102"/>
                <a:gd name="T14" fmla="*/ 71 w 89"/>
                <a:gd name="T15" fmla="*/ 0 h 102"/>
                <a:gd name="T16" fmla="*/ 71 w 89"/>
                <a:gd name="T17" fmla="*/ 0 h 102"/>
                <a:gd name="T18" fmla="*/ 71 w 89"/>
                <a:gd name="T19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  <p:sp>
          <p:nvSpPr>
            <p:cNvPr id="12596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>
                <a:gd name="T0" fmla="*/ 278 w 278"/>
                <a:gd name="T1" fmla="*/ 24 h 953"/>
                <a:gd name="T2" fmla="*/ 272 w 278"/>
                <a:gd name="T3" fmla="*/ 24 h 953"/>
                <a:gd name="T4" fmla="*/ 272 w 278"/>
                <a:gd name="T5" fmla="*/ 18 h 953"/>
                <a:gd name="T6" fmla="*/ 266 w 278"/>
                <a:gd name="T7" fmla="*/ 18 h 953"/>
                <a:gd name="T8" fmla="*/ 254 w 278"/>
                <a:gd name="T9" fmla="*/ 12 h 953"/>
                <a:gd name="T10" fmla="*/ 236 w 278"/>
                <a:gd name="T11" fmla="*/ 6 h 953"/>
                <a:gd name="T12" fmla="*/ 212 w 278"/>
                <a:gd name="T13" fmla="*/ 0 h 953"/>
                <a:gd name="T14" fmla="*/ 206 w 278"/>
                <a:gd name="T15" fmla="*/ 6 h 953"/>
                <a:gd name="T16" fmla="*/ 198 w 278"/>
                <a:gd name="T17" fmla="*/ 129 h 953"/>
                <a:gd name="T18" fmla="*/ 184 w 278"/>
                <a:gd name="T19" fmla="*/ 209 h 953"/>
                <a:gd name="T20" fmla="*/ 182 w 278"/>
                <a:gd name="T21" fmla="*/ 249 h 953"/>
                <a:gd name="T22" fmla="*/ 200 w 278"/>
                <a:gd name="T23" fmla="*/ 339 h 953"/>
                <a:gd name="T24" fmla="*/ 186 w 278"/>
                <a:gd name="T25" fmla="*/ 481 h 953"/>
                <a:gd name="T26" fmla="*/ 176 w 278"/>
                <a:gd name="T27" fmla="*/ 521 h 953"/>
                <a:gd name="T28" fmla="*/ 156 w 278"/>
                <a:gd name="T29" fmla="*/ 601 h 953"/>
                <a:gd name="T30" fmla="*/ 172 w 278"/>
                <a:gd name="T31" fmla="*/ 681 h 953"/>
                <a:gd name="T32" fmla="*/ 138 w 278"/>
                <a:gd name="T33" fmla="*/ 765 h 953"/>
                <a:gd name="T34" fmla="*/ 96 w 278"/>
                <a:gd name="T35" fmla="*/ 847 h 953"/>
                <a:gd name="T36" fmla="*/ 50 w 278"/>
                <a:gd name="T37" fmla="*/ 899 h 953"/>
                <a:gd name="T38" fmla="*/ 0 w 278"/>
                <a:gd name="T39" fmla="*/ 953 h 953"/>
                <a:gd name="T40" fmla="*/ 278 w 278"/>
                <a:gd name="T41" fmla="*/ 953 h 953"/>
                <a:gd name="T42" fmla="*/ 278 w 278"/>
                <a:gd name="T43" fmla="*/ 24 h 953"/>
                <a:gd name="T44" fmla="*/ 278 w 278"/>
                <a:gd name="T45" fmla="*/ 24 h 953"/>
                <a:gd name="T46" fmla="*/ 278 w 278"/>
                <a:gd name="T47" fmla="*/ 24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FF6FB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EAEAEA"/>
                </a:solidFill>
              </a:endParaRPr>
            </a:p>
          </p:txBody>
        </p:sp>
      </p:grpSp>
      <p:sp>
        <p:nvSpPr>
          <p:cNvPr id="12597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597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12597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12597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9A45678-0998-406D-A21D-C987AC7F2949}" type="slidenum">
              <a:rPr lang="ru-RU" smtClean="0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EAEAEA"/>
              </a:solidFill>
            </a:endParaRPr>
          </a:p>
        </p:txBody>
      </p:sp>
      <p:sp>
        <p:nvSpPr>
          <p:cNvPr id="1259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95816197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1547664" y="2996952"/>
            <a:ext cx="5529274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b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УНИВЕРСАЛЬНЫЕ УЧЕБНЫЕ ДЕЙСТВИЯ </a:t>
            </a:r>
            <a:b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 уроках английского языка</a:t>
            </a:r>
            <a:b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 основной школе</a:t>
            </a:r>
            <a:br>
              <a:rPr lang="ru-RU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sz="29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ru-RU" sz="29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1520" y="4141"/>
            <a:ext cx="5105400" cy="1447800"/>
          </a:xfrm>
        </p:spPr>
        <p:txBody>
          <a:bodyPr/>
          <a:lstStyle/>
          <a:p>
            <a:pPr algn="l" eaLnBrk="1" hangingPunct="1"/>
            <a:r>
              <a:rPr lang="ru-RU" sz="32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Личностные УУД =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6558" y="1915886"/>
            <a:ext cx="882047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Мотивация </a:t>
            </a:r>
            <a:r>
              <a:rPr lang="ru-RU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–</a:t>
            </a:r>
            <a:r>
              <a:rPr lang="en-US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Я хочу и буду знать, потому </a:t>
            </a:r>
            <a:r>
              <a:rPr lang="ru-RU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что…</a:t>
            </a:r>
          </a:p>
          <a:p>
            <a:r>
              <a:rPr lang="ru-RU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Зачем мне надо читать, слушать и понимать, писать</a:t>
            </a:r>
            <a:r>
              <a:rPr lang="ru-RU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говорить по-английски?</a:t>
            </a:r>
            <a:endParaRPr lang="ru-RU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О чем я хочу и могу прочитать, рассказать, написать </a:t>
            </a:r>
            <a:r>
              <a:rPr lang="ru-RU" sz="3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по-английски?</a:t>
            </a:r>
            <a:endParaRPr lang="ru-RU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3200" dirty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204645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ценностно-смысловая, нравственная,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социальная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ориентация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64288" y="2564904"/>
            <a:ext cx="1752742" cy="19396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2060848"/>
            <a:ext cx="5270799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Типовые 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101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512" y="260648"/>
            <a:ext cx="5562600" cy="1325563"/>
          </a:xfrm>
        </p:spPr>
        <p:txBody>
          <a:bodyPr/>
          <a:lstStyle/>
          <a:p>
            <a:pPr algn="l" eaLnBrk="1" hangingPunct="1"/>
            <a:r>
              <a:rPr lang="ru-RU" sz="28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Коммуникативные УУД =</a:t>
            </a:r>
          </a:p>
        </p:txBody>
      </p:sp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0" y="1828800"/>
            <a:ext cx="914400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ЧТО</a:t>
            </a:r>
            <a:r>
              <a:rPr lang="ru-RU" sz="24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- Учет позиции других людей, умение слушать </a:t>
            </a:r>
            <a:r>
              <a:rPr lang="en-US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 </a:t>
            </a:r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слышать, вступать в диалог, участвовать в коллективном обсуждении проблем.</a:t>
            </a:r>
          </a:p>
          <a:p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КАК</a:t>
            </a:r>
            <a:r>
              <a:rPr lang="ru-RU" sz="24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– Определение цели, функций участников, способов взаимодействия;</a:t>
            </a:r>
          </a:p>
          <a:p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- постановка вопросов;</a:t>
            </a:r>
          </a:p>
          <a:p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- разрешение конфликтов;</a:t>
            </a:r>
          </a:p>
          <a:p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- управление поведением партнёра;</a:t>
            </a:r>
          </a:p>
          <a:p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- умение четко выражать свои мысли в соответствии с задачами и условиями коммуникации;</a:t>
            </a:r>
          </a:p>
          <a:p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- владение монологической и диалогической формами речи в соответствии с грамматическими и синтаксическими нормами языка.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512" y="238869"/>
            <a:ext cx="5562600" cy="1325563"/>
          </a:xfrm>
        </p:spPr>
        <p:txBody>
          <a:bodyPr/>
          <a:lstStyle/>
          <a:p>
            <a:pPr algn="l" eaLnBrk="1" hangingPunct="1"/>
            <a:r>
              <a:rPr lang="ru-RU" sz="28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Коммуникативные УУД =</a:t>
            </a:r>
          </a:p>
        </p:txBody>
      </p:sp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0" y="1828800"/>
            <a:ext cx="914400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ЧТО</a:t>
            </a:r>
            <a:r>
              <a:rPr lang="ru-RU" sz="24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- Учет позиции других людей, умение слушать и слышать, вступать в диалог, участвовать в коллективном обсуждении проблем.</a:t>
            </a:r>
          </a:p>
          <a:p>
            <a:r>
              <a:rPr lang="en-US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КАК</a:t>
            </a:r>
            <a:r>
              <a:rPr lang="ru-RU" sz="2400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– Определение цели, функций участников, способов взаимодействия;</a:t>
            </a:r>
          </a:p>
          <a:p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- постановка вопросов;</a:t>
            </a:r>
          </a:p>
          <a:p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- разрешение конфликтов;</a:t>
            </a:r>
          </a:p>
          <a:p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- управление поведением партнёра;</a:t>
            </a:r>
          </a:p>
          <a:p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- умение четко выражать свои мысли в соответствии с задачами и условиями коммуникации;</a:t>
            </a:r>
          </a:p>
          <a:p>
            <a:r>
              <a:rPr lang="ru-RU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- владение монологической и диалогической формами речи в соответствии с грамматическими и синтаксическими нормами языка.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486400" y="116632"/>
            <a:ext cx="3657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социальная компетентность, коммуникативное взаимодействие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512" y="238869"/>
            <a:ext cx="5544616" cy="1325563"/>
          </a:xfrm>
        </p:spPr>
        <p:txBody>
          <a:bodyPr/>
          <a:lstStyle/>
          <a:p>
            <a:pPr algn="l" eaLnBrk="1" hangingPunct="1"/>
            <a:r>
              <a:rPr lang="ru-RU" sz="28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Коммуникативные УУД =</a:t>
            </a:r>
          </a:p>
        </p:txBody>
      </p:sp>
      <p:sp>
        <p:nvSpPr>
          <p:cNvPr id="33796" name="TextBox 4"/>
          <p:cNvSpPr txBox="1">
            <a:spLocks noChangeArrowheads="1"/>
          </p:cNvSpPr>
          <p:nvPr/>
        </p:nvSpPr>
        <p:spPr bwMode="auto">
          <a:xfrm>
            <a:off x="5364088" y="116632"/>
            <a:ext cx="3657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социальная компетентность, коммуникативное взаимодействие 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2564904"/>
            <a:ext cx="6434328" cy="3477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7504" y="260648"/>
            <a:ext cx="5791200" cy="1325563"/>
          </a:xfrm>
        </p:spPr>
        <p:txBody>
          <a:bodyPr/>
          <a:lstStyle/>
          <a:p>
            <a:pPr eaLnBrk="1" hangingPunct="1"/>
            <a:r>
              <a:rPr lang="ru-RU" sz="32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Познавательные УУД =</a:t>
            </a: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282285" y="1916832"/>
            <a:ext cx="8839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742950"/>
            <a:r>
              <a:rPr lang="ru-RU" sz="2000" b="1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общеучебные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 – определение познавательной цели, информационный поиск, знаково-символические действия, структурирование знаний, рефлексия, контроль и оценка процесса и результатов деятельности</a:t>
            </a: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;</a:t>
            </a:r>
          </a:p>
          <a:p>
            <a:pPr marL="742950" indent="-742950"/>
            <a:r>
              <a:rPr lang="ru-RU" sz="20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знаково-символические – </a:t>
            </a: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кодирование, декодирование, моделирование;</a:t>
            </a:r>
          </a:p>
          <a:p>
            <a:pPr marL="742950" indent="-742950"/>
            <a:r>
              <a:rPr lang="ru-RU" sz="20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логические 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– анализ, синтез, сравнение, классификация, установление причинно-следственных связей, выдвижение гипотез и их обоснование;</a:t>
            </a:r>
            <a:endParaRPr lang="ru-RU" sz="20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42950" indent="-742950"/>
            <a:r>
              <a:rPr lang="ru-RU" sz="20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постановка и решение проблем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 – формулирование проблемы и самостоятельное создание способов решения  творческого и поискового </a:t>
            </a: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характера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7504" y="237744"/>
            <a:ext cx="5791200" cy="1325563"/>
          </a:xfrm>
        </p:spPr>
        <p:txBody>
          <a:bodyPr/>
          <a:lstStyle/>
          <a:p>
            <a:pPr eaLnBrk="1" hangingPunct="1"/>
            <a:r>
              <a:rPr lang="ru-RU" sz="32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Познавательные УУД =</a:t>
            </a: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179512" y="1844824"/>
            <a:ext cx="883920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742950"/>
            <a:r>
              <a:rPr lang="ru-RU" sz="2000" b="1" i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общеучебные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 – </a:t>
            </a: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самостоятельное выделение и формулирование 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познавательной цели, информационный поиск, знаково-символические действия, структурирование знаний, рефлексия, контроль и оценка процесса и результатов деятельности</a:t>
            </a: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;</a:t>
            </a:r>
          </a:p>
          <a:p>
            <a:pPr marL="742950" indent="-742950"/>
            <a:r>
              <a:rPr lang="ru-RU" sz="20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знаково-символические – </a:t>
            </a: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кодирование, декодирование, моделирование;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42950" indent="-742950"/>
            <a:r>
              <a:rPr lang="ru-RU" sz="20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логические 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– анализ, синтез, сравнение, классификация, установление причинно-следственных связей, выдвижение гипотез и их обоснование;</a:t>
            </a:r>
            <a:endParaRPr lang="ru-RU" sz="20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42950" indent="-742950"/>
            <a:r>
              <a:rPr lang="ru-RU" sz="20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постановка и решение проблем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 – формулирование проблемы и самостоятельное создание способов решения  творческого и поискового </a:t>
            </a: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характера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742950" indent="-742950"/>
            <a:endParaRPr lang="ru-RU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638800" y="228600"/>
            <a:ext cx="35052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работа с информацией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07504" y="228600"/>
            <a:ext cx="5832648" cy="1325563"/>
          </a:xfrm>
        </p:spPr>
        <p:txBody>
          <a:bodyPr/>
          <a:lstStyle/>
          <a:p>
            <a:pPr eaLnBrk="1" hangingPunct="1"/>
            <a:r>
              <a:rPr lang="ru-RU" sz="32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Познавательные УУД =</a:t>
            </a:r>
          </a:p>
        </p:txBody>
      </p:sp>
      <p:sp>
        <p:nvSpPr>
          <p:cNvPr id="32772" name="TextBox 4"/>
          <p:cNvSpPr txBox="1">
            <a:spLocks noChangeArrowheads="1"/>
          </p:cNvSpPr>
          <p:nvPr/>
        </p:nvSpPr>
        <p:spPr bwMode="auto">
          <a:xfrm>
            <a:off x="5672607" y="228600"/>
            <a:ext cx="352839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i="1">
                <a:latin typeface="Verdana" pitchFamily="34" charset="0"/>
                <a:ea typeface="Verdana" pitchFamily="34" charset="0"/>
                <a:cs typeface="Verdana" pitchFamily="34" charset="0"/>
              </a:rPr>
              <a:t>работа с информацией</a:t>
            </a:r>
            <a:endParaRPr lang="ru-RU" sz="320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4282" y="1700808"/>
            <a:ext cx="85344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Можно ли найти?…</a:t>
            </a:r>
            <a:endParaRPr lang="ru-RU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Есть ли связь?...</a:t>
            </a:r>
          </a:p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Какая информация </a:t>
            </a:r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мне 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нужна?…</a:t>
            </a:r>
            <a:endParaRPr lang="ru-RU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Что из прочитанного, 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услышанного</a:t>
            </a:r>
            <a:endParaRPr lang="en-US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я 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использую?…</a:t>
            </a:r>
            <a:endParaRPr lang="ru-RU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Какие 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источники информации мне </a:t>
            </a:r>
          </a:p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необходимы?…</a:t>
            </a:r>
            <a:endParaRPr lang="ru-RU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 какими сложностями </a:t>
            </a:r>
          </a:p>
          <a:p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при переводе я могу встретиться? </a:t>
            </a:r>
            <a:endParaRPr lang="ru-RU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Что я пытаюсь доказать?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7345" y="2708920"/>
            <a:ext cx="1811337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277" name="Picture 5" descr="gbr-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2681288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57200" y="4114800"/>
            <a:ext cx="2514600" cy="22860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902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590800"/>
            <a:ext cx="7772400" cy="1828800"/>
          </a:xfrm>
        </p:spPr>
        <p:txBody>
          <a:bodyPr/>
          <a:lstStyle/>
          <a:p>
            <a:r>
              <a:rPr lang="en-US" sz="4300"/>
              <a:t>Can the reflection of the British character be found in national proverbs?</a:t>
            </a:r>
            <a:endParaRPr lang="ru-RU" sz="4300"/>
          </a:p>
        </p:txBody>
      </p:sp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741"/>
          <a:stretch>
            <a:fillRect/>
          </a:stretch>
        </p:blipFill>
        <p:spPr bwMode="auto">
          <a:xfrm>
            <a:off x="6934200" y="152400"/>
            <a:ext cx="2081213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343400"/>
            <a:ext cx="1852613" cy="185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34604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56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2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82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560"/>
                            </p:stCondLst>
                            <p:childTnLst>
                              <p:par>
                                <p:cTn id="2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4038600" cy="4525963"/>
          </a:xfrm>
        </p:spPr>
        <p:txBody>
          <a:bodyPr/>
          <a:lstStyle/>
          <a:p>
            <a:r>
              <a:rPr lang="en-US" dirty="0"/>
              <a:t>Do you want to understand the English people better?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Do you want to learn </a:t>
            </a:r>
            <a:r>
              <a:rPr lang="en-US" dirty="0" smtClean="0"/>
              <a:t>more about the </a:t>
            </a:r>
            <a:r>
              <a:rPr lang="en-US" dirty="0"/>
              <a:t>British character?</a:t>
            </a:r>
            <a:endParaRPr lang="ru-RU" dirty="0"/>
          </a:p>
          <a:p>
            <a:endParaRPr lang="en-US" dirty="0"/>
          </a:p>
        </p:txBody>
      </p:sp>
      <p:pic>
        <p:nvPicPr>
          <p:cNvPr id="5128" name="Picture 8" descr="1232351342_traini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029200" y="685800"/>
            <a:ext cx="3810000" cy="2490788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9" name="Picture 9" descr="brit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026025" y="3594100"/>
            <a:ext cx="3657600" cy="25368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2266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51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733800" y="116632"/>
            <a:ext cx="54102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/>
          </a:p>
          <a:p>
            <a:r>
              <a:rPr lang="en-US" b="1" dirty="0" smtClean="0"/>
              <a:t>I  </a:t>
            </a:r>
            <a:r>
              <a:rPr lang="ru-RU" b="1" dirty="0" err="1" smtClean="0"/>
              <a:t>Коцептуальная</a:t>
            </a:r>
            <a:r>
              <a:rPr lang="ru-RU" b="1" dirty="0" smtClean="0"/>
              <a:t> основа «Программы развития универсальных учебных действий для основного общего образования»</a:t>
            </a:r>
          </a:p>
          <a:p>
            <a:r>
              <a:rPr lang="en-US" b="1" dirty="0"/>
              <a:t> </a:t>
            </a:r>
            <a:r>
              <a:rPr lang="en-US" b="1" dirty="0" smtClean="0"/>
              <a:t> </a:t>
            </a:r>
            <a:r>
              <a:rPr lang="ru-RU" b="1" dirty="0" smtClean="0"/>
              <a:t>1. Методология </a:t>
            </a:r>
            <a:r>
              <a:rPr lang="ru-RU" b="1" dirty="0"/>
              <a:t>проектирования </a:t>
            </a:r>
            <a:r>
              <a:rPr lang="ru-RU" b="1" dirty="0" smtClean="0"/>
              <a:t>«Программы </a:t>
            </a:r>
            <a:r>
              <a:rPr lang="ru-RU" b="1" dirty="0"/>
              <a:t>развития универсальных учебных действий для основного общего </a:t>
            </a:r>
            <a:r>
              <a:rPr lang="ru-RU" b="1" dirty="0" smtClean="0"/>
              <a:t>образования»</a:t>
            </a:r>
          </a:p>
          <a:p>
            <a:r>
              <a:rPr lang="en-US" b="1" dirty="0" smtClean="0"/>
              <a:t>   </a:t>
            </a:r>
            <a:r>
              <a:rPr lang="ru-RU" b="1" dirty="0" smtClean="0"/>
              <a:t>2. Возрастные особенности подростка:</a:t>
            </a:r>
          </a:p>
          <a:p>
            <a:r>
              <a:rPr lang="en-US" b="1" dirty="0" smtClean="0"/>
              <a:t>        </a:t>
            </a:r>
            <a:r>
              <a:rPr lang="ru-RU" b="1" dirty="0" smtClean="0"/>
              <a:t>Подростковый возраст как переходный </a:t>
            </a:r>
            <a:r>
              <a:rPr lang="en-US" b="1" dirty="0" smtClean="0"/>
              <a:t>  	</a:t>
            </a:r>
            <a:r>
              <a:rPr lang="ru-RU" b="1" dirty="0" smtClean="0"/>
              <a:t>от детства к взрослости</a:t>
            </a:r>
          </a:p>
          <a:p>
            <a:r>
              <a:rPr lang="en-US" b="1" dirty="0" smtClean="0"/>
              <a:t>        </a:t>
            </a:r>
            <a:r>
              <a:rPr lang="ru-RU" b="1" dirty="0" smtClean="0"/>
              <a:t>Развитие познавательной сферы в </a:t>
            </a:r>
            <a:r>
              <a:rPr lang="en-US" b="1" dirty="0" smtClean="0"/>
              <a:t> 	</a:t>
            </a:r>
            <a:r>
              <a:rPr lang="ru-RU" b="1" dirty="0" smtClean="0"/>
              <a:t>подростковом возрасте</a:t>
            </a:r>
            <a:endParaRPr lang="en-US" b="1" dirty="0" smtClean="0"/>
          </a:p>
          <a:p>
            <a:r>
              <a:rPr lang="en-US" b="1" dirty="0" smtClean="0"/>
              <a:t>II  </a:t>
            </a:r>
            <a:r>
              <a:rPr lang="ru-RU" b="1" dirty="0" smtClean="0"/>
              <a:t>Программа </a:t>
            </a:r>
            <a:r>
              <a:rPr lang="ru-RU" b="1" dirty="0"/>
              <a:t>развития универсальных учебных действий для основного общего </a:t>
            </a:r>
            <a:r>
              <a:rPr lang="ru-RU" b="1" dirty="0" smtClean="0"/>
              <a:t>образования</a:t>
            </a:r>
          </a:p>
          <a:p>
            <a:pPr marL="342900" indent="-342900">
              <a:buAutoNum type="arabicPeriod"/>
            </a:pPr>
            <a:r>
              <a:rPr lang="ru-RU" b="1" dirty="0" smtClean="0"/>
              <a:t>Личностные универсальные учебные действия</a:t>
            </a:r>
          </a:p>
          <a:p>
            <a:pPr marL="342900" indent="-342900">
              <a:buAutoNum type="arabicPeriod" startAt="2"/>
            </a:pPr>
            <a:r>
              <a:rPr lang="ru-RU" b="1" dirty="0" smtClean="0"/>
              <a:t>Коммуникативные универсальные учебные действия </a:t>
            </a:r>
          </a:p>
          <a:p>
            <a:pPr marL="342900" indent="-342900">
              <a:buFontTx/>
              <a:buAutoNum type="arabicPeriod" startAt="2"/>
            </a:pPr>
            <a:r>
              <a:rPr lang="ru-RU" b="1" dirty="0" smtClean="0"/>
              <a:t>Познавательные </a:t>
            </a:r>
            <a:r>
              <a:rPr lang="ru-RU" b="1" dirty="0"/>
              <a:t>универсальные учебные действия </a:t>
            </a:r>
          </a:p>
          <a:p>
            <a:pPr marL="342900" indent="-342900">
              <a:buFontTx/>
              <a:buAutoNum type="arabicPeriod" startAt="2"/>
            </a:pPr>
            <a:r>
              <a:rPr lang="ru-RU" b="1" dirty="0" smtClean="0"/>
              <a:t>Регулятивные </a:t>
            </a:r>
            <a:r>
              <a:rPr lang="ru-RU" b="1" dirty="0"/>
              <a:t>универсальные учебные действия </a:t>
            </a:r>
            <a:endParaRPr lang="ru-RU" sz="2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76672"/>
            <a:ext cx="3626296" cy="56886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914400"/>
            <a:ext cx="4040188" cy="4530725"/>
          </a:xfrm>
        </p:spPr>
        <p:txBody>
          <a:bodyPr/>
          <a:lstStyle/>
          <a:p>
            <a:endParaRPr lang="en-US" sz="2800"/>
          </a:p>
          <a:p>
            <a:endParaRPr lang="en-US" sz="2800"/>
          </a:p>
          <a:p>
            <a:r>
              <a:rPr lang="en-US"/>
              <a:t>Studying English proverbs you can learn more about the British character!</a:t>
            </a:r>
            <a:endParaRPr lang="ru-RU"/>
          </a:p>
        </p:txBody>
      </p:sp>
      <p:pic>
        <p:nvPicPr>
          <p:cNvPr id="30727" name="Picture 7" descr="1275548099_57848190_1----9--127554809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827088" y="1524000"/>
            <a:ext cx="3897312" cy="420211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17074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Find the information about British traits of character </a:t>
            </a:r>
            <a:endParaRPr lang="ru-RU" sz="400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40188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2800"/>
          </a:p>
          <a:p>
            <a:r>
              <a:rPr lang="en-US" sz="2800"/>
              <a:t>Read publicistic and reference literature</a:t>
            </a:r>
          </a:p>
          <a:p>
            <a:r>
              <a:rPr lang="en-US" sz="2800"/>
              <a:t>Use the Internet</a:t>
            </a:r>
          </a:p>
          <a:p>
            <a:r>
              <a:rPr lang="en-US" sz="2800"/>
              <a:t>Conduct a public survey on the Internet</a:t>
            </a:r>
            <a:endParaRPr lang="ru-RU" sz="2800"/>
          </a:p>
        </p:txBody>
      </p:sp>
      <p:pic>
        <p:nvPicPr>
          <p:cNvPr id="32773" name="Picture 5" descr="j019538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419600" y="1828800"/>
            <a:ext cx="4572000" cy="4881563"/>
          </a:xfrm>
        </p:spPr>
      </p:pic>
    </p:spTree>
    <p:extLst>
      <p:ext uri="{BB962C8B-B14F-4D97-AF65-F5344CB8AC3E}">
        <p14:creationId xmlns:p14="http://schemas.microsoft.com/office/powerpoint/2010/main" xmlns="" val="1140884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Classify English proverbs</a:t>
            </a:r>
            <a:br>
              <a:rPr lang="en-US" sz="4000"/>
            </a:br>
            <a:r>
              <a:rPr lang="en-US" sz="4000"/>
              <a:t> and fill in the table</a:t>
            </a:r>
            <a:endParaRPr lang="ru-RU" sz="4000"/>
          </a:p>
        </p:txBody>
      </p:sp>
      <p:graphicFrame>
        <p:nvGraphicFramePr>
          <p:cNvPr id="34903" name="Group 87"/>
          <p:cNvGraphicFramePr>
            <a:graphicFrameLocks noGrp="1"/>
          </p:cNvGraphicFramePr>
          <p:nvPr>
            <p:ph idx="1"/>
          </p:nvPr>
        </p:nvGraphicFramePr>
        <p:xfrm>
          <a:off x="304800" y="1905000"/>
          <a:ext cx="8540750" cy="4465638"/>
        </p:xfrm>
        <a:graphic>
          <a:graphicData uri="http://schemas.openxmlformats.org/drawingml/2006/table">
            <a:tbl>
              <a:tblPr/>
              <a:tblGrid>
                <a:gridCol w="1828800"/>
                <a:gridCol w="2441575"/>
                <a:gridCol w="2135188"/>
                <a:gridCol w="2135187"/>
              </a:tblGrid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Traits of character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English proverbs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Translation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Explanation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1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57964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9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9" name="Picture 7" descr="6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39825"/>
          </a:xfrm>
        </p:spPr>
        <p:txBody>
          <a:bodyPr/>
          <a:lstStyle/>
          <a:p>
            <a:r>
              <a:rPr lang="en-US" sz="4000"/>
              <a:t>How to conduct the survey? </a:t>
            </a:r>
            <a:endParaRPr lang="ru-RU" sz="400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30725"/>
          </a:xfrm>
        </p:spPr>
        <p:txBody>
          <a:bodyPr/>
          <a:lstStyle/>
          <a:p>
            <a:endParaRPr lang="en-US" sz="2800">
              <a:solidFill>
                <a:srgbClr val="FFFFFF"/>
              </a:solidFill>
            </a:endParaRPr>
          </a:p>
          <a:p>
            <a:endParaRPr lang="en-US" sz="2800">
              <a:solidFill>
                <a:srgbClr val="FFFFFF"/>
              </a:solidFill>
            </a:endParaRPr>
          </a:p>
          <a:p>
            <a:endParaRPr lang="en-US" sz="2800">
              <a:solidFill>
                <a:srgbClr val="FFFFFF"/>
              </a:solidFill>
            </a:endParaRPr>
          </a:p>
          <a:p>
            <a:endParaRPr lang="en-US" sz="2800">
              <a:solidFill>
                <a:srgbClr val="FFFFFF"/>
              </a:solidFill>
            </a:endParaRPr>
          </a:p>
          <a:p>
            <a:endParaRPr lang="en-US" sz="2800">
              <a:solidFill>
                <a:srgbClr val="FFFFFF"/>
              </a:solidFill>
            </a:endParaRPr>
          </a:p>
          <a:p>
            <a:r>
              <a:rPr lang="en-US" sz="2800">
                <a:solidFill>
                  <a:srgbClr val="FFFFFF"/>
                </a:solidFill>
              </a:rPr>
              <a:t>Ask your classmates to choose three main traits of British character from the given list.</a:t>
            </a:r>
          </a:p>
          <a:p>
            <a:r>
              <a:rPr lang="en-US" sz="2800">
                <a:solidFill>
                  <a:srgbClr val="FFFFFF"/>
                </a:solidFill>
              </a:rPr>
              <a:t> Our school site will help you.</a:t>
            </a:r>
            <a:endParaRPr lang="ru-RU" sz="2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146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103" name="Picture 7" descr="Erth-hand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2102" name="Rectangle 6"/>
          <p:cNvSpPr>
            <a:spLocks noGrp="1" noChangeArrowheads="1"/>
          </p:cNvSpPr>
          <p:nvPr>
            <p:ph type="title"/>
          </p:nvPr>
        </p:nvSpPr>
        <p:spPr>
          <a:xfrm>
            <a:off x="533400" y="990600"/>
            <a:ext cx="8229600" cy="1139825"/>
          </a:xfrm>
        </p:spPr>
        <p:txBody>
          <a:bodyPr/>
          <a:lstStyle/>
          <a:p>
            <a:r>
              <a:rPr lang="en-US" sz="4800" b="1"/>
              <a:t>Have a Good Chance!</a:t>
            </a:r>
            <a:endParaRPr lang="ru-RU" sz="4800" b="1"/>
          </a:p>
        </p:txBody>
      </p:sp>
    </p:spTree>
    <p:extLst>
      <p:ext uri="{BB962C8B-B14F-4D97-AF65-F5344CB8AC3E}">
        <p14:creationId xmlns:p14="http://schemas.microsoft.com/office/powerpoint/2010/main" xmlns="" val="417956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01125" cy="1143000"/>
          </a:xfrm>
        </p:spPr>
        <p:txBody>
          <a:bodyPr>
            <a:normAutofit fontScale="90000"/>
          </a:bodyPr>
          <a:lstStyle/>
          <a:p>
            <a:r>
              <a:rPr lang="ru-RU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Пример конструирования задачи (работа с текстом)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8946" y="2158791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2. </a:t>
            </a:r>
            <a:r>
              <a:rPr lang="ru-RU" sz="20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Понимание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Предположите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, как могли бы развиваться события дальше, что могло еще находиться, </a:t>
            </a: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произойти…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79512" y="1446646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1.</a:t>
            </a:r>
            <a:r>
              <a:rPr lang="ru-RU" sz="20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Ознакомление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Прочитайте текст и скажите, </a:t>
            </a:r>
            <a:r>
              <a:rPr lang="ru-RU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что?...где?...когда</a:t>
            </a: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?...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8539" y="3078304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ru-RU" sz="20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. Применение </a:t>
            </a:r>
          </a:p>
          <a:p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Сделайте эскиз </a:t>
            </a: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рисунка/схемы, заполните таблицу…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83" y="3786190"/>
            <a:ext cx="89297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 </a:t>
            </a:r>
            <a:r>
              <a:rPr lang="ru-RU" sz="20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Анализ</a:t>
            </a:r>
          </a:p>
          <a:p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Раскройте особенности… Разделите текст на смысловые части. Объясните свое мнение.  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83" y="485776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5.</a:t>
            </a:r>
            <a:r>
              <a:rPr lang="ru-RU" sz="20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Синтез </a:t>
            </a:r>
          </a:p>
          <a:p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Изложите в форме… свое мнение /понимание… Докажите, что ...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564357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6. </a:t>
            </a:r>
            <a:r>
              <a:rPr lang="ru-RU" sz="20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Оценка </a:t>
            </a:r>
          </a:p>
          <a:p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Оцените значимость …для… Почему события развивались так … ?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1600200"/>
            <a:ext cx="9144000" cy="421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600" b="1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целеполагание</a:t>
            </a:r>
            <a:r>
              <a:rPr lang="ru-RU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- постановка учебной задачи на основе соотнесения того, что уже известно и усвоено учащимся, и того, что еще неизвестно; 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b="1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планирование</a:t>
            </a:r>
            <a:r>
              <a:rPr lang="ru-RU" sz="2600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– определение последовательности промежуточных целей с учетом конечного результата; составление плана и последовательности действий</a:t>
            </a:r>
            <a:r>
              <a:rPr lang="ru-RU" sz="3000" smtClean="0"/>
              <a:t>; 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b="1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прогнозирование</a:t>
            </a:r>
            <a:r>
              <a:rPr lang="ru-RU" sz="2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– предвосхищение результата и уровня усвоения, его временных характеристик; </a:t>
            </a:r>
          </a:p>
          <a:p>
            <a:pPr eaLnBrk="1" hangingPunct="1">
              <a:lnSpc>
                <a:spcPct val="90000"/>
              </a:lnSpc>
            </a:pPr>
            <a:endParaRPr lang="ru-RU" sz="3000" smtClean="0"/>
          </a:p>
          <a:p>
            <a:pPr eaLnBrk="1" hangingPunct="1">
              <a:lnSpc>
                <a:spcPct val="90000"/>
              </a:lnSpc>
            </a:pPr>
            <a:endParaRPr lang="ru-RU" sz="3000" smtClean="0"/>
          </a:p>
          <a:p>
            <a:pPr eaLnBrk="1" hangingPunct="1">
              <a:lnSpc>
                <a:spcPct val="90000"/>
              </a:lnSpc>
            </a:pPr>
            <a:endParaRPr lang="ru-RU" sz="3000" smtClean="0"/>
          </a:p>
        </p:txBody>
      </p:sp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5410200" cy="1325563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Регулятивные УУД =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52400" y="1447800"/>
            <a:ext cx="8991600" cy="5029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8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контроль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в форме сличения способа действия и его результата с заданным эталоном с целью обнаружения отклонений и отличий от эталона;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коррекция</a:t>
            </a:r>
            <a:r>
              <a:rPr lang="ru-RU" sz="28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– внесение необходимых дополнений и корректив в план и способ действия в случае расхождения эталона, реального действия и его продукта;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оценка</a:t>
            </a:r>
            <a:r>
              <a:rPr lang="ru-RU" sz="28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выделение и осознание учащимся того что уже усвоено и что еще подлежит усвоению, осознание качества и уровня усвоения; </a:t>
            </a:r>
          </a:p>
          <a:p>
            <a:pPr eaLnBrk="1" hangingPunct="1">
              <a:lnSpc>
                <a:spcPct val="90000"/>
              </a:lnSpc>
              <a:buNone/>
            </a:pPr>
            <a:endParaRPr lang="ru-RU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ru-RU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ru-RU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410" name="Заголовок 3"/>
          <p:cNvSpPr>
            <a:spLocks noGrp="1"/>
          </p:cNvSpPr>
          <p:nvPr>
            <p:ph type="title"/>
          </p:nvPr>
        </p:nvSpPr>
        <p:spPr>
          <a:xfrm>
            <a:off x="0" y="228600"/>
            <a:ext cx="5867400" cy="1325563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Регулятивные УУД =  </a:t>
            </a:r>
            <a:endParaRPr lang="ru-RU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1889125"/>
            <a:ext cx="8955088" cy="4968875"/>
          </a:xfrm>
        </p:spPr>
        <p:txBody>
          <a:bodyPr/>
          <a:lstStyle/>
          <a:p>
            <a:pPr indent="14288" eaLnBrk="1" hangingPunct="1">
              <a:lnSpc>
                <a:spcPct val="90000"/>
              </a:lnSpc>
            </a:pPr>
            <a:r>
              <a:rPr lang="ru-RU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800" b="1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волевая саморегуляция </a:t>
            </a:r>
            <a:r>
              <a:rPr lang="ru-RU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как способность </a:t>
            </a:r>
          </a:p>
          <a:p>
            <a:pPr indent="14288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 к мобилизации сил и энергии; </a:t>
            </a:r>
          </a:p>
          <a:p>
            <a:pPr indent="14288" eaLnBrk="1" hangingPunct="1">
              <a:lnSpc>
                <a:spcPct val="90000"/>
              </a:lnSpc>
              <a:buFontTx/>
              <a:buChar char="-"/>
            </a:pPr>
            <a:r>
              <a:rPr lang="ru-RU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к волевому усилию выбора в ситуации конфликта ;</a:t>
            </a:r>
          </a:p>
          <a:p>
            <a:pPr indent="14288"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 к преодолению препятствий;</a:t>
            </a:r>
          </a:p>
          <a:p>
            <a:pPr indent="14288"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 эмоциональная устойчивость к стрессам и фрустрации; </a:t>
            </a:r>
          </a:p>
          <a:p>
            <a:pPr indent="14288"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эффективные стратегии совладания с трудными жизненными ситуациями</a:t>
            </a:r>
          </a:p>
        </p:txBody>
      </p:sp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28600"/>
            <a:ext cx="4953000" cy="1325563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Регулятивные УУД =</a:t>
            </a:r>
            <a:endParaRPr lang="ru-RU" sz="2800" smtClean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1889125"/>
            <a:ext cx="8955088" cy="4968875"/>
          </a:xfrm>
        </p:spPr>
        <p:txBody>
          <a:bodyPr/>
          <a:lstStyle/>
          <a:p>
            <a:pPr indent="14288" eaLnBrk="1" hangingPunct="1">
              <a:lnSpc>
                <a:spcPct val="90000"/>
              </a:lnSpc>
            </a:pPr>
            <a:r>
              <a:rPr lang="ru-RU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800" b="1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волевая саморегуляция </a:t>
            </a:r>
            <a:r>
              <a:rPr lang="ru-RU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как способность </a:t>
            </a:r>
          </a:p>
          <a:p>
            <a:pPr indent="14288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 к мобилизации сил и энергии; </a:t>
            </a:r>
          </a:p>
          <a:p>
            <a:pPr indent="14288" eaLnBrk="1" hangingPunct="1">
              <a:lnSpc>
                <a:spcPct val="90000"/>
              </a:lnSpc>
              <a:buFontTx/>
              <a:buChar char="-"/>
            </a:pPr>
            <a:r>
              <a:rPr lang="ru-RU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к волевому усилию выбора в ситуации конфликта ;</a:t>
            </a:r>
          </a:p>
          <a:p>
            <a:pPr indent="14288"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 к преодолению препятствий;</a:t>
            </a:r>
          </a:p>
          <a:p>
            <a:pPr indent="14288"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 эмоциональная устойчивость к стрессам и фрустрации; </a:t>
            </a:r>
          </a:p>
          <a:p>
            <a:pPr indent="14288" eaLnBrk="1" hangingPunct="1">
              <a:lnSpc>
                <a:spcPct val="90000"/>
              </a:lnSpc>
              <a:buFontTx/>
              <a:buNone/>
            </a:pPr>
            <a:r>
              <a:rPr lang="ru-RU" sz="2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эффективные стратегии совладания с трудными жизненными ситуациями</a:t>
            </a:r>
          </a:p>
        </p:txBody>
      </p:sp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28600"/>
            <a:ext cx="4953000" cy="1325563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Регулятивные УУД =</a:t>
            </a:r>
            <a:endParaRPr lang="ru-RU" sz="2800" smtClean="0">
              <a:latin typeface="Arial Black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724400" y="228600"/>
            <a:ext cx="4191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организация учебной деятельности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1628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Разработчики концепции развития УУД</a:t>
            </a:r>
          </a:p>
        </p:txBody>
      </p:sp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457200" y="1524000"/>
            <a:ext cx="57912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Концепция развития </a:t>
            </a:r>
          </a:p>
          <a:p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УУД 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разработана </a:t>
            </a:r>
          </a:p>
          <a:p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на основе системно-</a:t>
            </a:r>
          </a:p>
          <a:p>
            <a:r>
              <a:rPr lang="ru-RU" sz="2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деятельностного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 подхода</a:t>
            </a:r>
          </a:p>
          <a:p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 (Л.С. </a:t>
            </a:r>
            <a:r>
              <a:rPr lang="ru-RU" sz="2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Выготский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, А.Н. Леонтьев,</a:t>
            </a:r>
          </a:p>
          <a:p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 П.Я. Гальперин, Д.Б. </a:t>
            </a:r>
            <a:r>
              <a:rPr lang="ru-RU" sz="2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Эльконин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</a:p>
          <a:p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 В.В. Давыдов, А.Г. </a:t>
            </a:r>
            <a:r>
              <a:rPr lang="ru-RU" sz="2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Асмолов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) </a:t>
            </a:r>
          </a:p>
          <a:p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группой авторов: </a:t>
            </a:r>
          </a:p>
          <a:p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А.Г. </a:t>
            </a:r>
            <a:r>
              <a:rPr lang="ru-RU" sz="2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Асмоловым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</a:p>
          <a:p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Г.В. </a:t>
            </a:r>
            <a:r>
              <a:rPr lang="ru-RU" sz="2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Бурменской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</a:p>
          <a:p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И.А. Володарской, </a:t>
            </a:r>
          </a:p>
          <a:p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О.А. </a:t>
            </a:r>
            <a:r>
              <a:rPr lang="ru-RU" sz="2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Карабановой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</a:p>
          <a:p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Н.Г. </a:t>
            </a:r>
            <a:r>
              <a:rPr lang="ru-RU" sz="20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Салминой</a:t>
            </a:r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 и </a:t>
            </a:r>
          </a:p>
          <a:p>
            <a:r>
              <a:rPr lang="ru-RU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С.В. Молчановым</a:t>
            </a:r>
            <a:r>
              <a:rPr lang="ru-RU" sz="2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ru-RU" sz="2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под руководством А.Г. </a:t>
            </a:r>
            <a:r>
              <a:rPr lang="ru-RU" sz="2000" b="1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Асмолова</a:t>
            </a:r>
            <a:endParaRPr lang="ru-RU" sz="20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22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828800"/>
            <a:ext cx="403860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1889125"/>
            <a:ext cx="4267200" cy="4968875"/>
          </a:xfrm>
        </p:spPr>
        <p:txBody>
          <a:bodyPr/>
          <a:lstStyle/>
          <a:p>
            <a:pPr indent="14288"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pPr indent="14288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Целеполагание </a:t>
            </a:r>
          </a:p>
          <a:p>
            <a:pPr indent="14288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Планирование</a:t>
            </a:r>
          </a:p>
          <a:p>
            <a:pPr indent="14288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Прогнозирование</a:t>
            </a:r>
          </a:p>
          <a:p>
            <a:pPr indent="14288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Контроль</a:t>
            </a:r>
          </a:p>
          <a:p>
            <a:pPr indent="14288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Коррекция</a:t>
            </a:r>
          </a:p>
          <a:p>
            <a:pPr indent="14288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Оценка</a:t>
            </a:r>
          </a:p>
          <a:p>
            <a:pPr indent="14288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Волевая </a:t>
            </a:r>
            <a:r>
              <a:rPr lang="ru-RU" sz="28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саморегуляция</a:t>
            </a:r>
            <a:r>
              <a:rPr lang="ru-RU" sz="28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</p:txBody>
      </p:sp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28600"/>
            <a:ext cx="4953000" cy="1325563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Регулятивные УУД =</a:t>
            </a:r>
            <a:endParaRPr lang="ru-RU" sz="2800" smtClean="0">
              <a:latin typeface="Arial Black" pitchFamily="34" charset="0"/>
            </a:endParaRPr>
          </a:p>
        </p:txBody>
      </p:sp>
      <p:sp>
        <p:nvSpPr>
          <p:cNvPr id="31748" name="TextBox 3"/>
          <p:cNvSpPr txBox="1">
            <a:spLocks noChangeArrowheads="1"/>
          </p:cNvSpPr>
          <p:nvPr/>
        </p:nvSpPr>
        <p:spPr bwMode="auto">
          <a:xfrm>
            <a:off x="4724400" y="228600"/>
            <a:ext cx="4191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i="1">
                <a:latin typeface="Verdana" pitchFamily="34" charset="0"/>
                <a:ea typeface="Verdana" pitchFamily="34" charset="0"/>
                <a:cs typeface="Verdana" pitchFamily="34" charset="0"/>
              </a:rPr>
              <a:t>организация учебной деятельности </a:t>
            </a:r>
            <a:endParaRPr lang="ru-RU" sz="320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29058" y="2214554"/>
            <a:ext cx="45720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Зачем?</a:t>
            </a:r>
          </a:p>
          <a:p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В какой последовательности?</a:t>
            </a:r>
          </a:p>
          <a:p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Где необходимо?</a:t>
            </a:r>
          </a:p>
          <a:p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Правильно ли?</a:t>
            </a:r>
          </a:p>
          <a:p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Как исправить?</a:t>
            </a:r>
          </a:p>
          <a:p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Вот так хорошо, правильно!</a:t>
            </a:r>
          </a:p>
          <a:p>
            <a:r>
              <a:rPr lang="ru-RU" sz="2800" dirty="0">
                <a:latin typeface="Verdana" pitchFamily="34" charset="0"/>
                <a:ea typeface="Verdana" pitchFamily="34" charset="0"/>
                <a:cs typeface="Verdana" pitchFamily="34" charset="0"/>
              </a:rPr>
              <a:t>Сосредоточился и еще раз</a:t>
            </a:r>
            <a:r>
              <a:rPr lang="ru-RU" sz="2400" dirty="0"/>
              <a:t>!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64288" y="3645024"/>
            <a:ext cx="1979712" cy="18737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screen"/>
          <a:srcRect l="4412"/>
          <a:stretch>
            <a:fillRect/>
          </a:stretch>
        </p:blipFill>
        <p:spPr bwMode="auto">
          <a:xfrm>
            <a:off x="4229454" y="1214422"/>
            <a:ext cx="491454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Рисунок 1" descr="IMG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1071547"/>
            <a:ext cx="3949634" cy="407196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57224" y="357166"/>
            <a:ext cx="8001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Работа над ошибками </a:t>
            </a:r>
            <a:endParaRPr lang="ru-RU" sz="44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5143512"/>
            <a:ext cx="37147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Brian </a:t>
            </a:r>
            <a:r>
              <a:rPr lang="en-US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Abbs</a:t>
            </a:r>
            <a:endParaRPr lang="en-US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Ingrid </a:t>
            </a:r>
            <a:r>
              <a:rPr lang="en-US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Freebairn</a:t>
            </a:r>
            <a:endParaRPr lang="en-US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en-US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Blueprint Upper Intermediate</a:t>
            </a:r>
          </a:p>
          <a:p>
            <a:r>
              <a:rPr lang="en-US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Workbook</a:t>
            </a:r>
          </a:p>
          <a:p>
            <a:r>
              <a:rPr lang="en-US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Longman</a:t>
            </a:r>
            <a:endParaRPr lang="ru-RU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4546" y="3500438"/>
            <a:ext cx="19288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ww</a:t>
            </a:r>
            <a:r>
              <a:rPr lang="en-US" dirty="0" smtClean="0"/>
              <a:t> = wrong word</a:t>
            </a:r>
          </a:p>
          <a:p>
            <a:r>
              <a:rPr lang="en-US" dirty="0" smtClean="0"/>
              <a:t>prep. =preposition</a:t>
            </a:r>
          </a:p>
          <a:p>
            <a:r>
              <a:rPr lang="en-US" dirty="0" smtClean="0"/>
              <a:t>Ѵ = word missing</a:t>
            </a:r>
          </a:p>
          <a:p>
            <a:r>
              <a:rPr lang="en-US" dirty="0" smtClean="0"/>
              <a:t>? = sorry, I don’t          understand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7504" y="1196752"/>
          <a:ext cx="8928992" cy="5472608"/>
        </p:xfrm>
        <a:graphic>
          <a:graphicData uri="http://schemas.openxmlformats.org/drawingml/2006/table">
            <a:tbl>
              <a:tblPr/>
              <a:tblGrid>
                <a:gridCol w="351926"/>
                <a:gridCol w="1575632"/>
                <a:gridCol w="3500717"/>
                <a:gridCol w="3500717"/>
              </a:tblGrid>
              <a:tr h="1111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30" marR="45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Виды универсальных учебных действий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30" marR="45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Формируемые умения и навыки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30" marR="45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Calibri"/>
                          <a:ea typeface="Calibri"/>
                          <a:cs typeface="Times New Roman"/>
                        </a:rPr>
                        <a:t>Конкретные задания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Calibri"/>
                          <a:ea typeface="Calibri"/>
                          <a:cs typeface="Times New Roman"/>
                        </a:rPr>
                        <a:t>и упражнения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30" marR="45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12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30" marR="45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Личностные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30" marR="45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формирование позитивной моральной самооценки и моральных чувств;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уважение ценностей семьи, любовь к природе, оптимизм в восприятии мира;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уважение личности и её достоинства, доброжелательное отношение к окружающим, нетерпимость к любым видам насилия и готовность противостоять им;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экологическое сознание, признание высокой ценности жизни во всех её проявлениях, знание основных принципов и правил отношения к природе;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уважение и приятие традиций и обычаев других народов.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30" marR="45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описать, что хотелось бы изменить в родном городе;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обсудить какие отношения бывают в семье;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обсудить с одноклассниками черты характера, необходимые для успеха;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обменяться мнениями о семейных праздниках;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30" marR="45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0466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Программа формирования универсальных учебных действий обучающихся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8 классе по учебнику Биболетовой М.З.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07504" y="255143"/>
          <a:ext cx="8856982" cy="6615176"/>
        </p:xfrm>
        <a:graphic>
          <a:graphicData uri="http://schemas.openxmlformats.org/drawingml/2006/table">
            <a:tbl>
              <a:tblPr/>
              <a:tblGrid>
                <a:gridCol w="349086"/>
                <a:gridCol w="1562926"/>
                <a:gridCol w="3472485"/>
                <a:gridCol w="3472485"/>
              </a:tblGrid>
              <a:tr h="59766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dirty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35226" marR="35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Коммуникативные</a:t>
                      </a:r>
                    </a:p>
                  </a:txBody>
                  <a:tcPr marL="35226" marR="35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владение культурой речи;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ведение дискуссии и диалога на материале учебных тем;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выслушивание мнения других;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владение различными формами устных публичных выступлений;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оценка разных точек зрения и обсуждение ситуации с различных позиций;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 аргументация  личной  точки зрения;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 пересказ текста;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постановка вопросов к прочитанному и услышанному;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высказывание предположений по поставленной проблеме;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развитие навыка взаимодействия в группе;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управление действиями партнера – умение убеждать;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толерантное отношение к чужой точке зрения.</a:t>
                      </a:r>
                    </a:p>
                  </a:txBody>
                  <a:tcPr marL="35226" marR="35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рассказать о погоде, поддержать   микро диалог о погоде;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рассказать о стихийных бедствиях;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написать открытку, описав в ней погоду, характерную для места, где живёт учащийся;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составить и разыграть диалоги в соответствии с заданной ситуацией;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Употребление пословиц и поговорок о погоде.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описать, что хотелось бы изменить в родном городе;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рассказать о достоинствах и недостатках различных средств массовой информации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выразить своё отношение к различным средствам массовой информации;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рассказать о просмотренной телепередаче;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обсудить с одноклассниками черты характера, необходимые для успеха;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обсудить какие отношения бывают в семье;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обменяться мнениями о семейных праздниках;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написать поздравительную открытку;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рассказать о семейном празднике;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- высказать мнение о том, что значит </a:t>
                      </a:r>
                      <a:r>
                        <a:rPr lang="ru-RU" sz="1200" b="1" dirty="0" smtClean="0">
                          <a:latin typeface="Calibri"/>
                          <a:ea typeface="Calibri"/>
                          <a:cs typeface="Times New Roman"/>
                        </a:rPr>
                        <a:t>быть</a:t>
                      </a:r>
                      <a:r>
                        <a:rPr lang="en-US" sz="12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r>
                        <a:rPr lang="ru-RU" sz="1200" b="1" dirty="0" smtClean="0">
                          <a:latin typeface="Calibri"/>
                          <a:ea typeface="Calibri"/>
                          <a:cs typeface="Times New Roman"/>
                        </a:rPr>
                        <a:t>независимым</a:t>
                      </a:r>
                      <a:r>
                        <a:rPr lang="ru-RU" sz="1200" b="1" dirty="0">
                          <a:latin typeface="Calibri"/>
                          <a:ea typeface="Calibri"/>
                          <a:cs typeface="Times New Roman"/>
                        </a:rPr>
                        <a:t>;</a:t>
                      </a:r>
                    </a:p>
                  </a:txBody>
                  <a:tcPr marL="35226" marR="352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260648"/>
          <a:ext cx="8964488" cy="6597352"/>
        </p:xfrm>
        <a:graphic>
          <a:graphicData uri="http://schemas.openxmlformats.org/drawingml/2006/table">
            <a:tbl>
              <a:tblPr/>
              <a:tblGrid>
                <a:gridCol w="353323"/>
                <a:gridCol w="1581895"/>
                <a:gridCol w="3514635"/>
                <a:gridCol w="3514635"/>
              </a:tblGrid>
              <a:tr h="65973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2497" marR="42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Познавательные</a:t>
                      </a:r>
                    </a:p>
                  </a:txBody>
                  <a:tcPr marL="42497" marR="42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 работа с основными компонентами учебника;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использование справочной и дополнительной литературы;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проведение разных видов сравнения;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установление причинно-следственных связей;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оперирование понятиями, суждениями;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выявление существенных признаков объекта;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проведение разных видов сравнения;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установление причинно-следственных связей;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оперирование понятиями, суждениями;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классификация информации;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владение компонентами доказательства;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формулирование проблемы и определение способов ее решения;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Самостоятельное</a:t>
                      </a:r>
                      <a:r>
                        <a:rPr lang="en-US" sz="14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исследование</a:t>
                      </a: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497" marR="42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читать тексты с выборочным извлечением информации;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читать тексты с пониманием полного содержания, провести классификацию информации;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извлечь из текста информацию, необходимую для собственного высказывания;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понимать на слух информацию, передаваемую с помощью несложного </a:t>
                      </a: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текста</a:t>
                      </a: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497" marR="424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7" y="1340768"/>
          <a:ext cx="8568952" cy="4752527"/>
        </p:xfrm>
        <a:graphic>
          <a:graphicData uri="http://schemas.openxmlformats.org/drawingml/2006/table">
            <a:tbl>
              <a:tblPr/>
              <a:tblGrid>
                <a:gridCol w="337734"/>
                <a:gridCol w="1512098"/>
                <a:gridCol w="3359560"/>
                <a:gridCol w="3359560"/>
              </a:tblGrid>
              <a:tr h="4752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5530" marR="45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Регулятивные</a:t>
                      </a:r>
                    </a:p>
                  </a:txBody>
                  <a:tcPr marL="45530" marR="45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определение проблем собственной учебной деятельности и установление их причины;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оценивание своей учебной деятельности и учебной деятельности одноклассников;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планирование  личной деятельности;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выбор наиболее рациональной последовательности действий по выполнению учебной </a:t>
                      </a:r>
                      <a:r>
                        <a:rPr lang="ru-RU" sz="1400" b="1" dirty="0" smtClean="0">
                          <a:latin typeface="Calibri"/>
                          <a:ea typeface="Calibri"/>
                          <a:cs typeface="Times New Roman"/>
                        </a:rPr>
                        <a:t>задачи</a:t>
                      </a:r>
                      <a:r>
                        <a:rPr lang="en-US" sz="1400" b="1" dirty="0" smtClean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30" marR="45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все виды контроля знаний умений и навыков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выполнение индивидуальных заданий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Calibri"/>
                          <a:ea typeface="Calibri"/>
                          <a:cs typeface="Times New Roman"/>
                        </a:rPr>
                        <a:t>- выполнение домашних заданий</a:t>
                      </a:r>
                    </a:p>
                  </a:txBody>
                  <a:tcPr marL="45530" marR="455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0" y="533400"/>
            <a:ext cx="8915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>
                <a:latin typeface="Verdana" pitchFamily="34" charset="0"/>
                <a:ea typeface="Verdana" pitchFamily="34" charset="0"/>
                <a:cs typeface="Verdana" pitchFamily="34" charset="0"/>
              </a:rPr>
              <a:t>Спасибо за внимание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572000" y="2143116"/>
            <a:ext cx="48577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Творческих успехов в создании авторских программ развития УУД!</a:t>
            </a:r>
            <a:r>
              <a:rPr lang="ru-RU" sz="36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4963" y="1916832"/>
            <a:ext cx="4097037" cy="363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214282" y="285728"/>
            <a:ext cx="84582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Развитие </a:t>
            </a:r>
            <a:r>
              <a:rPr lang="ru-RU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личности</a:t>
            </a:r>
            <a:r>
              <a:rPr lang="ru-RU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  в системе образования обеспечивается, прежде </a:t>
            </a:r>
            <a:r>
              <a:rPr lang="ru-RU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всего, </a:t>
            </a:r>
            <a:r>
              <a:rPr lang="ru-RU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через </a:t>
            </a:r>
            <a:r>
              <a:rPr lang="ru-RU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формирование</a:t>
            </a:r>
            <a:r>
              <a:rPr lang="ru-RU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4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универсальных </a:t>
            </a:r>
            <a:endParaRPr lang="ru-RU" sz="4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учебных </a:t>
            </a:r>
          </a:p>
          <a:p>
            <a:r>
              <a:rPr lang="ru-RU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действий</a:t>
            </a:r>
            <a:r>
              <a:rPr lang="ru-RU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, которые </a:t>
            </a:r>
            <a:endParaRPr lang="ru-RU" sz="4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4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выступают </a:t>
            </a:r>
            <a:r>
              <a:rPr lang="ru-RU" sz="4000" dirty="0">
                <a:latin typeface="Verdana" pitchFamily="34" charset="0"/>
                <a:ea typeface="Verdana" pitchFamily="34" charset="0"/>
                <a:cs typeface="Verdana" pitchFamily="34" charset="0"/>
              </a:rPr>
              <a:t>инвариантной основой образовательного и воспитательного процесса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51917" y="1844824"/>
            <a:ext cx="2880320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Verdana" pitchFamily="34" charset="0"/>
                <a:ea typeface="Times New Roman" pitchFamily="18" charset="0"/>
                <a:cs typeface="Arial" pitchFamily="34" charset="0"/>
              </a:rPr>
              <a:t>Универсальные учебные действия</a:t>
            </a:r>
            <a:endParaRPr lang="ru-RU" b="1" i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386946"/>
            <a:ext cx="856895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– это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обобщенные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способы действий, открывающие возможность широкой ориентации учащихся, – как в различных предметных областях, так и в строении самой учебной деятельности, включая осознание учащимися ее целей, ценностно-смысловых 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операциональных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характеристик. Таким образом, достижение «умения учиться» предполагает  полноценное освоение всех компонентов учебной деятельности, которые включают: 1) учебные мотивы, 2) учебную цель, 3) учебную задачу, 4) учебные действия и операции (ориентировка, преобразование материала, контроль и оценка).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448" y="1196752"/>
            <a:ext cx="8915400" cy="547211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обеспечение возможностей учащегося </a:t>
            </a:r>
            <a:r>
              <a:rPr lang="ru-RU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самостоятельно </a:t>
            </a:r>
            <a:r>
              <a:rPr lang="ru-RU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осуществлять деятельность учения, ставить учебные цели, искать и использовать необходимые средства и способы достижения, контролировать и оценивать процесс и результаты деятельности;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создание условий для развития личности и ее</a:t>
            </a:r>
            <a:r>
              <a:rPr lang="ru-RU" sz="2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самореализации </a:t>
            </a:r>
            <a:r>
              <a:rPr lang="ru-RU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на основе готовности к непрерывному образованию в поликультурном обществе, высокой  социальной и профессиональной мобильности;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обеспечение успешного усвоения знаний, умений и навыков, формирование картины мира и  компетентностей в любой предметной области </a:t>
            </a:r>
          </a:p>
        </p:txBody>
      </p:sp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1520" y="188640"/>
            <a:ext cx="8510588" cy="882650"/>
          </a:xfrm>
        </p:spPr>
        <p:txBody>
          <a:bodyPr/>
          <a:lstStyle/>
          <a:p>
            <a:pPr eaLnBrk="1" hangingPunct="1"/>
            <a:r>
              <a:rPr lang="ru-RU" sz="25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Функции универсальных учебных действий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533400" y="304800"/>
            <a:ext cx="7772400" cy="1600200"/>
          </a:xfrm>
        </p:spPr>
        <p:txBody>
          <a:bodyPr/>
          <a:lstStyle/>
          <a:p>
            <a:pPr eaLnBrk="1" hangingPunct="1"/>
            <a:r>
              <a:rPr lang="ru-RU" sz="3200" b="1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4300" b="1" i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ВИДЫ  универсальных учебных действий</a:t>
            </a:r>
          </a:p>
        </p:txBody>
      </p:sp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214282" y="2071678"/>
            <a:ext cx="91440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14400" indent="-914400">
              <a:buFont typeface="Calibri" pitchFamily="34" charset="0"/>
              <a:buAutoNum type="arabicPeriod"/>
            </a:pPr>
            <a:r>
              <a:rPr lang="ru-RU" sz="4800" dirty="0">
                <a:latin typeface="Verdana" pitchFamily="34" charset="0"/>
                <a:ea typeface="Verdana" pitchFamily="34" charset="0"/>
                <a:cs typeface="Verdana" pitchFamily="34" charset="0"/>
              </a:rPr>
              <a:t>личностные</a:t>
            </a:r>
          </a:p>
          <a:p>
            <a:pPr marL="914400" indent="-914400">
              <a:buFont typeface="Calibri" pitchFamily="34" charset="0"/>
              <a:buAutoNum type="arabicPeriod"/>
            </a:pPr>
            <a:r>
              <a:rPr lang="ru-RU" sz="4800" dirty="0">
                <a:latin typeface="Verdana" pitchFamily="34" charset="0"/>
                <a:ea typeface="Verdana" pitchFamily="34" charset="0"/>
                <a:cs typeface="Verdana" pitchFamily="34" charset="0"/>
              </a:rPr>
              <a:t>регулятивные</a:t>
            </a:r>
          </a:p>
          <a:p>
            <a:pPr marL="914400" indent="-914400">
              <a:buFont typeface="Calibri" pitchFamily="34" charset="0"/>
              <a:buAutoNum type="arabicPeriod"/>
            </a:pPr>
            <a:r>
              <a:rPr lang="ru-RU" sz="4800" dirty="0">
                <a:latin typeface="Verdana" pitchFamily="34" charset="0"/>
                <a:ea typeface="Verdana" pitchFamily="34" charset="0"/>
                <a:cs typeface="Verdana" pitchFamily="34" charset="0"/>
              </a:rPr>
              <a:t>познавательные</a:t>
            </a:r>
          </a:p>
          <a:p>
            <a:pPr marL="914400" indent="-914400">
              <a:buFont typeface="Calibri" pitchFamily="34" charset="0"/>
              <a:buAutoNum type="arabicPeriod"/>
            </a:pPr>
            <a:r>
              <a:rPr lang="ru-RU" sz="4800" dirty="0">
                <a:latin typeface="Verdana" pitchFamily="34" charset="0"/>
                <a:ea typeface="Verdana" pitchFamily="34" charset="0"/>
                <a:cs typeface="Verdana" pitchFamily="34" charset="0"/>
              </a:rPr>
              <a:t>коммуникативные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2017713"/>
            <a:ext cx="9144000" cy="45069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ЧТО?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- Построение индивидуальных жизненных смыслов и жизненных планов во временной перспективе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КАК?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- Действие </a:t>
            </a:r>
            <a:r>
              <a:rPr lang="ru-RU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смыслообразования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= установления связи между целью учебной деятельности и тем, ради чего она осуществляется.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- Действие нравственно-этического оценивания усваиваемого содержания, исходя из социальных и личностных ценностей.</a:t>
            </a:r>
          </a:p>
        </p:txBody>
      </p:sp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512" y="0"/>
            <a:ext cx="5105400" cy="1447800"/>
          </a:xfrm>
        </p:spPr>
        <p:txBody>
          <a:bodyPr/>
          <a:lstStyle/>
          <a:p>
            <a:pPr algn="l" eaLnBrk="1" hangingPunct="1"/>
            <a:r>
              <a:rPr lang="ru-RU" sz="32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Личностные УУД =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2017713"/>
            <a:ext cx="9144000" cy="4506912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ЧТО?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- Построение индивидуальных жизненных смыслов и жизненных планов во временной перспективе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КАК?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- Действие </a:t>
            </a:r>
            <a:r>
              <a:rPr lang="ru-RU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смыслообразования</a:t>
            </a: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= установления связи между целью учебной деятельности и тем, ради чего она осуществляется.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- Действие нравственно-этического оценивания усваиваемого содержания, исходя из социальных и личностных ценностей.</a:t>
            </a:r>
          </a:p>
        </p:txBody>
      </p:sp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1520" y="0"/>
            <a:ext cx="5105400" cy="1447800"/>
          </a:xfrm>
        </p:spPr>
        <p:txBody>
          <a:bodyPr/>
          <a:lstStyle/>
          <a:p>
            <a:pPr algn="l" eaLnBrk="1" hangingPunct="1"/>
            <a:r>
              <a:rPr lang="ru-RU" sz="32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Личностные УУД =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716016" y="285728"/>
            <a:ext cx="4572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ценностно-смысловая, нравственная,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социальная ориентация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1585</TotalTime>
  <Words>1827</Words>
  <Application>Microsoft Office PowerPoint</Application>
  <PresentationFormat>Экран (4:3)</PresentationFormat>
  <Paragraphs>275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36</vt:i4>
      </vt:variant>
    </vt:vector>
  </HeadingPairs>
  <TitlesOfParts>
    <vt:vector size="38" baseType="lpstr">
      <vt:lpstr>Волна</vt:lpstr>
      <vt:lpstr>Склон</vt:lpstr>
      <vt:lpstr>    УНИВЕРСАЛЬНЫЕ УЧЕБНЫЕ ДЕЙСТВИЯ  на уроках английского языка в основной школе  </vt:lpstr>
      <vt:lpstr>Слайд 2</vt:lpstr>
      <vt:lpstr>Разработчики концепции развития УУД</vt:lpstr>
      <vt:lpstr>Слайд 4</vt:lpstr>
      <vt:lpstr>Универсальные учебные действия</vt:lpstr>
      <vt:lpstr>Функции универсальных учебных действий </vt:lpstr>
      <vt:lpstr> ВИДЫ  универсальных учебных действий</vt:lpstr>
      <vt:lpstr>Личностные УУД =</vt:lpstr>
      <vt:lpstr>Личностные УУД =</vt:lpstr>
      <vt:lpstr>Личностные УУД =</vt:lpstr>
      <vt:lpstr>Типовые задачи</vt:lpstr>
      <vt:lpstr>Коммуникативные УУД =</vt:lpstr>
      <vt:lpstr>Коммуникативные УУД =</vt:lpstr>
      <vt:lpstr>Коммуникативные УУД =</vt:lpstr>
      <vt:lpstr>Познавательные УУД =</vt:lpstr>
      <vt:lpstr>Познавательные УУД =</vt:lpstr>
      <vt:lpstr>Познавательные УУД =</vt:lpstr>
      <vt:lpstr>Can the reflection of the British character be found in national proverbs?</vt:lpstr>
      <vt:lpstr>Слайд 19</vt:lpstr>
      <vt:lpstr>Слайд 20</vt:lpstr>
      <vt:lpstr>Find the information about British traits of character </vt:lpstr>
      <vt:lpstr>Classify English proverbs  and fill in the table</vt:lpstr>
      <vt:lpstr>How to conduct the survey? </vt:lpstr>
      <vt:lpstr>Have a Good Chance!</vt:lpstr>
      <vt:lpstr>Пример конструирования задачи (работа с текстом)</vt:lpstr>
      <vt:lpstr>Регулятивные УУД =  </vt:lpstr>
      <vt:lpstr>Регулятивные УУД =  </vt:lpstr>
      <vt:lpstr>Регулятивные УУД =</vt:lpstr>
      <vt:lpstr>Регулятивные УУД =</vt:lpstr>
      <vt:lpstr>Регулятивные УУД =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РАЗВИТИЯ УНИВЕРСАЛЬНЫХ УЧЕБНЫХ ДЕЙСТВИЙ</dc:title>
  <dc:creator>1</dc:creator>
  <cp:lastModifiedBy>Admin</cp:lastModifiedBy>
  <cp:revision>146</cp:revision>
  <dcterms:created xsi:type="dcterms:W3CDTF">2011-09-16T07:36:11Z</dcterms:created>
  <dcterms:modified xsi:type="dcterms:W3CDTF">2012-04-10T14:39:30Z</dcterms:modified>
</cp:coreProperties>
</file>