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36" r:id="rId1"/>
  </p:sldMasterIdLst>
  <p:sldIdLst>
    <p:sldId id="256" r:id="rId2"/>
    <p:sldId id="257" r:id="rId3"/>
    <p:sldId id="289" r:id="rId4"/>
    <p:sldId id="290" r:id="rId5"/>
    <p:sldId id="269" r:id="rId6"/>
    <p:sldId id="261" r:id="rId7"/>
    <p:sldId id="259" r:id="rId8"/>
    <p:sldId id="262" r:id="rId9"/>
    <p:sldId id="283" r:id="rId10"/>
    <p:sldId id="280" r:id="rId11"/>
    <p:sldId id="281" r:id="rId12"/>
    <p:sldId id="258" r:id="rId13"/>
    <p:sldId id="274" r:id="rId14"/>
    <p:sldId id="268" r:id="rId15"/>
    <p:sldId id="266" r:id="rId16"/>
    <p:sldId id="264" r:id="rId17"/>
    <p:sldId id="265" r:id="rId18"/>
    <p:sldId id="276" r:id="rId19"/>
    <p:sldId id="29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9890-6A4C-44A5-BFA4-D86D1920FAC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1F87-5E1B-451B-A6F0-1415AB8D1A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9890-6A4C-44A5-BFA4-D86D1920FAC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1F87-5E1B-451B-A6F0-1415AB8D1A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9890-6A4C-44A5-BFA4-D86D1920FAC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1F87-5E1B-451B-A6F0-1415AB8D1A6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9890-6A4C-44A5-BFA4-D86D1920FAC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1F87-5E1B-451B-A6F0-1415AB8D1A6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9890-6A4C-44A5-BFA4-D86D1920FAC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1F87-5E1B-451B-A6F0-1415AB8D1A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9890-6A4C-44A5-BFA4-D86D1920FAC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1F87-5E1B-451B-A6F0-1415AB8D1A6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9890-6A4C-44A5-BFA4-D86D1920FAC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1F87-5E1B-451B-A6F0-1415AB8D1A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9890-6A4C-44A5-BFA4-D86D1920FAC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1F87-5E1B-451B-A6F0-1415AB8D1A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9890-6A4C-44A5-BFA4-D86D1920FAC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1F87-5E1B-451B-A6F0-1415AB8D1A6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9890-6A4C-44A5-BFA4-D86D1920FAC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1F87-5E1B-451B-A6F0-1415AB8D1A6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09890-6A4C-44A5-BFA4-D86D1920FAC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1F87-5E1B-451B-A6F0-1415AB8D1A6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5709890-6A4C-44A5-BFA4-D86D1920FAC6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CF31F87-5E1B-451B-A6F0-1415AB8D1A6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37" r:id="rId1"/>
    <p:sldLayoutId id="2147484238" r:id="rId2"/>
    <p:sldLayoutId id="2147484239" r:id="rId3"/>
    <p:sldLayoutId id="2147484240" r:id="rId4"/>
    <p:sldLayoutId id="2147484241" r:id="rId5"/>
    <p:sldLayoutId id="2147484242" r:id="rId6"/>
    <p:sldLayoutId id="2147484243" r:id="rId7"/>
    <p:sldLayoutId id="2147484244" r:id="rId8"/>
    <p:sldLayoutId id="2147484245" r:id="rId9"/>
    <p:sldLayoutId id="2147484246" r:id="rId10"/>
    <p:sldLayoutId id="214748424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commons.wikimedia.org/wiki/File:Shamil_1.jpg?uselang=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3%D0%BB%D0%B0%D0%B2%D0%BD%D0%BE%D0%BA%D0%BE%D0%BC%D0%B0%D0%BD%D0%B4%D1%83%D1%8E%D1%89%D0%B8%D0%B9" TargetMode="Externa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adygi.ru/uploads/photos/180938200908210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s.foto.radikal.ru/0705/2f/8c9af42c796a.jpg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08720"/>
            <a:ext cx="7848872" cy="172819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sz="4800" dirty="0"/>
              <a:t/>
            </a:r>
            <a:br>
              <a:rPr lang="ru-RU" sz="4800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050" y="4149080"/>
            <a:ext cx="7307302" cy="201622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презентации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Роженцова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Маргарита Владимировна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учитель истории и обществознания МБОУ СОШ №25 посёлка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Новоульяновского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Георгиевского района Ставропольского края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Аудитория: 10 класс.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980728"/>
            <a:ext cx="74490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КАВКАЗСКАЯ ВОЙНА</a:t>
            </a:r>
          </a:p>
          <a:p>
            <a:endParaRPr lang="ru-RU" sz="4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1817-1864гг</a:t>
            </a:r>
            <a:r>
              <a:rPr lang="ru-RU" sz="4800" b="1" dirty="0" smtClean="0">
                <a:solidFill>
                  <a:schemeClr val="bg1"/>
                </a:solidFill>
              </a:rPr>
              <a:t>.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27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675466"/>
            <a:ext cx="7408333" cy="3777869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I ЭТАП - (</a:t>
            </a:r>
            <a:r>
              <a:rPr lang="ru-RU" sz="96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1816-1819): </a:t>
            </a:r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преобладание партизанской войны горцев; прибытие на Кавказ А. Ермолова; строительство русских крепостей и насильственное переселение горцев на равнины.</a:t>
            </a:r>
            <a:endParaRPr lang="ru-RU" sz="9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Полный </a:t>
            </a:r>
            <a:r>
              <a:rPr lang="ru-RU" sz="9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политический и </a:t>
            </a:r>
            <a:r>
              <a:rPr lang="ru-RU" sz="9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военнвоеванию</a:t>
            </a:r>
            <a:r>
              <a:rPr lang="ru-RU" sz="9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региона. </a:t>
            </a:r>
          </a:p>
          <a:p>
            <a:r>
              <a:rPr lang="ru-RU" sz="96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II ЭТАП - (</a:t>
            </a:r>
            <a:r>
              <a:rPr lang="ru-RU" sz="96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1819-1824): </a:t>
            </a:r>
            <a:r>
              <a:rPr lang="ru-RU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организованные военные действия с обеих сторон.</a:t>
            </a:r>
          </a:p>
          <a:p>
            <a:endParaRPr lang="ru-RU" sz="9600" b="1" dirty="0" smtClean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b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96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ЭТАП - (1824-1828): </a:t>
            </a:r>
            <a:r>
              <a:rPr lang="ru-RU" sz="9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восстание в Чечне; возникновение мюридизма; назначение на Кавказ генерала </a:t>
            </a:r>
            <a:r>
              <a:rPr lang="ru-RU" sz="9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И.Паскевича</a:t>
            </a:r>
            <a:r>
              <a:rPr lang="ru-RU" sz="9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9600" b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/>
              <a:t>ЭТАПЫ  ВОЙНЫ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246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C0000"/>
                </a:solidFill>
                <a:latin typeface="Times New Roman" pitchFamily="18" charset="0"/>
              </a:rPr>
              <a:t>IV </a:t>
            </a:r>
            <a:r>
              <a:rPr lang="ru-RU" b="1" dirty="0">
                <a:solidFill>
                  <a:srgbClr val="CC0000"/>
                </a:solidFill>
                <a:latin typeface="Times New Roman" pitchFamily="18" charset="0"/>
              </a:rPr>
              <a:t>ЭТАП - (</a:t>
            </a:r>
            <a:r>
              <a:rPr lang="ru-RU" b="1" dirty="0" smtClean="0">
                <a:solidFill>
                  <a:srgbClr val="CC0000"/>
                </a:solidFill>
                <a:latin typeface="Times New Roman" pitchFamily="18" charset="0"/>
              </a:rPr>
              <a:t>1828-1833):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</a:rPr>
              <a:t>создание имамата; движение газават.</a:t>
            </a: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</a:endParaRPr>
          </a:p>
          <a:p>
            <a:endParaRPr lang="ru-RU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</a:endParaRPr>
          </a:p>
          <a:p>
            <a:r>
              <a:rPr lang="en-US" b="1" dirty="0">
                <a:solidFill>
                  <a:srgbClr val="CC0000"/>
                </a:solidFill>
                <a:latin typeface="Times New Roman" pitchFamily="18" charset="0"/>
              </a:rPr>
              <a:t>V</a:t>
            </a:r>
            <a:r>
              <a:rPr lang="ru-RU" b="1" dirty="0">
                <a:solidFill>
                  <a:srgbClr val="CC0000"/>
                </a:solidFill>
                <a:latin typeface="Times New Roman" pitchFamily="18" charset="0"/>
              </a:rPr>
              <a:t> ЭТАП - (18</a:t>
            </a:r>
            <a:r>
              <a:rPr lang="en-US" b="1" dirty="0">
                <a:solidFill>
                  <a:srgbClr val="CC0000"/>
                </a:solidFill>
                <a:latin typeface="Times New Roman" pitchFamily="18" charset="0"/>
              </a:rPr>
              <a:t>3</a:t>
            </a:r>
            <a:r>
              <a:rPr lang="ru-RU" b="1" dirty="0">
                <a:solidFill>
                  <a:srgbClr val="CC0000"/>
                </a:solidFill>
                <a:latin typeface="Times New Roman" pitchFamily="18" charset="0"/>
              </a:rPr>
              <a:t>4-18</a:t>
            </a:r>
            <a:r>
              <a:rPr lang="en-US" b="1" dirty="0">
                <a:solidFill>
                  <a:srgbClr val="CC0000"/>
                </a:solidFill>
                <a:latin typeface="Times New Roman" pitchFamily="18" charset="0"/>
              </a:rPr>
              <a:t>59</a:t>
            </a:r>
            <a:r>
              <a:rPr lang="ru-RU" b="1" dirty="0">
                <a:solidFill>
                  <a:srgbClr val="CC0000"/>
                </a:solidFill>
                <a:latin typeface="Times New Roman" pitchFamily="18" charset="0"/>
              </a:rPr>
              <a:t>):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</a:rPr>
              <a:t>эпоха имама Шамиля; активные военные действия с обеих сторон; пленение Шамиля в ауле Гуниб.</a:t>
            </a:r>
          </a:p>
          <a:p>
            <a:r>
              <a:rPr lang="en-US" b="1" dirty="0">
                <a:solidFill>
                  <a:srgbClr val="CC0000"/>
                </a:solidFill>
                <a:latin typeface="Times New Roman" pitchFamily="18" charset="0"/>
              </a:rPr>
              <a:t>VI</a:t>
            </a:r>
            <a:r>
              <a:rPr lang="ru-RU" b="1" dirty="0">
                <a:solidFill>
                  <a:srgbClr val="CC0000"/>
                </a:solidFill>
                <a:latin typeface="Times New Roman" pitchFamily="18" charset="0"/>
              </a:rPr>
              <a:t> ЭТАП - (1859-1864):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</a:rPr>
              <a:t>окончательное подавление сопротивления горцев.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/>
              <a:t>ЭТАПЫ  ВОЙНЫ</a:t>
            </a:r>
            <a:endParaRPr lang="ru-RU" dirty="0"/>
          </a:p>
        </p:txBody>
      </p:sp>
      <p:pic>
        <p:nvPicPr>
          <p:cNvPr id="4" name="Picture 8" descr="Мечет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276872"/>
            <a:ext cx="1871737" cy="1533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9698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upload.wikimedia.org/wikipedia/commons/thumb/0/0d/Shamil_1.jpg/220px-Shamil_1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700807"/>
            <a:ext cx="2088232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Главные герои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4797152"/>
            <a:ext cx="194421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Имам Шамиль -</a:t>
            </a:r>
          </a:p>
          <a:p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ретий имам Дагестана и Чечни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(1834-1859гг.).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2190750" cy="292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552" y="5013176"/>
            <a:ext cx="272459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Алексей Ермолов- </a:t>
            </a: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командующий</a:t>
            </a: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Русскими войсками на </a:t>
            </a:r>
          </a:p>
          <a:p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Кавказе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( 1816-1827гг.)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Barjatinskiy A 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700808"/>
            <a:ext cx="2448272" cy="292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940152" y="4797152"/>
            <a:ext cx="28083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6" tooltip="Главнокомандующий"/>
              </a:rPr>
              <a:t>Александр Барятинский-Главнокомандующий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Кавказской армией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(1856-1862гг.)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607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«Офицеры </a:t>
            </a:r>
            <a:r>
              <a:rPr lang="ru-RU" dirty="0"/>
              <a:t>кавказского </a:t>
            </a:r>
            <a:r>
              <a:rPr lang="ru-RU" dirty="0" smtClean="0"/>
              <a:t>типа»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070317"/>
            <a:ext cx="3024336" cy="3662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56" y="2204864"/>
            <a:ext cx="2831873" cy="3507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15616" y="6093296"/>
            <a:ext cx="2370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Григорий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Заас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6016" y="6093296"/>
            <a:ext cx="2439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Яков Бакланов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23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донесении государю императору г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лавнокомандующий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русской армией на Кавказе князь Барятинский писал: "От моря Каспийского до Военно-Грузинской дороги Кавказ покорен Державой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Вашей". 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 Итог войны:</a:t>
            </a:r>
          </a:p>
        </p:txBody>
      </p:sp>
    </p:spTree>
    <p:extLst>
      <p:ext uri="{BB962C8B-B14F-4D97-AF65-F5344CB8AC3E}">
        <p14:creationId xmlns:p14="http://schemas.microsoft.com/office/powerpoint/2010/main" val="70801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1" name="Rectangle 3"/>
          <p:cNvSpPr>
            <a:spLocks noGrp="1" noChangeArrowheads="1"/>
          </p:cNvSpPr>
          <p:nvPr>
            <p:ph idx="1"/>
          </p:nvPr>
        </p:nvSpPr>
        <p:spPr>
          <a:xfrm>
            <a:off x="872067" y="2060848"/>
            <a:ext cx="7408333" cy="4065315"/>
          </a:xfrm>
        </p:spPr>
        <p:txBody>
          <a:bodyPr>
            <a:normAutofit lnSpcReduction="10000"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Она не хотела кончаться- волнения продолжались до 1884гг.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Последствия  были достаточно противоречивыми: прекратились набеги, происходил подъём в развитии, но все подсчитывали свои потери и ужасались им.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Масса горцев переселилась в Турцию.</a:t>
            </a:r>
          </a:p>
          <a:p>
            <a:endParaRPr lang="ru-RU" dirty="0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/>
              <a:t>       </a:t>
            </a:r>
            <a:r>
              <a:rPr lang="ru-RU" sz="4000" dirty="0" smtClean="0"/>
              <a:t>Войну </a:t>
            </a:r>
            <a:r>
              <a:rPr lang="ru-RU" sz="4000" dirty="0"/>
              <a:t>признали     </a:t>
            </a:r>
            <a:br>
              <a:rPr lang="ru-RU" sz="4000" dirty="0"/>
            </a:br>
            <a:r>
              <a:rPr lang="ru-RU" sz="4000" dirty="0"/>
              <a:t> оконченной в 1864г.,   НО:</a:t>
            </a:r>
          </a:p>
        </p:txBody>
      </p:sp>
    </p:spTree>
    <p:extLst>
      <p:ext uri="{BB962C8B-B14F-4D97-AF65-F5344CB8AC3E}">
        <p14:creationId xmlns:p14="http://schemas.microsoft.com/office/powerpoint/2010/main" val="89412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Война оставила массу вопросов, на которые 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 так </a:t>
            </a:r>
            <a:r>
              <a:rPr 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нет правдивых  и открытых ответов.</a:t>
            </a:r>
          </a:p>
          <a:p>
            <a:r>
              <a:rPr lang="ru-RU" sz="4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старые вопросы рождают новые.</a:t>
            </a:r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 ГЛАВНОЕ:</a:t>
            </a:r>
          </a:p>
        </p:txBody>
      </p:sp>
    </p:spTree>
    <p:extLst>
      <p:ext uri="{BB962C8B-B14F-4D97-AF65-F5344CB8AC3E}">
        <p14:creationId xmlns:p14="http://schemas.microsoft.com/office/powerpoint/2010/main" val="408081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Кавказская война была и остаётся  </a:t>
            </a: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не до конца изученным событием.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Её причины формулируются схематически .</a:t>
            </a:r>
          </a:p>
          <a:p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Среди историков нет единства мнений по основным вопросам войны .</a:t>
            </a:r>
          </a:p>
          <a:p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Нерешённые старые проблемы всегда рождают новые.</a:t>
            </a:r>
          </a:p>
          <a:p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Мы не знаем точно ,что ждёт Кавказ в будущем.</a:t>
            </a:r>
          </a:p>
          <a:p>
            <a:endParaRPr lang="ru-RU" sz="2800" dirty="0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      ВЫВОДЫ:</a:t>
            </a:r>
          </a:p>
        </p:txBody>
      </p:sp>
    </p:spTree>
    <p:extLst>
      <p:ext uri="{BB962C8B-B14F-4D97-AF65-F5344CB8AC3E}">
        <p14:creationId xmlns:p14="http://schemas.microsoft.com/office/powerpoint/2010/main" val="2315103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3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 build="p"/>
      <p:bldP spid="11366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7200" dirty="0">
                <a:solidFill>
                  <a:srgbClr val="0070C0"/>
                </a:solidFill>
              </a:rPr>
              <a:t>ЖИТЬ   В  МИРЕ  С  РОССИЕЙ.</a:t>
            </a:r>
          </a:p>
          <a:p>
            <a:pPr>
              <a:lnSpc>
                <a:spcPct val="80000"/>
              </a:lnSpc>
            </a:pPr>
            <a:r>
              <a:rPr lang="ru-RU" sz="4800" dirty="0">
                <a:solidFill>
                  <a:srgbClr val="0070C0"/>
                </a:solidFill>
              </a:rPr>
              <a:t>« ..я жалею, что не знал России и что ранее не искал её дружбы»</a:t>
            </a:r>
          </a:p>
        </p:txBody>
      </p:sp>
      <p:sp>
        <p:nvSpPr>
          <p:cNvPr id="1873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/>
              <a:t>Завещание Великого </a:t>
            </a:r>
            <a:r>
              <a:rPr lang="ru-RU" sz="4000" dirty="0" smtClean="0"/>
              <a:t>имама Шамиля: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3433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Закрепление изученного материала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3921299"/>
          </a:xfrm>
        </p:spPr>
        <p:txBody>
          <a:bodyPr>
            <a:noAutofit/>
          </a:bodyPr>
          <a:lstStyle/>
          <a:p>
            <a:pPr marL="514350" indent="-514350" eaLnBrk="1" hangingPunct="1">
              <a:buFontTx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Кавказская война началась:</a:t>
            </a:r>
          </a:p>
          <a:p>
            <a:pPr marL="514350" indent="-514350" eaLnBrk="1" hangingPunct="1"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 в 1812г,  б) в 1817г,  в) в 1828г.</a:t>
            </a:r>
          </a:p>
          <a:p>
            <a:pPr marL="514350" indent="-514350" eaLnBrk="1" hangingPunct="1">
              <a:buFontTx/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hangingPunct="1"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В 1834г. во главе горцев стал:</a:t>
            </a:r>
          </a:p>
          <a:p>
            <a:pPr marL="514350" indent="-514350" eaLnBrk="1" hangingPunct="1"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 Гази–Мухаммед,  Б) Гамзат- бей,  В) Шамиль.</a:t>
            </a:r>
          </a:p>
          <a:p>
            <a:pPr marL="514350" indent="-514350" eaLnBrk="1" hangingPunct="1">
              <a:buFontTx/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hangingPunct="1"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 Шамиль сдался в Ведено:</a:t>
            </a:r>
          </a:p>
          <a:p>
            <a:pPr marL="514350" indent="-514350" eaLnBrk="1" hangingPunct="1"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А.П.Ермолову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 б)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И.Ф.Паскевичу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 в) А.И. Барятинскому.</a:t>
            </a:r>
          </a:p>
          <a:p>
            <a:pPr marL="514350" indent="-514350" eaLnBrk="1" hangingPunct="1">
              <a:buFontTx/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 eaLnBrk="1" hangingPunct="1"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 Кавказская война закончилась:</a:t>
            </a:r>
          </a:p>
          <a:p>
            <a:pPr marL="514350" indent="-514350" eaLnBrk="1" hangingPunct="1"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А) в 1856г,  б) в 1859г,  в) в1864г. </a:t>
            </a:r>
          </a:p>
        </p:txBody>
      </p:sp>
    </p:spTree>
    <p:extLst>
      <p:ext uri="{BB962C8B-B14F-4D97-AF65-F5344CB8AC3E}">
        <p14:creationId xmlns:p14="http://schemas.microsoft.com/office/powerpoint/2010/main" val="2784830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Показать многогранность трактовки  понятия  «Кавказская война»;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ассмотреть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причины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основные события Кавказской войны;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Познакомить с великими личностями военных событий;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Показать неоднозначный характер кавказских событий 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сохраняющийся и по сегодняшний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день; 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ормирование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социально –гражданственных компетенций и позиций у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обучающихся.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ЦЕЛЬ  </a:t>
            </a:r>
            <a:r>
              <a:rPr lang="ru-RU" b="1" dirty="0" smtClean="0">
                <a:solidFill>
                  <a:schemeClr val="bg1"/>
                </a:solidFill>
              </a:rPr>
              <a:t>УРОКА </a:t>
            </a:r>
            <a:r>
              <a:rPr lang="ru-RU" b="1" dirty="0">
                <a:solidFill>
                  <a:schemeClr val="bg1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667282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  <p:bldP spid="143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8352927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Там за добро — добро, и кровь — за кровь,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ненависть безмерна, как любовь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                                         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32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М.Ю.Лермонтов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11" descr="Картинка 101 из 103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060996"/>
            <a:ext cx="3600400" cy="222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4" descr="Картинка 90 из 43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64096"/>
            <a:ext cx="3096344" cy="219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2047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От Азовского до Каспийского морей.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44" b="29788"/>
          <a:stretch/>
        </p:blipFill>
        <p:spPr bwMode="auto">
          <a:xfrm>
            <a:off x="1115616" y="1988840"/>
            <a:ext cx="7135931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002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>
          <a:xfrm>
            <a:off x="872067" y="2675467"/>
            <a:ext cx="7968564" cy="3450696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Каковы причины войны?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Даты войны?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виновен в этой войне?</a:t>
            </a:r>
          </a:p>
          <a:p>
            <a:pPr>
              <a:buFont typeface="Wingdings" pitchFamily="2" charset="2"/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Была ли  одержана победа ?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….?....?</a:t>
            </a:r>
          </a:p>
          <a:p>
            <a:pPr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главное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это была война или что-то другое?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Вопросы вчерашнего и сегодняшнего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дня: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2060848"/>
            <a:ext cx="79410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Их очень –очень много и среди них :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91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sz="3200" b="1" dirty="0"/>
              <a:t>1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.  Колониальная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война России: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Идеи гуманной миссии  быстро сменились идеями захватов и мщения.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Шло продуманное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завоевание и заселение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Кавказского края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    Кавказская </a:t>
            </a:r>
            <a:r>
              <a:rPr lang="ru-RU" dirty="0" smtClean="0"/>
              <a:t>война- или 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455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 Народно-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освободительное движение: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Среди горцев не было единства.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Горцы восставали  против горцев.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Шамиля не везде  любили и почитали.</a:t>
            </a: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Кавказская </a:t>
            </a:r>
            <a:r>
              <a:rPr lang="ru-RU" dirty="0" smtClean="0"/>
              <a:t>война- или 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3037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Rectangle 3"/>
          <p:cNvSpPr>
            <a:spLocks noGrp="1" noChangeArrowheads="1"/>
          </p:cNvSpPr>
          <p:nvPr>
            <p:ph idx="1"/>
          </p:nvPr>
        </p:nvSpPr>
        <p:spPr>
          <a:xfrm>
            <a:off x="872067" y="2276872"/>
            <a:ext cx="7408333" cy="3849291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астоящая </a:t>
            </a: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революция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Менялась экономика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Формировалась государственность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Формировалась новая идеология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Сталкивались интересы России, горцев, Турции, Персии, Англии</a:t>
            </a:r>
          </a:p>
          <a:p>
            <a:pPr>
              <a:lnSpc>
                <a:spcPct val="80000"/>
              </a:lnSpc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Россия выполняла цивилизаторскую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миссию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rmAutofit/>
          </a:bodyPr>
          <a:lstStyle/>
          <a:p>
            <a:r>
              <a:rPr lang="ru-RU" dirty="0"/>
              <a:t>Кавказская  </a:t>
            </a:r>
            <a:r>
              <a:rPr lang="ru-RU" dirty="0" smtClean="0"/>
              <a:t>война- или?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42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7" y="1628800"/>
            <a:ext cx="7884864" cy="4497363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Утверждению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оссии на Кавказе в геополитическом плане способствовало закрепление её южных границ по естественным горным преградам и давало возможность организовать военно-политическое давление на Турцию и Иран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2.Необходимость обеспечения устойчивой связи с присоединённым Закавказьем( Грузия, Азербайджан), от которого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оссия была практически отрезана.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Склонности горцев к разбойническому образу жизни, к работорговле, к набегам на соседние территории и пополнением за счет этого своего состояния.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Причины войны</a:t>
            </a:r>
          </a:p>
        </p:txBody>
      </p:sp>
    </p:spTree>
    <p:extLst>
      <p:ext uri="{BB962C8B-B14F-4D97-AF65-F5344CB8AC3E}">
        <p14:creationId xmlns:p14="http://schemas.microsoft.com/office/powerpoint/2010/main" val="1335081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651</TotalTime>
  <Words>721</Words>
  <Application>Microsoft Office PowerPoint</Application>
  <PresentationFormat>Экран (4:3)</PresentationFormat>
  <Paragraphs>101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    </vt:lpstr>
      <vt:lpstr>ЦЕЛЬ  УРОКА :</vt:lpstr>
      <vt:lpstr>Презентация PowerPoint</vt:lpstr>
      <vt:lpstr>От Азовского до Каспийского морей.</vt:lpstr>
      <vt:lpstr>Вопросы вчерашнего и сегодняшнего дня:</vt:lpstr>
      <vt:lpstr>    Кавказская война- или ?</vt:lpstr>
      <vt:lpstr>Кавказская война- или ?</vt:lpstr>
      <vt:lpstr>Кавказская  война- или?</vt:lpstr>
      <vt:lpstr>Причины войны</vt:lpstr>
      <vt:lpstr>ЭТАПЫ  ВОЙНЫ</vt:lpstr>
      <vt:lpstr>ЭТАПЫ  ВОЙНЫ</vt:lpstr>
      <vt:lpstr> Главные герои </vt:lpstr>
      <vt:lpstr>«Офицеры кавказского типа» </vt:lpstr>
      <vt:lpstr>        Итог войны:</vt:lpstr>
      <vt:lpstr>       Войну признали       оконченной в 1864г.,   НО:</vt:lpstr>
      <vt:lpstr>       ГЛАВНОЕ:</vt:lpstr>
      <vt:lpstr>      ВЫВОДЫ:</vt:lpstr>
      <vt:lpstr>Завещание Великого имама Шамиля:</vt:lpstr>
      <vt:lpstr>Закрепление изученного материала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пк2</dc:creator>
  <cp:lastModifiedBy>пк2</cp:lastModifiedBy>
  <cp:revision>46</cp:revision>
  <dcterms:created xsi:type="dcterms:W3CDTF">2015-04-12T08:01:06Z</dcterms:created>
  <dcterms:modified xsi:type="dcterms:W3CDTF">2015-04-20T22:00:55Z</dcterms:modified>
</cp:coreProperties>
</file>