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handoutMasterIdLst>
    <p:handoutMasterId r:id="rId22"/>
  </p:handout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5AF49C-31B5-4641-BA7B-AEA2FD0F4684}" type="datetimeFigureOut">
              <a:rPr lang="ru-RU" smtClean="0"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ACF2F-E071-4B40-8E24-F6ADD1D798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25892C4-1ED6-40EF-91ED-77A375D0094E}" type="datetimeFigureOut">
              <a:rPr lang="ru-RU" smtClean="0"/>
              <a:pPr/>
              <a:t>12.03.2015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4425BF1-F66D-454E-A3D0-9C7D27DF1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B%D1%8E%D1%82%D0%B8%D0%BA%D0%BE%D0%B2%D1%8B%D0%B5" TargetMode="External"/><Relationship Id="rId3" Type="http://schemas.openxmlformats.org/officeDocument/2006/relationships/hyperlink" Target="https://ru.wikipedia.org/wiki/%D0%9C%D0%BD%D0%BE%D0%B3%D0%BE%D0%BB%D0%B5%D1%82%D0%BD%D0%B8%D0%B5_%D1%80%D0%B0%D1%81%D1%82%D0%B5%D0%BD%D0%B8%D1%8F" TargetMode="External"/><Relationship Id="rId7" Type="http://schemas.openxmlformats.org/officeDocument/2006/relationships/hyperlink" Target="https://ru.wikipedia.org/wiki/%D0%9F%D1%80%D0%BE%D1%81%D1%82%D1%80%D0%B5%D0%BB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A0%D0%BE%D0%B4" TargetMode="External"/><Relationship Id="rId5" Type="http://schemas.openxmlformats.org/officeDocument/2006/relationships/hyperlink" Target="https://ru.wikipedia.org/wiki/%D0%91%D0%B8%D0%BE%D0%BB%D0%BE%D0%B3%D0%B8%D1%87%D0%B5%D1%81%D0%BA%D0%B8%D0%B9_%D0%B2%D0%B8%D0%B4" TargetMode="External"/><Relationship Id="rId4" Type="http://schemas.openxmlformats.org/officeDocument/2006/relationships/hyperlink" Target="https://ru.wikipedia.org/wiki/%D0%A2%D1%80%D0%B0%D0%B2%D1%8F%D0%BD%D0%B8%D1%81%D1%82%D1%8B%D0%B5_%D1%80%D0%B0%D1%81%D1%82%D0%B5%D0%BD%D0%B8%D1%8F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2%D0%B8%D0%BF%D0%BE%D0%B2%D0%BE%D0%B9_%D0%B2%D0%B8%D0%B4" TargetMode="External"/><Relationship Id="rId3" Type="http://schemas.openxmlformats.org/officeDocument/2006/relationships/hyperlink" Target="https://ru.wikipedia.org/wiki/%D0%9C%D0%BD%D0%BE%D0%B3%D0%BE%D0%BB%D0%B5%D1%82%D0%BD%D0%B8%D0%B5_%D1%80%D0%B0%D1%81%D1%82%D0%B5%D0%BD%D0%B8%D1%8F" TargetMode="External"/><Relationship Id="rId7" Type="http://schemas.openxmlformats.org/officeDocument/2006/relationships/hyperlink" Target="https://ru.wikipedia.org/wiki/%D0%97%D0%B2%D0%B5%D1%80%D0%BE%D0%B1%D0%BE%D0%B9%D0%BD%D1%8B%D0%B5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7%D0%B2%D0%B5%D1%80%D0%BE%D0%B1%D0%BE%D0%B9" TargetMode="External"/><Relationship Id="rId5" Type="http://schemas.openxmlformats.org/officeDocument/2006/relationships/hyperlink" Target="https://ru.wikipedia.org/wiki/%D0%91%D0%B8%D0%BE%D0%BB%D0%BE%D0%B3%D0%B8%D1%87%D0%B5%D1%81%D0%BA%D0%B8%D0%B9_%D0%B2%D0%B8%D0%B4" TargetMode="External"/><Relationship Id="rId4" Type="http://schemas.openxmlformats.org/officeDocument/2006/relationships/hyperlink" Target="https://ru.wikipedia.org/wiki/%D0%A2%D1%80%D0%B0%D0%B2%D1%8F%D0%BD%D0%B8%D1%81%D1%82%D1%8B%D0%B5_%D1%80%D0%B0%D1%81%D1%82%D0%B5%D0%BD%D0%B8%D1%8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0%B4%D0%BD%D1%8B%D0%B5_%D1%80%D0%B0%D1%81%D1%82%D0%B5%D0%BD%D0%B8%D1%8F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A%D1%83%D0%B2%D1%88%D0%B8%D0%BD%D0%BA%D0%BE%D0%B2%D1%8B%D0%B5" TargetMode="External"/><Relationship Id="rId5" Type="http://schemas.openxmlformats.org/officeDocument/2006/relationships/hyperlink" Target="https://ru.wikipedia.org/wiki/%D0%9A%D1%83%D0%B2%D1%88%D0%B8%D0%BD%D0%BA%D0%B0" TargetMode="External"/><Relationship Id="rId4" Type="http://schemas.openxmlformats.org/officeDocument/2006/relationships/hyperlink" Target="https://ru.wikipedia.org/wiki/%D0%91%D0%B8%D0%BE%D0%BB%D0%BE%D0%B3%D0%B8%D1%87%D0%B5%D1%81%D0%BA%D0%B8%D0%B9_%D0%B2%D0%B8%D0%B4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0%D0%BE%D0%B7%D0%BE%D0%B2%D1%8B%D0%B5" TargetMode="External"/><Relationship Id="rId3" Type="http://schemas.openxmlformats.org/officeDocument/2006/relationships/hyperlink" Target="https://ru.wikipedia.org/wiki/%D0%9C%D0%BD%D0%BE%D0%B3%D0%BE%D0%BB%D0%B5%D1%82%D0%BD%D0%B5%D0%B5_%D1%80%D0%B0%D1%81%D1%82%D0%B5%D0%BD%D0%B8%D0%B5" TargetMode="External"/><Relationship Id="rId7" Type="http://schemas.openxmlformats.org/officeDocument/2006/relationships/hyperlink" Target="https://ru.wikipedia.org/wiki/%D0%9A%D1%80%D0%BE%D0%B2%D0%BE%D1%85%D0%BB%D1%91%D0%B1%D0%BA%D0%B0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A0%D0%BE%D0%B4" TargetMode="External"/><Relationship Id="rId5" Type="http://schemas.openxmlformats.org/officeDocument/2006/relationships/hyperlink" Target="https://ru.wikipedia.org/wiki/%D0%A2%D0%B8%D0%BF%D0%BE%D0%B2%D0%BE%D0%B9_%D0%B2%D0%B8%D0%B4" TargetMode="External"/><Relationship Id="rId4" Type="http://schemas.openxmlformats.org/officeDocument/2006/relationships/hyperlink" Target="https://ru.wikipedia.org/wiki/%D0%A2%D1%80%D0%B0%D0%B2%D0%B0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vapakol.ru/?s=%D0%B3%D0%BE%D0%BB%D0%BE%D0%B2%D0%BD%D0%BE%D0%B9+%D0%B1%D0%BE%D0%BB%D0%B8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5" Type="http://schemas.openxmlformats.org/officeDocument/2006/relationships/hyperlink" Target="http://vapakol.ru/?s=%D0%BF%D1%80%D0%B8+%D0%BA%D0%BE%D0%BB%D0%B8%D0%BA%D0%B0%D1%85" TargetMode="External"/><Relationship Id="rId4" Type="http://schemas.openxmlformats.org/officeDocument/2006/relationships/hyperlink" Target="http://vapakol.ru/?s=%D0%B7%D0%BE%D0%BB%D0%BE%D1%82%D1%83%D1%85%D0%B5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D%D0%BE%D0%B3%D0%BE%D0%BB%D0%B5%D1%82%D0%BD%D0%B8%D0%B5_%D1%80%D0%B0%D1%81%D1%82%D0%B5%D0%BD%D0%B8%D1%8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ru.wikipedia.org/wiki/%D0%A2%D1%80%D0%B0%D0%B2%D0%B0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E%D0%B4" TargetMode="External"/><Relationship Id="rId7" Type="http://schemas.openxmlformats.org/officeDocument/2006/relationships/hyperlink" Target="https://ru.wikipedia.org/wiki/%D0%A5%D0%B2%D0%BE%D1%8F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ru.wikipedia.org/wiki/%D0%92%D0%B5%D1%80%D0%B5%D1%81%D0%BA%D0%BE%D0%B2%D1%8B%D0%B5" TargetMode="External"/><Relationship Id="rId5" Type="http://schemas.openxmlformats.org/officeDocument/2006/relationships/hyperlink" Target="https://ru.wikipedia.org/wiki/%D0%9A%D1%83%D1%81%D1%82%D0%B0%D1%80%D0%BD%D0%B8%D1%87%D0%B5%D0%BA" TargetMode="External"/><Relationship Id="rId4" Type="http://schemas.openxmlformats.org/officeDocument/2006/relationships/hyperlink" Target="https://ru.wikipedia.org/wiki/%D0%92%D0%B5%D1%87%D0%BD%D0%BE%D0%B7%D0%B5%D0%BB%D1%91%D0%BD%D1%8B%D0%B5_%D1%80%D0%B0%D1%81%D1%82%D0%B5%D0%BD%D0%B8%D1%8F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500438"/>
            <a:ext cx="8305800" cy="2857520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rgbClr val="FFFF00"/>
                </a:solidFill>
                <a:latin typeface="Garamond" pitchFamily="18" charset="0"/>
              </a:rPr>
              <a:t>Макарьевский район </a:t>
            </a:r>
          </a:p>
          <a:p>
            <a:r>
              <a:rPr lang="ru-RU" sz="4400" i="1" dirty="0" smtClean="0">
                <a:solidFill>
                  <a:srgbClr val="FFFF00"/>
                </a:solidFill>
                <a:latin typeface="Garamond" pitchFamily="18" charset="0"/>
              </a:rPr>
              <a:t>Костромской области</a:t>
            </a:r>
          </a:p>
          <a:p>
            <a:pPr algn="r"/>
            <a:r>
              <a:rPr lang="ru-RU" sz="4400" i="1" dirty="0" smtClean="0">
                <a:solidFill>
                  <a:srgbClr val="FFFF00"/>
                </a:solidFill>
                <a:latin typeface="Garamond" pitchFamily="18" charset="0"/>
              </a:rPr>
              <a:t>          </a:t>
            </a:r>
            <a:r>
              <a:rPr lang="ru-RU" sz="1800" i="1" dirty="0" smtClean="0">
                <a:solidFill>
                  <a:srgbClr val="FFFF00"/>
                </a:solidFill>
                <a:latin typeface="Garamond" pitchFamily="18" charset="0"/>
              </a:rPr>
              <a:t>Воскресенская Маша</a:t>
            </a:r>
          </a:p>
          <a:p>
            <a:pPr algn="r"/>
            <a:r>
              <a:rPr lang="ru-RU" sz="1800" i="1" dirty="0" smtClean="0">
                <a:solidFill>
                  <a:srgbClr val="FFFF00"/>
                </a:solidFill>
                <a:latin typeface="Garamond" pitchFamily="18" charset="0"/>
              </a:rPr>
              <a:t>5 Б класс  МКОУ СОШ № 1 г. Макарьева </a:t>
            </a:r>
          </a:p>
          <a:p>
            <a:pPr algn="r"/>
            <a:endParaRPr lang="ru-RU" sz="4400" i="1" dirty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42918"/>
            <a:ext cx="8305800" cy="2500330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</a:rPr>
              <a:t>Лекарственные растения занесенные в </a:t>
            </a:r>
            <a:r>
              <a:rPr lang="ru-RU" sz="5400" b="1" i="1" dirty="0" smtClean="0">
                <a:solidFill>
                  <a:schemeClr val="bg1"/>
                </a:solidFill>
              </a:rPr>
              <a:t/>
            </a:r>
            <a:br>
              <a:rPr lang="ru-RU" sz="5400" b="1" i="1" dirty="0" smtClean="0">
                <a:solidFill>
                  <a:schemeClr val="bg1"/>
                </a:solidFill>
              </a:rPr>
            </a:br>
            <a:r>
              <a:rPr lang="ru-RU" sz="5400" b="1" i="1" dirty="0" smtClean="0">
                <a:solidFill>
                  <a:srgbClr val="C00000"/>
                </a:solidFill>
              </a:rPr>
              <a:t>Красную </a:t>
            </a:r>
            <a:r>
              <a:rPr lang="ru-RU" sz="5400" b="1" i="1" dirty="0" smtClean="0">
                <a:solidFill>
                  <a:srgbClr val="C00000"/>
                </a:solidFill>
              </a:rPr>
              <a:t>книгу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571480"/>
            <a:ext cx="4043362" cy="928694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FFFF00"/>
                </a:solidFill>
                <a:latin typeface="Palatino Linotype" pitchFamily="18" charset="0"/>
              </a:rPr>
              <a:t>Прострел раскрытый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prostrel_raskrytyj_1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7894" r="17894"/>
          <a:stretch>
            <a:fillRect/>
          </a:stretch>
        </p:blipFill>
        <p:spPr>
          <a:xfrm>
            <a:off x="214283" y="428624"/>
            <a:ext cx="4286280" cy="607220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1500174"/>
            <a:ext cx="4043362" cy="5072098"/>
          </a:xfrm>
        </p:spPr>
        <p:txBody>
          <a:bodyPr>
            <a:normAutofit fontScale="62500" lnSpcReduction="20000"/>
          </a:bodyPr>
          <a:lstStyle/>
          <a:p>
            <a:r>
              <a:rPr lang="ru-RU" sz="1700" dirty="0" smtClean="0">
                <a:solidFill>
                  <a:schemeClr val="bg1"/>
                </a:solidFill>
                <a:hlinkClick r:id="rId3" tooltip="Многолетние растения"/>
              </a:rPr>
              <a:t>многолетнее</a:t>
            </a:r>
            <a:r>
              <a:rPr lang="ru-RU" sz="1700" dirty="0" smtClean="0">
                <a:solidFill>
                  <a:schemeClr val="bg1"/>
                </a:solidFill>
              </a:rPr>
              <a:t> </a:t>
            </a:r>
            <a:r>
              <a:rPr lang="ru-RU" sz="1700" dirty="0" smtClean="0">
                <a:solidFill>
                  <a:schemeClr val="bg1"/>
                </a:solidFill>
                <a:hlinkClick r:id="rId4" tooltip="Травянистые растения"/>
              </a:rPr>
              <a:t>травянистое растение</a:t>
            </a:r>
            <a:r>
              <a:rPr lang="ru-RU" sz="1700" dirty="0" smtClean="0">
                <a:solidFill>
                  <a:schemeClr val="bg1"/>
                </a:solidFill>
              </a:rPr>
              <a:t>, </a:t>
            </a:r>
            <a:r>
              <a:rPr lang="ru-RU" sz="1700" dirty="0" smtClean="0">
                <a:solidFill>
                  <a:schemeClr val="bg1"/>
                </a:solidFill>
                <a:hlinkClick r:id="rId5" tooltip="Биологический вид"/>
              </a:rPr>
              <a:t>вид</a:t>
            </a:r>
            <a:r>
              <a:rPr lang="ru-RU" sz="1700" dirty="0" smtClean="0">
                <a:solidFill>
                  <a:schemeClr val="bg1"/>
                </a:solidFill>
              </a:rPr>
              <a:t> </a:t>
            </a:r>
            <a:r>
              <a:rPr lang="ru-RU" sz="1700" dirty="0" smtClean="0">
                <a:solidFill>
                  <a:schemeClr val="bg1"/>
                </a:solidFill>
                <a:hlinkClick r:id="rId6" tooltip="Род"/>
              </a:rPr>
              <a:t>рода</a:t>
            </a:r>
            <a:r>
              <a:rPr lang="ru-RU" sz="1700" dirty="0" smtClean="0">
                <a:solidFill>
                  <a:schemeClr val="bg1"/>
                </a:solidFill>
              </a:rPr>
              <a:t> </a:t>
            </a:r>
            <a:r>
              <a:rPr lang="ru-RU" sz="17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7" tooltip="Прострел"/>
              </a:rPr>
              <a:t>Прострел</a:t>
            </a:r>
            <a:r>
              <a:rPr lang="ru-RU" sz="17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семейства </a:t>
            </a:r>
            <a:r>
              <a:rPr lang="ru-RU" sz="1700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8" tooltip="Лютиковые"/>
              </a:rPr>
              <a:t>Лютиковые</a:t>
            </a:r>
            <a:r>
              <a:rPr lang="ru-RU" sz="1700" dirty="0" smtClean="0">
                <a:solidFill>
                  <a:schemeClr val="bg1"/>
                </a:solidFill>
              </a:rPr>
              <a:t> </a:t>
            </a:r>
            <a:r>
              <a:rPr lang="ru-RU" sz="1400" dirty="0" smtClean="0"/>
              <a:t> </a:t>
            </a:r>
          </a:p>
          <a:p>
            <a:r>
              <a:rPr lang="ru-RU" sz="1700" dirty="0" smtClean="0">
                <a:solidFill>
                  <a:schemeClr val="bg1"/>
                </a:solidFill>
              </a:rPr>
              <a:t>Основными полезными свойствами травы прострела являются её способность бороться с тревожными состояниями, снотворный эффект при приёме внутрь, а также раздражающее и </a:t>
            </a:r>
            <a:r>
              <a:rPr lang="ru-RU" sz="1700" dirty="0" err="1" smtClean="0">
                <a:solidFill>
                  <a:schemeClr val="bg1"/>
                </a:solidFill>
              </a:rPr>
              <a:t>противомикозное</a:t>
            </a:r>
            <a:r>
              <a:rPr lang="ru-RU" sz="1700" dirty="0" smtClean="0">
                <a:solidFill>
                  <a:schemeClr val="bg1"/>
                </a:solidFill>
              </a:rPr>
              <a:t> действие при наружном применении.   Сон-трава – одно из наиболее древних лекарственных растений. В виде отваров оно издавна применяется при туберкулёзе лёгких, коклюше и кашле, венерических болезнях. Настой на холодной воде хорошо помогает при </a:t>
            </a:r>
            <a:r>
              <a:rPr lang="ru-RU" sz="1700" dirty="0" err="1" smtClean="0">
                <a:solidFill>
                  <a:schemeClr val="bg1"/>
                </a:solidFill>
              </a:rPr>
              <a:t>бессоницах</a:t>
            </a:r>
            <a:r>
              <a:rPr lang="ru-RU" sz="1700" dirty="0" smtClean="0">
                <a:solidFill>
                  <a:schemeClr val="bg1"/>
                </a:solidFill>
              </a:rPr>
              <a:t>, неврастении, головных болях.  Ревматизм, радикулит, остеохондроз успешно лечатся спиртовыми или водочными настойками прострела в виде примочек и компрессов, эти же настойки каплями принимают внутрь. Спиртовые препараты сон-травы успешно применяются против фурункулов, так как подавляют развитие золотистого стафилококка, а также большинства кожных грибков.  Ванны с прострелом помогают от кожных раздражений и сыпи.  Существует также и магическое применение прострела. Считается, что заложенная в стены нового дома, сон-трава сохранит его от пожаров и молний. Сон-трава, собранная перед </a:t>
            </a:r>
            <a:r>
              <a:rPr lang="ru-RU" sz="1700" dirty="0" err="1" smtClean="0">
                <a:solidFill>
                  <a:schemeClr val="bg1"/>
                </a:solidFill>
              </a:rPr>
              <a:t>оцветанием</a:t>
            </a:r>
            <a:r>
              <a:rPr lang="ru-RU" sz="1700" dirty="0" smtClean="0">
                <a:solidFill>
                  <a:schemeClr val="bg1"/>
                </a:solidFill>
              </a:rPr>
              <a:t> по утренней росе и вымоченная в холодной воде, обладала особой силой предсказывать будущее, давая возможность чародею видеть вещие сны.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457200"/>
            <a:ext cx="4400552" cy="685784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Palatino Linotype" pitchFamily="18" charset="0"/>
              </a:rPr>
              <a:t>Зверобой продырявленный </a:t>
            </a:r>
            <a:br>
              <a:rPr lang="ru-RU" sz="2400" i="1" dirty="0" smtClean="0">
                <a:solidFill>
                  <a:srgbClr val="FFFF00"/>
                </a:solidFill>
                <a:latin typeface="Palatino Linotype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Palatino Linotype" pitchFamily="18" charset="0"/>
              </a:rPr>
              <a:t>( обыкновенный )</a:t>
            </a:r>
            <a:endParaRPr lang="ru-RU" sz="2400" i="1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pic>
        <p:nvPicPr>
          <p:cNvPr id="5" name="Рисунок 4" descr="ris_zveroboy_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625" r="5625"/>
          <a:stretch>
            <a:fillRect/>
          </a:stretch>
        </p:blipFill>
        <p:spPr>
          <a:xfrm>
            <a:off x="142844" y="457200"/>
            <a:ext cx="4000527" cy="61150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71934" y="1214422"/>
            <a:ext cx="4786346" cy="5143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3" tooltip="Многолетние растения"/>
              </a:rPr>
              <a:t>многолетнее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4" tooltip="Травянистые растения"/>
              </a:rPr>
              <a:t>травянистое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2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растение;</a:t>
            </a:r>
            <a:r>
              <a:rPr lang="ru-RU" sz="12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5" tooltip="Биологический вид"/>
              </a:rPr>
              <a:t>вид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рода 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6" tooltip="Зверобой"/>
              </a:rPr>
              <a:t>Зверобой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 семейства 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7" tooltip="Зверобойные"/>
              </a:rPr>
              <a:t>Зверобойные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 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8" tooltip="Типовой вид"/>
              </a:rPr>
              <a:t>типовой вид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этого рода</a:t>
            </a:r>
          </a:p>
          <a:p>
            <a:pPr>
              <a:lnSpc>
                <a:spcPct val="100000"/>
              </a:lnSpc>
            </a:pPr>
            <a:r>
              <a:rPr lang="ru-RU" sz="1200" dirty="0" smtClean="0">
                <a:solidFill>
                  <a:schemeClr val="bg1"/>
                </a:solidFill>
              </a:rPr>
              <a:t>Снимает спазм кровеносных сосудов, особенно капилляров, оказывает на них укрепляющее действие.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 Улучшает венозное кровообращение и кровоснабжение некоторых внутренних органов. Повышает диурез в результате уменьшения напряжения стенок мочеточников и непосредственного увеличения фильтрации в почечных клубочках. Положительно влияет на состав крови при раке.  Стимулирует восстановление тканей.  Биологически активные вещества зверобоя продырявленного обладают выраженным вяжущим, противомикробным, кровоостанавливающим и противовоспалительным свойствами.  Оказывает спазмолитическое действие на гладкие мышцы желчных протоков кишечника, кровеносных сосудов и мочеточников.    Увеличивает отток желчи, препятствует застою желчи в желчном пузыре и тем самым предотвращает возможность образования камней, облегчает желчеотделение в двенадцатиперстную кишку.    Восстанавливает нормальную перистальтику, улучшая тем самым переваривающую способность желудочно-кишечного тракта.    Повышает чувствительность кожных покровов к действию солнечных лучей.    Кратковременно повышает кровяное давление.   Оказывает отрезвляющее действие в случаях острого алкогольного опьянения. Снижает депрессию (слабую и средней тяжести), нервозность.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Снижает возбудимость центральной нервной системы.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Улучшает аппетит, усиливает выделение пищеварительных соков.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428604"/>
            <a:ext cx="4572032" cy="785818"/>
          </a:xfrm>
        </p:spPr>
        <p:txBody>
          <a:bodyPr>
            <a:normAutofit fontScale="90000"/>
          </a:bodyPr>
          <a:lstStyle/>
          <a:p>
            <a:r>
              <a:rPr lang="ru-RU" sz="4400" i="1" dirty="0" smtClean="0">
                <a:solidFill>
                  <a:srgbClr val="FFFF00"/>
                </a:solidFill>
                <a:latin typeface="Palatino Linotype" pitchFamily="18" charset="0"/>
              </a:rPr>
              <a:t>Кувшинка белая</a:t>
            </a:r>
            <a:endParaRPr lang="ru-RU" sz="4400" i="1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pic>
        <p:nvPicPr>
          <p:cNvPr id="5" name="Рисунок 4" descr="1297788989_lekarstvennoe-rastenie-kuvshinka-belaya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6830" r="26830"/>
          <a:stretch>
            <a:fillRect/>
          </a:stretch>
        </p:blipFill>
        <p:spPr>
          <a:xfrm>
            <a:off x="214282" y="214290"/>
            <a:ext cx="3857652" cy="62865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43372" y="1285860"/>
            <a:ext cx="4543428" cy="521497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3" tooltip="Водные растения"/>
              </a:rPr>
              <a:t>водное растение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, 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4" tooltip="Биологический вид"/>
              </a:rPr>
              <a:t>вид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2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рода</a:t>
            </a:r>
            <a:r>
              <a:rPr lang="ru-RU" sz="12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5" tooltip="Кувшинка"/>
              </a:rPr>
              <a:t>Кувшинка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 семейства </a:t>
            </a:r>
            <a:r>
              <a:rPr lang="ru-RU" sz="1200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6" tooltip="Кувшинковые"/>
              </a:rPr>
              <a:t>Кувшинковые</a:t>
            </a:r>
            <a:r>
              <a:rPr lang="ru-RU" sz="1200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ru-RU" sz="1200" dirty="0" smtClean="0">
                <a:solidFill>
                  <a:schemeClr val="bg1"/>
                </a:solidFill>
              </a:rPr>
              <a:t>Цветки лекарственного растения кувшинки белой обладают жаропонижающим, успокаивающим, болеутоляющим, мягчительным и снотворным действием.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Настой цветков кувшинки применяют для утоления жажды больных, как жаропонижающее, как успокаивающее при болезненных поллюциях.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Водный настой цветков годится как успокаивающее и снотворное при бессоннице.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Лекарственные препараты из корней и корневищ растения содействуют уменьшению воспаления кожи, а в размельченном виде - применяются как горчичники.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Если к корням растения прибавить листья, то от этого отвар поможет при желтухе и при запорах. Корни, отваренные в сусле дают кормящим женщинам для увеличения молока.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Спиртовую настойку листьев используют при мочекаменной болезни. Отваром корней кувшинки белой в пиве рекомендуется мыть голову от выпадения волос.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Настой, приготовленный из цветков лекарственного растения, используется для обмываний и ванн, а также как наружное средство снятия боли.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Сухие корневища кувшинки можно смолоть в муку и использовать для выпекания хлеба.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457200"/>
            <a:ext cx="4614866" cy="828660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FFFF00"/>
                </a:solidFill>
                <a:latin typeface="Palatino Linotype" pitchFamily="18" charset="0"/>
              </a:rPr>
              <a:t>Золототысячник малый</a:t>
            </a:r>
            <a:endParaRPr lang="ru-RU" sz="3600" i="1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pic>
        <p:nvPicPr>
          <p:cNvPr id="5" name="Рисунок 4" descr="zolototisyachnik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549" r="14549"/>
          <a:stretch>
            <a:fillRect/>
          </a:stretch>
        </p:blipFill>
        <p:spPr>
          <a:xfrm>
            <a:off x="142844" y="214290"/>
            <a:ext cx="4000528" cy="635798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71934" y="1285860"/>
            <a:ext cx="4614866" cy="5143536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19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sz="19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ru-RU" sz="19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двухлетнее или однолетнее голое травянистое растение. </a:t>
            </a:r>
          </a:p>
          <a:p>
            <a:pPr>
              <a:lnSpc>
                <a:spcPct val="120000"/>
              </a:lnSpc>
            </a:pPr>
            <a:r>
              <a:rPr lang="ru-RU" sz="1800" dirty="0" smtClean="0">
                <a:solidFill>
                  <a:schemeClr val="bg1"/>
                </a:solidFill>
              </a:rPr>
              <a:t>Среди народных лекарей это растение довольно востребовано, так как оно содержит значительное количество химических соединений, что позволяет использовать его с лекарственной целью. Например, из травы готовят отвары и настои, их эффективно применяют при нарушении пищеварения, в частности, как средства, предназначенные для возбуждения аппетита, помогают снадобья и при </a:t>
            </a:r>
            <a:r>
              <a:rPr lang="ru-RU" sz="1800" dirty="0" err="1" smtClean="0">
                <a:solidFill>
                  <a:schemeClr val="bg1"/>
                </a:solidFill>
              </a:rPr>
              <a:t>гипоацидном</a:t>
            </a:r>
            <a:r>
              <a:rPr lang="ru-RU" sz="1800" dirty="0" smtClean="0">
                <a:solidFill>
                  <a:schemeClr val="bg1"/>
                </a:solidFill>
              </a:rPr>
              <a:t> гастрите.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Помимо этого такие снадобья применяют при наличии метеоризма, при диспепсических процессах, а также при некоторых заболеваниях печени и почек. Трава часто бывает включена в состав лекарственных растительных сборов, которые назначают при патологии желудочно-кишечного тракта.  С использованием золототысячника малого готовят вино, употребляя его в небольшом количестве в качестве лекарственного средства для возбуждения аппетита. Это снадобье помогает бороться и с </a:t>
            </a:r>
            <a:r>
              <a:rPr lang="ru-RU" sz="1800" dirty="0" err="1" smtClean="0">
                <a:solidFill>
                  <a:schemeClr val="bg1"/>
                </a:solidFill>
              </a:rPr>
              <a:t>анорексией</a:t>
            </a:r>
            <a:r>
              <a:rPr lang="ru-RU" sz="1800" dirty="0" smtClean="0">
                <a:solidFill>
                  <a:schemeClr val="bg1"/>
                </a:solidFill>
              </a:rPr>
              <a:t> психогенной этиологии. 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457200"/>
            <a:ext cx="4543428" cy="828660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rgbClr val="FFFF00"/>
                </a:solidFill>
                <a:latin typeface="Palatino Linotype" pitchFamily="18" charset="0"/>
              </a:rPr>
              <a:t>Кровохлебка лекарственная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Toten_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226" r="2226"/>
          <a:stretch>
            <a:fillRect/>
          </a:stretch>
        </p:blipFill>
        <p:spPr>
          <a:xfrm>
            <a:off x="214282" y="500042"/>
            <a:ext cx="3614734" cy="61436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29058" y="1214422"/>
            <a:ext cx="4929222" cy="5143536"/>
          </a:xfrm>
        </p:spPr>
        <p:txBody>
          <a:bodyPr>
            <a:noAutofit/>
          </a:bodyPr>
          <a:lstStyle/>
          <a:p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3" tooltip="Многолетнее растение"/>
              </a:rPr>
              <a:t>многолетнее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4" tooltip="Трава"/>
              </a:rPr>
              <a:t>травянистое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2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растение;</a:t>
            </a:r>
            <a:r>
              <a:rPr lang="ru-RU" sz="12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5" tooltip="Типовой вид"/>
              </a:rPr>
              <a:t>типовой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5" tooltip="Типовой вид"/>
              </a:rPr>
              <a:t> вид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6" tooltip="Род"/>
              </a:rPr>
              <a:t>рода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7" tooltip="Кровохлёбка"/>
              </a:rPr>
              <a:t>Кровохлёбка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 семейства </a:t>
            </a:r>
            <a:r>
              <a:rPr lang="ru-RU" sz="1200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hlinkClick r:id="rId8" tooltip="Розовые"/>
              </a:rPr>
              <a:t>Розовые</a:t>
            </a:r>
            <a:r>
              <a:rPr lang="ru-RU" sz="1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. 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Корневища с корнями. Отвар, жидкий экстракт - как кровоостанавливающее, вяжущее, </a:t>
            </a:r>
            <a:r>
              <a:rPr lang="ru-RU" sz="1200" dirty="0" err="1" smtClean="0">
                <a:solidFill>
                  <a:schemeClr val="bg1"/>
                </a:solidFill>
              </a:rPr>
              <a:t>ангиоспастическое</a:t>
            </a:r>
            <a:r>
              <a:rPr lang="ru-RU" sz="1200" dirty="0" smtClean="0">
                <a:solidFill>
                  <a:schemeClr val="bg1"/>
                </a:solidFill>
              </a:rPr>
              <a:t>, замедляющее перистальтику кишечника и снимающее спазмы, болеутоляющее и сильное бактерицидное средство; при желудочно-кишечных заболеваниях (энтерит, колит, дизентерия), при внутренних кровотечениях (легочных, кишечных, маточных), болезнях полости рта (гингивит, стоматит и др.). В народной медицине отвар - при поносах различного происхождения, кровохарканье, маточных кровотечениях; наружно - для промывания кровоточащих и гноящихся ран, язв, пролежней; в виде примочек - при ожогах; полоскание - при воспалительных процессах полости рта; ванны (сидячие) - при геморрое; спринцевание - при воспалительных процессах матки, которые сопровождаются кровотечениями. Отвар дает быстрый эффект при лечении у детей острого гнойного конъюнктивита. Порошок - для присыпок ран. Настойка - для смазывания десен.</a:t>
            </a:r>
            <a:br>
              <a:rPr lang="ru-RU" sz="1200" dirty="0" smtClean="0">
                <a:solidFill>
                  <a:schemeClr val="bg1"/>
                </a:solidFill>
              </a:rPr>
            </a:br>
            <a:r>
              <a:rPr lang="ru-RU" sz="1200" dirty="0" smtClean="0">
                <a:solidFill>
                  <a:schemeClr val="bg1"/>
                </a:solidFill>
              </a:rPr>
              <a:t>Надземная часть. В гомеопатии - </a:t>
            </a:r>
            <a:r>
              <a:rPr lang="ru-RU" sz="1200" dirty="0" err="1" smtClean="0">
                <a:solidFill>
                  <a:schemeClr val="bg1"/>
                </a:solidFill>
              </a:rPr>
              <a:t>гемостатическое</a:t>
            </a:r>
            <a:r>
              <a:rPr lang="ru-RU" sz="1200" dirty="0" smtClean="0">
                <a:solidFill>
                  <a:schemeClr val="bg1"/>
                </a:solidFill>
              </a:rPr>
              <a:t> при болезнях легких; в гинекологии; диарее. В Западной Европе, кроме того, как ранозаживляющее, диуретическое; при злокачественных опухолях, флебитах, тромбофлебитах. В народной медицине наружно - в качестве обезболивающего средства при ушибах и вывихах</a:t>
            </a:r>
            <a:r>
              <a:rPr lang="ru-RU" sz="1200" dirty="0" smtClean="0"/>
              <a:t>.</a:t>
            </a:r>
            <a:endParaRPr lang="ru-RU" sz="1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457200"/>
            <a:ext cx="4186238" cy="828660"/>
          </a:xfrm>
        </p:spPr>
        <p:txBody>
          <a:bodyPr>
            <a:noAutofit/>
          </a:bodyPr>
          <a:lstStyle/>
          <a:p>
            <a:r>
              <a:rPr lang="ru-RU" i="1" dirty="0" err="1" smtClean="0">
                <a:solidFill>
                  <a:srgbClr val="FFFF00"/>
                </a:solidFill>
                <a:latin typeface="Palatino Linotype" pitchFamily="18" charset="0"/>
              </a:rPr>
              <a:t>Ластовень</a:t>
            </a:r>
            <a:r>
              <a:rPr lang="ru-RU" i="1" dirty="0" smtClean="0">
                <a:solidFill>
                  <a:srgbClr val="FFFF00"/>
                </a:solidFill>
                <a:latin typeface="Palatino Linotype" pitchFamily="18" charset="0"/>
              </a:rPr>
              <a:t> обыкновенный, или лекарственный</a:t>
            </a:r>
            <a:r>
              <a:rPr lang="ru-RU" i="1" dirty="0" smtClean="0">
                <a:latin typeface="Palatino Linotype" pitchFamily="18" charset="0"/>
              </a:rPr>
              <a:t/>
            </a:r>
            <a:br>
              <a:rPr lang="ru-RU" i="1" dirty="0" smtClean="0">
                <a:latin typeface="Palatino Linotype" pitchFamily="18" charset="0"/>
              </a:rPr>
            </a:br>
            <a:endParaRPr lang="ru-RU" i="1" dirty="0">
              <a:latin typeface="Palatino Linotyp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1071546"/>
            <a:ext cx="3971924" cy="507209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ru-RU" u="sng" dirty="0" smtClean="0">
                <a:solidFill>
                  <a:schemeClr val="bg1"/>
                </a:solidFill>
              </a:rPr>
              <a:t>Речь идет о ядовитом растении </a:t>
            </a:r>
          </a:p>
          <a:p>
            <a:pPr>
              <a:lnSpc>
                <a:spcPct val="110000"/>
              </a:lnSpc>
            </a:pPr>
            <a:r>
              <a:rPr lang="ru-RU" dirty="0" smtClean="0">
                <a:solidFill>
                  <a:schemeClr val="bg1"/>
                </a:solidFill>
              </a:rPr>
              <a:t>многолетнее растение из семейства </a:t>
            </a:r>
            <a:r>
              <a:rPr lang="ru-RU" dirty="0" err="1" smtClean="0">
                <a:solidFill>
                  <a:schemeClr val="bg1"/>
                </a:solidFill>
              </a:rPr>
              <a:t>ластовневых</a:t>
            </a:r>
            <a:r>
              <a:rPr lang="ru-RU" dirty="0" smtClean="0">
                <a:solidFill>
                  <a:schemeClr val="bg1"/>
                </a:solidFill>
              </a:rPr>
              <a:t> с недлинным ползучим корневищем, от которого отходят многочисленные придаточные корни. 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chemeClr val="bg1"/>
                </a:solidFill>
              </a:rPr>
              <a:t>Ластовень</a:t>
            </a:r>
            <a:r>
              <a:rPr lang="ru-RU" dirty="0" smtClean="0">
                <a:solidFill>
                  <a:schemeClr val="bg1"/>
                </a:solidFill>
              </a:rPr>
              <a:t> как лекарственное растение широко используется в народной медицине. Он оказывает рвотное, антитоксическое, потогонное, мочегонное, слабительное и ранозаживляющее воздействие. Его семена обезболивают. Препараты растение применяются также как противолихорадочное и мочегонное средства.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Чай из </a:t>
            </a:r>
            <a:r>
              <a:rPr lang="ru-RU" dirty="0" err="1" smtClean="0">
                <a:solidFill>
                  <a:schemeClr val="bg1"/>
                </a:solidFill>
              </a:rPr>
              <a:t>ластовня</a:t>
            </a:r>
            <a:r>
              <a:rPr lang="ru-RU" dirty="0" smtClean="0">
                <a:solidFill>
                  <a:schemeClr val="bg1"/>
                </a:solidFill>
              </a:rPr>
              <a:t> рекомендовался в народной медицине в качестве очищающего кровь средства, особенно при плохо заживающих ранах, гнойных нарывах и язвах. 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1356602091_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4703" b="4703"/>
          <a:stretch>
            <a:fillRect/>
          </a:stretch>
        </p:blipFill>
        <p:spPr>
          <a:xfrm>
            <a:off x="214282" y="357166"/>
            <a:ext cx="4143404" cy="6286544"/>
          </a:xfr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457200"/>
            <a:ext cx="4614866" cy="106680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400" i="1" dirty="0" smtClean="0">
                <a:solidFill>
                  <a:srgbClr val="FFFF00"/>
                </a:solidFill>
                <a:latin typeface="Palatino Linotype" pitchFamily="18" charset="0"/>
              </a:rPr>
              <a:t>Синеголовник   </a:t>
            </a:r>
            <a:r>
              <a:rPr lang="ru-RU" sz="2400" i="1" dirty="0" err="1" smtClean="0">
                <a:solidFill>
                  <a:srgbClr val="FFFF00"/>
                </a:solidFill>
                <a:latin typeface="Palatino Linotype" pitchFamily="18" charset="0"/>
              </a:rPr>
              <a:t>плосколистный</a:t>
            </a:r>
            <a:r>
              <a:rPr lang="ru-RU" sz="2400" i="1" dirty="0" smtClean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br>
              <a:rPr lang="ru-RU" sz="2400" i="1" dirty="0" smtClean="0">
                <a:solidFill>
                  <a:srgbClr val="FFFF00"/>
                </a:solidFill>
                <a:latin typeface="Palatino Linotype" pitchFamily="18" charset="0"/>
              </a:rPr>
            </a:br>
            <a:r>
              <a:rPr lang="ru-RU" sz="2400" i="1" dirty="0" smtClean="0">
                <a:solidFill>
                  <a:srgbClr val="FFFF00"/>
                </a:solidFill>
                <a:latin typeface="Palatino Linotype" pitchFamily="18" charset="0"/>
              </a:rPr>
              <a:t>(</a:t>
            </a:r>
            <a:r>
              <a:rPr lang="ru-RU" sz="2400" i="1" dirty="0" err="1" smtClean="0">
                <a:solidFill>
                  <a:srgbClr val="FFFF00"/>
                </a:solidFill>
                <a:latin typeface="Palatino Linotype" pitchFamily="18" charset="0"/>
              </a:rPr>
              <a:t>будяк</a:t>
            </a:r>
            <a:r>
              <a:rPr lang="ru-RU" sz="2400" i="1" dirty="0" smtClean="0">
                <a:solidFill>
                  <a:srgbClr val="FFFF00"/>
                </a:solidFill>
                <a:latin typeface="Palatino Linotype" pitchFamily="18" charset="0"/>
              </a:rPr>
              <a:t> синий, чертополох)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5" name="Рисунок 4" descr="sinegolovnik_plosk-300x30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793" r="18793"/>
          <a:stretch>
            <a:fillRect/>
          </a:stretch>
        </p:blipFill>
        <p:spPr>
          <a:xfrm>
            <a:off x="214282" y="214290"/>
            <a:ext cx="3857651" cy="635798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71934" y="1600200"/>
            <a:ext cx="4614866" cy="4900634"/>
          </a:xfrm>
        </p:spPr>
        <p:txBody>
          <a:bodyPr>
            <a:normAutofit fontScale="62500" lnSpcReduction="20000"/>
          </a:bodyPr>
          <a:lstStyle/>
          <a:p>
            <a:pPr fontAlgn="base"/>
            <a:r>
              <a:rPr lang="ru-RU" sz="1900" dirty="0" smtClean="0">
                <a:solidFill>
                  <a:schemeClr val="bg1"/>
                </a:solidFill>
              </a:rPr>
              <a:t>многолетнее травянистое растение высотой до 50-70 см со стержневым корнем и жестким стеблем дымчато-фиолетового оттенка. </a:t>
            </a:r>
            <a:r>
              <a:rPr lang="ru-RU" sz="1900" dirty="0" smtClean="0"/>
              <a:t> </a:t>
            </a:r>
          </a:p>
          <a:p>
            <a:pPr fontAlgn="base"/>
            <a:r>
              <a:rPr lang="ru-RU" sz="1900" dirty="0" smtClean="0">
                <a:solidFill>
                  <a:schemeClr val="bg1"/>
                </a:solidFill>
              </a:rPr>
              <a:t>Настой травы применяют при </a:t>
            </a:r>
            <a:r>
              <a:rPr lang="ru-RU" sz="1900" dirty="0" smtClean="0">
                <a:solidFill>
                  <a:schemeClr val="bg1"/>
                </a:solidFill>
                <a:hlinkClick r:id="rId3"/>
              </a:rPr>
              <a:t>головной боли</a:t>
            </a:r>
            <a:r>
              <a:rPr lang="ru-RU" sz="1900" dirty="0" smtClean="0">
                <a:solidFill>
                  <a:schemeClr val="bg1"/>
                </a:solidFill>
              </a:rPr>
              <a:t>, кашле, коклюше, водянке, ревматизме, зубной </a:t>
            </a:r>
            <a:r>
              <a:rPr lang="ru-RU" sz="1900" dirty="0" err="1" smtClean="0">
                <a:solidFill>
                  <a:schemeClr val="bg1"/>
                </a:solidFill>
              </a:rPr>
              <a:t>боли,</a:t>
            </a:r>
            <a:r>
              <a:rPr lang="ru-RU" sz="1900" dirty="0" err="1" smtClean="0">
                <a:solidFill>
                  <a:schemeClr val="bg1"/>
                </a:solidFill>
                <a:hlinkClick r:id="rId4"/>
              </a:rPr>
              <a:t>золотухе</a:t>
            </a:r>
            <a:r>
              <a:rPr lang="ru-RU" sz="1900" dirty="0" smtClean="0">
                <a:solidFill>
                  <a:schemeClr val="bg1"/>
                </a:solidFill>
              </a:rPr>
              <a:t>, малокровии и при бессоннице.  В немецкой медицине применяют при задержке мочи, почечных камнях, камнях в мочевом пузыре, при подергивании век. В Сибири синеголовник используют как успокаивающее, кровоочистительное, потогонное средство, а также при эпилепсии, испуге, нервном возбуждении, при сердечной боли, болях в желудке, </a:t>
            </a:r>
            <a:r>
              <a:rPr lang="ru-RU" sz="1900" dirty="0" smtClean="0">
                <a:solidFill>
                  <a:schemeClr val="bg1"/>
                </a:solidFill>
                <a:hlinkClick r:id="rId5"/>
              </a:rPr>
              <a:t>при коликах</a:t>
            </a:r>
            <a:r>
              <a:rPr lang="ru-RU" sz="1900" dirty="0" smtClean="0">
                <a:solidFill>
                  <a:schemeClr val="bg1"/>
                </a:solidFill>
              </a:rPr>
              <a:t>, диатезе, рахите. Трава синеголовника содержит сапонин — мыльное вещество отхаркивающего действия, а также </a:t>
            </a:r>
            <a:r>
              <a:rPr lang="ru-RU" sz="1900" dirty="0" err="1" smtClean="0">
                <a:solidFill>
                  <a:schemeClr val="bg1"/>
                </a:solidFill>
              </a:rPr>
              <a:t>таниды-вещества</a:t>
            </a:r>
            <a:r>
              <a:rPr lang="ru-RU" sz="1900" dirty="0" smtClean="0">
                <a:solidFill>
                  <a:schemeClr val="bg1"/>
                </a:solidFill>
              </a:rPr>
              <a:t>, мало чем отличающиеся от танина, и, кроме того, эфирное масло (0,25%).</a:t>
            </a:r>
            <a:r>
              <a:rPr lang="ru-RU" sz="1900" dirty="0" smtClean="0"/>
              <a:t> </a:t>
            </a:r>
            <a:r>
              <a:rPr lang="ru-RU" sz="1900" dirty="0" smtClean="0">
                <a:solidFill>
                  <a:schemeClr val="bg1"/>
                </a:solidFill>
              </a:rPr>
              <a:t>Корни считают противоядием при отравлении грибами и при укусах ядовитых животных . Настой травы применяется при заболевании верхних дыхательных путей и легких. Назначают при ослаблении деятельности сердца и при отеках, при мочекаменной болезни, воспалительных заболеваниях печени, ревматизме и зудящих дерматозах.</a:t>
            </a:r>
          </a:p>
          <a:p>
            <a:pPr fontAlgn="base"/>
            <a:endParaRPr lang="ru-RU" dirty="0" smtClean="0">
              <a:solidFill>
                <a:schemeClr val="bg1"/>
              </a:solidFill>
            </a:endParaRPr>
          </a:p>
          <a:p>
            <a:pPr fontAlgn="base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457200"/>
            <a:ext cx="4471990" cy="1066800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FFFF00"/>
                </a:solidFill>
                <a:latin typeface="Palatino Linotype" pitchFamily="18" charset="0"/>
              </a:rPr>
              <a:t>Ветреница   лесная </a:t>
            </a:r>
            <a:r>
              <a:rPr lang="ru-RU" sz="3600" i="1" dirty="0" smtClean="0">
                <a:latin typeface="Palatino Linotype" pitchFamily="18" charset="0"/>
              </a:rPr>
              <a:t/>
            </a:r>
            <a:br>
              <a:rPr lang="ru-RU" sz="3600" i="1" dirty="0" smtClean="0">
                <a:latin typeface="Palatino Linotype" pitchFamily="18" charset="0"/>
              </a:rPr>
            </a:br>
            <a:endParaRPr lang="ru-RU" sz="3600" i="1" dirty="0">
              <a:latin typeface="Palatino Linotype" pitchFamily="18" charset="0"/>
            </a:endParaRPr>
          </a:p>
        </p:txBody>
      </p:sp>
      <p:pic>
        <p:nvPicPr>
          <p:cNvPr id="5" name="Рисунок 4" descr="1321706216_vetrenica-lesnaya-foto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0719" r="20719"/>
          <a:stretch>
            <a:fillRect/>
          </a:stretch>
        </p:blipFill>
        <p:spPr>
          <a:xfrm>
            <a:off x="214282" y="214290"/>
            <a:ext cx="4071966" cy="62865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6248" y="1071546"/>
            <a:ext cx="4400552" cy="494825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многолетнее травянистое растение семейства лютиковые высотой 30-45 см с коротким корневищем Ветреница лесная как лекарственное растение официальной медициной не используется. В народной же медицине растение используют при мигрени, при зубной и головной болях, при ослаблении слуха и зрения, невралгии.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Настои растения ветреницы употребляют при воспалениях почек, мочевого пузыря, при желчнокаменной болезни, желудочно-кишечных заболеваниях, импотенции, параличах, задержках менструации.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Траву ветреницы лесной наружно используют при ревматизме и кожных заболеваниях.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457200"/>
            <a:ext cx="4257676" cy="1066800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>Медуница лекарственная</a:t>
            </a:r>
            <a:b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</a:br>
            <a:endParaRPr lang="ru-RU" sz="2800" i="1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7686" y="1600200"/>
            <a:ext cx="4329114" cy="4419600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bg1"/>
                </a:solidFill>
              </a:rPr>
              <a:t>многолетнее травянистое растение семейства </a:t>
            </a:r>
            <a:r>
              <a:rPr lang="ru-RU" dirty="0" err="1" smtClean="0">
                <a:solidFill>
                  <a:schemeClr val="bg1"/>
                </a:solidFill>
              </a:rPr>
              <a:t>бурачниковых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Препараты из листьев медуницы обладают противовоспалительным, отхаркивающим, мочегонным и мягчительным действием.  Растение используют как отхаркивающее, мягчительное, мочегонное, обезболивающее и кровоостанавливающее средство, а также при бронхите, астме  и туберкулезе легких.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medunica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26566" r="26566"/>
          <a:stretch>
            <a:fillRect/>
          </a:stretch>
        </p:blipFill>
        <p:spPr>
          <a:xfrm>
            <a:off x="457200" y="285728"/>
            <a:ext cx="3971924" cy="6215106"/>
          </a:xfr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457200"/>
            <a:ext cx="4686304" cy="10668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FFFF00"/>
                </a:solidFill>
                <a:latin typeface="Palatino Linotype" pitchFamily="18" charset="0"/>
              </a:rPr>
              <a:t>Ятрышник</a:t>
            </a:r>
            <a:br>
              <a:rPr lang="ru-RU" sz="4000" i="1" dirty="0" smtClean="0">
                <a:solidFill>
                  <a:srgbClr val="FFFF00"/>
                </a:solidFill>
                <a:latin typeface="Palatino Linotype" pitchFamily="18" charset="0"/>
              </a:rPr>
            </a:br>
            <a:endParaRPr lang="ru-RU" sz="4000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pic>
        <p:nvPicPr>
          <p:cNvPr id="5" name="Рисунок 4" descr="yatrishnik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292" r="6292"/>
          <a:stretch>
            <a:fillRect/>
          </a:stretch>
        </p:blipFill>
        <p:spPr>
          <a:xfrm>
            <a:off x="457200" y="457200"/>
            <a:ext cx="3400425" cy="5562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00496" y="1600200"/>
            <a:ext cx="4686304" cy="4419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это травянистые многолетние растения. Стебель высотой до 60 сантиметров, прямостоячий, неразветвленный, одиночный. Листьев немного, они сужены в основании или ланцетные, темно-зеленые (у пятнистого ятрышника на них имеются пятна фиолетового цвета). Цветки розово-лиловые или фиолетовые, формируют колосовидные соцветия, цветут в мае - июле. Плод – коробочка. Корни ятрышника образуют клубни.</a:t>
            </a:r>
            <a:r>
              <a:rPr lang="ru-RU" dirty="0" smtClean="0"/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Обладает ятрышник спазмолитическим, противовоспалительным, общеукрепляющим, мочегонным, тонизирующим, иммуномодулирующим, обволакивающим, вяжущим, кроветворным свойствами, регулирует водно-солевой и углеводный обмен, функциональные состояние половых желез мужчин.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57065_462_368_sourc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2643188"/>
            <a:ext cx="5429288" cy="37862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14314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Они могут исчезнуть навсегда!!!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43314"/>
            <a:ext cx="8305800" cy="2714644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без живой природы, у нас с вами ничего не получится, процветание человека напрямую зависит от ее здоровья  Поэтому, давайте любить и беречь жизнь во всех ее проявлениях, особенно в природе! Растения занесенные в Красную книгу нельзя вырывать, по возможности их надо беречь.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57200" y="428604"/>
            <a:ext cx="8305800" cy="2857520"/>
          </a:xfrm>
        </p:spPr>
        <p:txBody>
          <a:bodyPr/>
          <a:lstStyle/>
          <a:p>
            <a:r>
              <a:rPr lang="ru-RU" sz="6000" dirty="0" smtClean="0">
                <a:solidFill>
                  <a:srgbClr val="FF0000"/>
                </a:solidFill>
              </a:rPr>
              <a:t>Они занесены в </a:t>
            </a: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Красную </a:t>
            </a:r>
            <a:r>
              <a:rPr lang="ru-RU" sz="6000" dirty="0" smtClean="0">
                <a:solidFill>
                  <a:srgbClr val="FF0000"/>
                </a:solidFill>
              </a:rPr>
              <a:t>книгу России! </a:t>
            </a:r>
            <a:r>
              <a:rPr lang="ru-RU" sz="6000" dirty="0" smtClean="0">
                <a:solidFill>
                  <a:srgbClr val="FF0000"/>
                </a:solidFill>
              </a:rPr>
              <a:t/>
            </a:r>
            <a:br>
              <a:rPr lang="ru-RU" sz="6000" dirty="0" smtClean="0">
                <a:solidFill>
                  <a:srgbClr val="FF0000"/>
                </a:solidFill>
              </a:rPr>
            </a:br>
            <a:r>
              <a:rPr lang="ru-RU" sz="6000" dirty="0" smtClean="0">
                <a:solidFill>
                  <a:srgbClr val="FF0000"/>
                </a:solidFill>
              </a:rPr>
              <a:t>Их </a:t>
            </a:r>
            <a:r>
              <a:rPr lang="ru-RU" sz="6000" dirty="0" smtClean="0">
                <a:solidFill>
                  <a:srgbClr val="FF0000"/>
                </a:solidFill>
              </a:rPr>
              <a:t>надо беречь!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3438" y="457200"/>
            <a:ext cx="4043362" cy="10668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>Лапчатка прямостоящая или калган</a:t>
            </a:r>
            <a:endParaRPr lang="ru-RU" sz="2800" i="1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pic>
        <p:nvPicPr>
          <p:cNvPr id="7" name="Рисунок 6" descr="1271761512_laphatkapriam_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942" r="18942"/>
          <a:stretch>
            <a:fillRect/>
          </a:stretch>
        </p:blipFill>
        <p:spPr>
          <a:xfrm>
            <a:off x="457200" y="457200"/>
            <a:ext cx="4043363" cy="5562600"/>
          </a:xfrm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317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43438" y="1600200"/>
            <a:ext cx="4043362" cy="4419600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-многолетнее травянистое растение из семейства розоцветный с крупным корнем. Распространено практически на всей территории Евразии. Корень калгана содержит дубильные вещества, </a:t>
            </a:r>
            <a:r>
              <a:rPr lang="ru-RU" dirty="0" err="1" smtClean="0">
                <a:solidFill>
                  <a:schemeClr val="bg1"/>
                </a:solidFill>
              </a:rPr>
              <a:t>флавоноиды</a:t>
            </a:r>
            <a:r>
              <a:rPr lang="ru-RU" dirty="0" smtClean="0">
                <a:solidFill>
                  <a:schemeClr val="bg1"/>
                </a:solidFill>
              </a:rPr>
              <a:t>, органические кислоты, жирные кислоты, витамины, в том числе большое количество витамина С, гликозиды, камедь, смолы и воски, богатый набор микроэлементов. Препараты на основе калгана обладают бактерицидными, кровеостанавливающими, антисептическими, обезболивающими, желчегонными, вяжущими и ранозаживляющими свойствами.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457200"/>
            <a:ext cx="4329114" cy="1066800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>Баранец обыкновенный</a:t>
            </a:r>
            <a:r>
              <a:rPr lang="ru-RU" sz="2800" i="1" dirty="0" smtClean="0">
                <a:latin typeface="Palatino Linotype" pitchFamily="18" charset="0"/>
              </a:rPr>
              <a:t/>
            </a:r>
            <a:br>
              <a:rPr lang="ru-RU" sz="2800" i="1" dirty="0" smtClean="0">
                <a:latin typeface="Palatino Linotype" pitchFamily="18" charset="0"/>
              </a:rPr>
            </a:br>
            <a:endParaRPr lang="ru-RU" sz="2800" i="1" dirty="0">
              <a:latin typeface="Palatino Linotype" pitchFamily="18" charset="0"/>
            </a:endParaRPr>
          </a:p>
        </p:txBody>
      </p:sp>
      <p:pic>
        <p:nvPicPr>
          <p:cNvPr id="5" name="Рисунок 4" descr="baranec_1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596" r="16596"/>
          <a:stretch>
            <a:fillRect/>
          </a:stretch>
        </p:blipFill>
        <p:spPr>
          <a:xfrm>
            <a:off x="457200" y="457200"/>
            <a:ext cx="3971924" cy="61150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1600200"/>
            <a:ext cx="3971924" cy="4419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Баранец обыкновенный относится к семейству плауновых. Это вечнозеленое травянистое растение, настоями из этого растения лечат туберкулез, неврастению, цистит, диарею, глаукому. Наружно настои баранца применяются при лечении </a:t>
            </a:r>
            <a:r>
              <a:rPr lang="ru-RU" dirty="0" err="1" smtClean="0">
                <a:solidFill>
                  <a:schemeClr val="bg1"/>
                </a:solidFill>
              </a:rPr>
              <a:t>конъюктивов</a:t>
            </a:r>
            <a:r>
              <a:rPr lang="ru-RU" dirty="0" smtClean="0">
                <a:solidFill>
                  <a:schemeClr val="bg1"/>
                </a:solidFill>
              </a:rPr>
              <a:t> и разных заболеваниях кожи. В азиатской медицине применение баранца практикуют при лечении заболевания крови, нарушении памяти и опухолях. Благодаря тому, что растение содержит </a:t>
            </a:r>
            <a:r>
              <a:rPr lang="ru-RU" dirty="0" err="1" smtClean="0">
                <a:solidFill>
                  <a:schemeClr val="bg1"/>
                </a:solidFill>
              </a:rPr>
              <a:t>хуперазин</a:t>
            </a:r>
            <a:r>
              <a:rPr lang="ru-RU" dirty="0" smtClean="0">
                <a:solidFill>
                  <a:schemeClr val="bg1"/>
                </a:solidFill>
              </a:rPr>
              <a:t> А им можно вылечить болезнь Альцгеймера. Многие питаются с его помощью бороться с хроническим алкоголизмом. 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57200"/>
            <a:ext cx="3829048" cy="1066800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>
                <a:solidFill>
                  <a:srgbClr val="FFFF00"/>
                </a:solidFill>
                <a:latin typeface="Palatino Linotype" pitchFamily="18" charset="0"/>
              </a:rPr>
              <a:t>Печёночница благородная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pechyonochnica_blagorodnaya_9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656" r="14656"/>
          <a:stretch>
            <a:fillRect/>
          </a:stretch>
        </p:blipFill>
        <p:spPr>
          <a:xfrm>
            <a:off x="457200" y="457200"/>
            <a:ext cx="4257676" cy="60436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2" y="1600200"/>
            <a:ext cx="3829048" cy="4419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Печёночница благородная —</a:t>
            </a:r>
            <a:r>
              <a:rPr lang="ru-RU" dirty="0" smtClean="0">
                <a:solidFill>
                  <a:schemeClr val="bg1"/>
                </a:solidFill>
                <a:hlinkClick r:id="rId3" tooltip="Многолетние растения"/>
              </a:rPr>
              <a:t>многолетнее</a:t>
            </a:r>
            <a:r>
              <a:rPr lang="ru-RU" dirty="0" smtClean="0">
                <a:solidFill>
                  <a:schemeClr val="bg1"/>
                </a:solidFill>
              </a:rPr>
              <a:t>   </a:t>
            </a:r>
            <a:r>
              <a:rPr lang="ru-RU" dirty="0" smtClean="0">
                <a:solidFill>
                  <a:schemeClr val="bg1"/>
                </a:solidFill>
                <a:hlinkClick r:id="rId4" tooltip="Трава"/>
              </a:rPr>
              <a:t>травянистое</a:t>
            </a:r>
            <a:r>
              <a:rPr lang="ru-RU" dirty="0" smtClean="0">
                <a:solidFill>
                  <a:schemeClr val="bg1"/>
                </a:solidFill>
              </a:rPr>
              <a:t>  растение, достигает в высоту 5—15 см.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Оно способно остановить гниение инфицированных ран, избавить от фурункулов и сыпей, облегчить боли при ревматизме и полиартритах. Наружное применение препарата позволяет локализировать кожные стафилококковые инфекции.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Общий противовоспалительный эффект препаратов растения позволяет применять их для борьбы со стафилококком и стрептококком, для очищения крови, а также в качестве стимулирующего средства для печени и желчного пузыря.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457200"/>
            <a:ext cx="4186238" cy="757222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>Бессмертник песчаный (</a:t>
            </a:r>
            <a:r>
              <a:rPr lang="ru-RU" sz="2800" i="1" dirty="0" err="1" smtClean="0">
                <a:solidFill>
                  <a:srgbClr val="FFFF00"/>
                </a:solidFill>
                <a:latin typeface="Palatino Linotype" pitchFamily="18" charset="0"/>
              </a:rPr>
              <a:t>Цмин</a:t>
            </a:r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> </a:t>
            </a:r>
            <a:r>
              <a:rPr lang="ru-RU" sz="2800" i="1" dirty="0" err="1" smtClean="0">
                <a:solidFill>
                  <a:srgbClr val="FFFF00"/>
                </a:solidFill>
                <a:latin typeface="Palatino Linotype" pitchFamily="18" charset="0"/>
              </a:rPr>
              <a:t>песчаный</a:t>
            </a:r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>)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bessmertnik_1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224" r="16224"/>
          <a:stretch>
            <a:fillRect/>
          </a:stretch>
        </p:blipFill>
        <p:spPr>
          <a:xfrm>
            <a:off x="457200" y="457200"/>
            <a:ext cx="3686171" cy="60436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14810" y="1142984"/>
            <a:ext cx="4471990" cy="528641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200" dirty="0" smtClean="0">
                <a:solidFill>
                  <a:schemeClr val="bg1"/>
                </a:solidFill>
              </a:rPr>
              <a:t>Многолетнее травянистое </a:t>
            </a:r>
            <a:r>
              <a:rPr lang="ru-RU" sz="1200" dirty="0" err="1" smtClean="0">
                <a:solidFill>
                  <a:schemeClr val="bg1"/>
                </a:solidFill>
              </a:rPr>
              <a:t>бело-войлочное</a:t>
            </a:r>
            <a:r>
              <a:rPr lang="ru-RU" sz="1200" dirty="0" smtClean="0">
                <a:solidFill>
                  <a:schemeClr val="bg1"/>
                </a:solidFill>
              </a:rPr>
              <a:t> растение высотой 20—30 см, с несколькими прямостоячими стеблями. Прикорневые листья </a:t>
            </a:r>
            <a:r>
              <a:rPr lang="ru-RU" sz="1200" dirty="0" err="1" smtClean="0">
                <a:solidFill>
                  <a:schemeClr val="bg1"/>
                </a:solidFill>
              </a:rPr>
              <a:t>продолговато-обратно</a:t>
            </a:r>
            <a:r>
              <a:rPr lang="ru-RU" sz="1200" dirty="0" smtClean="0">
                <a:solidFill>
                  <a:schemeClr val="bg1"/>
                </a:solidFill>
              </a:rPr>
              <a:t> яйцевидные, стеблевые — линейно-ланцетные. Шаровидные корзинки собраны в густую, щитковидную метелку; все листки-обвертки перепончатые, лимонно-желтые, реже оранжевые; внутренние цветки трубчатые, обоеполые, а краевые нитевидно-трубчатые; пестичные семянки с хохолком. </a:t>
            </a:r>
          </a:p>
          <a:p>
            <a:pPr>
              <a:lnSpc>
                <a:spcPct val="120000"/>
              </a:lnSpc>
            </a:pPr>
            <a:r>
              <a:rPr lang="ru-RU" sz="1200" dirty="0" smtClean="0">
                <a:solidFill>
                  <a:schemeClr val="bg1"/>
                </a:solidFill>
              </a:rPr>
              <a:t>Отвар из цветков применяют как желчегонное, спазмолитическое и стимулирующее работу внутренних органов средство. Большой популярностью применение бессмертника пользуется и при лечении гастрита и гепатита, а также и при нарушении функции поджелудочной железы. Его принимают при колитах, подагре, атеросклерозе и при повышенном холестерине. Им можно лечить головную боль и нервные заболевания. Эфирное масло, изготовленное из бессмертника используют в косметологии, оно помогает быстрому заживлению ран и разных царапин. Оно служит прекрасным помощником и защищает кожу от ультрафиолетовых лучей. Его используют в </a:t>
            </a:r>
            <a:r>
              <a:rPr lang="ru-RU" sz="1200" dirty="0" err="1" smtClean="0">
                <a:solidFill>
                  <a:schemeClr val="bg1"/>
                </a:solidFill>
              </a:rPr>
              <a:t>аромалампах</a:t>
            </a:r>
            <a:r>
              <a:rPr lang="ru-RU" sz="1200" dirty="0" smtClean="0">
                <a:solidFill>
                  <a:schemeClr val="bg1"/>
                </a:solidFill>
              </a:rPr>
              <a:t> и медальонах. Применяют при массаже и добавляют в воду принимая ванны.</a:t>
            </a:r>
          </a:p>
          <a:p>
            <a:endParaRPr lang="ru-RU" sz="11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457200"/>
            <a:ext cx="3829048" cy="10668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>Вороника черная (</a:t>
            </a:r>
            <a:r>
              <a:rPr lang="ru-RU" sz="2800" i="1" dirty="0" err="1" smtClean="0">
                <a:solidFill>
                  <a:srgbClr val="FFFF00"/>
                </a:solidFill>
                <a:latin typeface="Palatino Linotype" pitchFamily="18" charset="0"/>
              </a:rPr>
              <a:t>Шикша</a:t>
            </a:r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>)</a:t>
            </a:r>
            <a:r>
              <a:rPr lang="ru-RU" sz="2800" i="1" dirty="0" smtClean="0">
                <a:latin typeface="Palatino Linotype" pitchFamily="18" charset="0"/>
              </a:rPr>
              <a:t/>
            </a:r>
            <a:br>
              <a:rPr lang="ru-RU" sz="2800" i="1" dirty="0" smtClean="0">
                <a:latin typeface="Palatino Linotype" pitchFamily="18" charset="0"/>
              </a:rPr>
            </a:br>
            <a:endParaRPr lang="ru-RU" sz="2800" i="1" dirty="0">
              <a:latin typeface="Palatino Linotype" pitchFamily="18" charset="0"/>
            </a:endParaRPr>
          </a:p>
        </p:txBody>
      </p:sp>
      <p:pic>
        <p:nvPicPr>
          <p:cNvPr id="5" name="Рисунок 4" descr="voronika_chernaja_shiksha_1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7516" r="17516"/>
          <a:stretch>
            <a:fillRect/>
          </a:stretch>
        </p:blipFill>
        <p:spPr>
          <a:xfrm>
            <a:off x="571500" y="428624"/>
            <a:ext cx="4214814" cy="592933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29190" y="1285860"/>
            <a:ext cx="3757610" cy="47339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hlinkClick r:id="rId3" tooltip="Род"/>
              </a:rPr>
              <a:t>род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  <a:hlinkClick r:id="rId4" tooltip="Вечнозелёные растения"/>
              </a:rPr>
              <a:t>вечнозелёных</a:t>
            </a:r>
            <a:r>
              <a:rPr lang="ru-RU" dirty="0" smtClean="0">
                <a:solidFill>
                  <a:schemeClr val="bg1"/>
                </a:solidFill>
              </a:rPr>
              <a:t> низкорослых стелющихся </a:t>
            </a:r>
            <a:r>
              <a:rPr lang="ru-RU" dirty="0" smtClean="0">
                <a:solidFill>
                  <a:schemeClr val="bg1"/>
                </a:solidFill>
                <a:hlinkClick r:id="rId5" tooltip="Кустарничек"/>
              </a:rPr>
              <a:t>кустарничков</a:t>
            </a:r>
            <a:r>
              <a:rPr lang="ru-RU" dirty="0" smtClean="0">
                <a:solidFill>
                  <a:schemeClr val="bg1"/>
                </a:solidFill>
              </a:rPr>
              <a:t> семейства </a:t>
            </a:r>
            <a:r>
              <a:rPr lang="ru-RU" dirty="0" smtClean="0">
                <a:solidFill>
                  <a:schemeClr val="bg1"/>
                </a:solidFill>
                <a:hlinkClick r:id="rId6" tooltip="Вересковые"/>
              </a:rPr>
              <a:t>Вересковые</a:t>
            </a:r>
            <a:r>
              <a:rPr lang="ru-RU" dirty="0" smtClean="0">
                <a:solidFill>
                  <a:schemeClr val="bg1"/>
                </a:solidFill>
              </a:rPr>
              <a:t> с листьями, похожими на </a:t>
            </a:r>
            <a:r>
              <a:rPr lang="ru-RU" dirty="0" smtClean="0">
                <a:solidFill>
                  <a:schemeClr val="bg1"/>
                </a:solidFill>
                <a:hlinkClick r:id="rId7" tooltip="Хвоя"/>
              </a:rPr>
              <a:t>хвоинки</a:t>
            </a:r>
            <a:r>
              <a:rPr lang="ru-RU" dirty="0" smtClean="0">
                <a:solidFill>
                  <a:schemeClr val="bg1"/>
                </a:solidFill>
              </a:rPr>
              <a:t>, и невзрачными цветками; 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Её ценность заключается в том, что она содержит большое количество витамина С, поэтому применение </a:t>
            </a:r>
            <a:r>
              <a:rPr lang="ru-RU" dirty="0" err="1" smtClean="0">
                <a:solidFill>
                  <a:schemeClr val="bg1"/>
                </a:solidFill>
              </a:rPr>
              <a:t>шикши</a:t>
            </a:r>
            <a:r>
              <a:rPr lang="ru-RU" dirty="0" smtClean="0">
                <a:solidFill>
                  <a:schemeClr val="bg1"/>
                </a:solidFill>
              </a:rPr>
              <a:t> будет полезным в прохладное время, когда высокая опасность заболеть гриппом или простудиться. Благодаря своим свойствам она оказывает прекрасное влияние на весь организм, поскольку в ее составе есть углеводы и дубильные вещества, то она очень эффективно снимает усталость. Многие жители используют ее для лечения диареи, гастрита, цинги, водянке, отеках, а также и при головных болях. </a:t>
            </a:r>
            <a:r>
              <a:rPr lang="ru-RU" dirty="0" err="1" smtClean="0">
                <a:solidFill>
                  <a:schemeClr val="bg1"/>
                </a:solidFill>
              </a:rPr>
              <a:t>Шикша</a:t>
            </a:r>
            <a:r>
              <a:rPr lang="ru-RU" dirty="0" smtClean="0">
                <a:solidFill>
                  <a:schemeClr val="bg1"/>
                </a:solidFill>
              </a:rPr>
              <a:t> отлично очищает организм и способствует устранению угрей и сыпи, залечивает язвы и раны любого рода.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457200"/>
            <a:ext cx="3900486" cy="1066800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>Горечавка </a:t>
            </a:r>
            <a:r>
              <a:rPr lang="ru-RU" sz="2800" i="1" dirty="0" err="1" smtClean="0">
                <a:solidFill>
                  <a:srgbClr val="FFFF00"/>
                </a:solidFill>
                <a:latin typeface="Palatino Linotype" pitchFamily="18" charset="0"/>
              </a:rPr>
              <a:t>перекрестнолистная</a:t>
            </a:r>
            <a: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  <a:t/>
            </a:r>
            <a:br>
              <a:rPr lang="ru-RU" sz="2800" i="1" dirty="0" smtClean="0">
                <a:solidFill>
                  <a:srgbClr val="FFFF00"/>
                </a:solidFill>
                <a:latin typeface="Palatino Linotype" pitchFamily="18" charset="0"/>
              </a:rPr>
            </a:br>
            <a:endParaRPr lang="ru-RU" sz="2800" i="1" dirty="0">
              <a:solidFill>
                <a:srgbClr val="FFFF00"/>
              </a:solidFill>
              <a:latin typeface="Palatino Linotype" pitchFamily="18" charset="0"/>
            </a:endParaRPr>
          </a:p>
        </p:txBody>
      </p:sp>
      <p:pic>
        <p:nvPicPr>
          <p:cNvPr id="5" name="Рисунок 4" descr="gorechavka_1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5582" r="15582"/>
          <a:stretch>
            <a:fillRect/>
          </a:stretch>
        </p:blipFill>
        <p:spPr>
          <a:xfrm>
            <a:off x="457200" y="457200"/>
            <a:ext cx="4329114" cy="59721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2" y="1285860"/>
            <a:ext cx="3829048" cy="473394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это многолетнее растение, которое сначала на первом этапе своей жизни образует прикорневую розетку из листьев, а после того как пройдет 4 года образуется стебель, который имеет высоту от 15 – 60 сантиметров и который уже имеет листья и цветки. </a:t>
            </a:r>
            <a:endParaRPr lang="ru-RU" dirty="0" smtClean="0">
              <a:solidFill>
                <a:schemeClr val="bg1"/>
              </a:solidFill>
              <a:latin typeface="Palatino Linotype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alatino Linotype" pitchFamily="18" charset="0"/>
              </a:rPr>
              <a:t>Высокое содержание горечи в этом растении обуславливает его применение как желчегонного, стимулирующего аппетит, слабительного, желчегонного, антигельминтного, антисептического средства, а также для заживления ран.  Может применяться для лечения воспалений почек, при наличии в них песка. Стимулирует моторику желудка, усиливает сердечную деятельность.  Часто применяется как общеукрепляющее средство, стимулирует работу печени, может применяться при цинге, артритах, желтухе, заболеваниях селезенки, метеоризме и катаре желудка.  Имеет выраженное жаропонижающее действие при простудных заболеваниях дыхательных путей.   Доказано антигельминтное действие на круглых глистов (в частности на </a:t>
            </a:r>
            <a:r>
              <a:rPr lang="ru-RU" dirty="0" err="1" smtClean="0">
                <a:solidFill>
                  <a:schemeClr val="bg1"/>
                </a:solidFill>
                <a:latin typeface="Palatino Linotype" pitchFamily="18" charset="0"/>
              </a:rPr>
              <a:t>токсокар</a:t>
            </a:r>
            <a:r>
              <a:rPr lang="ru-RU" dirty="0" smtClean="0">
                <a:solidFill>
                  <a:schemeClr val="bg1"/>
                </a:solidFill>
                <a:latin typeface="Palatino Linotype" pitchFamily="18" charset="0"/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457200"/>
            <a:ext cx="3971924" cy="828660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>
                <a:solidFill>
                  <a:srgbClr val="FFFF00"/>
                </a:solidFill>
                <a:latin typeface="Palatino Linotype" pitchFamily="18" charset="0"/>
              </a:rPr>
              <a:t>Первоцвет весенний лекарственный (Примула)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pervocvet_vesennij_primula_1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6980" r="16980"/>
          <a:stretch>
            <a:fillRect/>
          </a:stretch>
        </p:blipFill>
        <p:spPr>
          <a:xfrm>
            <a:off x="214282" y="214290"/>
            <a:ext cx="4572032" cy="625794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1142984"/>
            <a:ext cx="3971924" cy="5214974"/>
          </a:xfrm>
        </p:spPr>
        <p:txBody>
          <a:bodyPr>
            <a:normAutofit fontScale="70000" lnSpcReduction="20000"/>
          </a:bodyPr>
          <a:lstStyle/>
          <a:p>
            <a:r>
              <a:rPr lang="ru-RU" sz="1700" dirty="0" smtClean="0">
                <a:solidFill>
                  <a:schemeClr val="bg1"/>
                </a:solidFill>
              </a:rPr>
              <a:t>является многолетним травянистым растением из семейства Первоцветных</a:t>
            </a: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/>
              <a:t/>
            </a:r>
            <a:br>
              <a:rPr lang="ru-RU" sz="1700" dirty="0" smtClean="0"/>
            </a:br>
            <a:r>
              <a:rPr lang="ru-RU" sz="1700" dirty="0" smtClean="0">
                <a:solidFill>
                  <a:schemeClr val="bg1"/>
                </a:solidFill>
              </a:rPr>
              <a:t>применяется как отличное отхаркивающее средство при простудных заболеваниях дыхательных путей. Чаще всего используют разнообразные вытяжки – так называемые </a:t>
            </a:r>
            <a:r>
              <a:rPr lang="ru-RU" sz="1700" dirty="0" err="1" smtClean="0">
                <a:solidFill>
                  <a:schemeClr val="bg1"/>
                </a:solidFill>
              </a:rPr>
              <a:t>галеновые</a:t>
            </a:r>
            <a:r>
              <a:rPr lang="ru-RU" sz="1700" dirty="0" smtClean="0">
                <a:solidFill>
                  <a:schemeClr val="bg1"/>
                </a:solidFill>
              </a:rPr>
              <a:t> препараты примулы лекарственной. Это могут быть как водные, так и спиртовые экстракты. Они усиливают секрецию слизи в бронхах, ускоряя удаление из них бактерий и вирусов, улучшают работу </a:t>
            </a:r>
            <a:r>
              <a:rPr lang="ru-RU" sz="1700" dirty="0" err="1" smtClean="0">
                <a:solidFill>
                  <a:schemeClr val="bg1"/>
                </a:solidFill>
              </a:rPr>
              <a:t>ресничатого</a:t>
            </a:r>
            <a:r>
              <a:rPr lang="ru-RU" sz="1700" dirty="0" smtClean="0">
                <a:solidFill>
                  <a:schemeClr val="bg1"/>
                </a:solidFill>
              </a:rPr>
              <a:t> эпителия, имеют слабое спазмолитическое действие.  Наиболее эффективна как отхаркивающее средство настойка корней первоцвета лекарственного. Его назначают при катарах верхних дыхательных путей, бронхитах, трахеитах с острым или хроническим течением, бронхопневмониях.  Применяется растение и при заболеваниях почек и мочевыделительной системы, однако некоторые авторы отрицают этот факт.  Народная медицина издавна применяла первоцвет как эффективное отхаркивающее средство, а также отличный способ быстрого лечения кровоподтёков и гематом. В связи с большим содержанием в растении аскорбиновой кислоты, его применяют в свежем виде (листья) для весенних салатов.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224</TotalTime>
  <Words>621</Words>
  <Application>Microsoft Office PowerPoint</Application>
  <PresentationFormat>Экран (4:3)</PresentationFormat>
  <Paragraphs>57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Лекарственные растения занесенные в  Красную книгу</vt:lpstr>
      <vt:lpstr>Они могут исчезнуть навсегда!!!</vt:lpstr>
      <vt:lpstr>Лапчатка прямостоящая или калган</vt:lpstr>
      <vt:lpstr>Баранец обыкновенный </vt:lpstr>
      <vt:lpstr>Печёночница благородная </vt:lpstr>
      <vt:lpstr>Бессмертник песчаный (Цмин песчаный) </vt:lpstr>
      <vt:lpstr>Вороника черная (Шикша) </vt:lpstr>
      <vt:lpstr>Горечавка перекрестнолистная </vt:lpstr>
      <vt:lpstr>Первоцвет весенний лекарственный (Примула) </vt:lpstr>
      <vt:lpstr>Прострел раскрытый </vt:lpstr>
      <vt:lpstr>Зверобой продырявленный  ( обыкновенный )</vt:lpstr>
      <vt:lpstr>Кувшинка белая</vt:lpstr>
      <vt:lpstr>Золототысячник малый</vt:lpstr>
      <vt:lpstr>Кровохлебка лекарственная </vt:lpstr>
      <vt:lpstr>Ластовень обыкновенный, или лекарственный </vt:lpstr>
      <vt:lpstr>Синеголовник   плосколистный  (будяк синий, чертополох) </vt:lpstr>
      <vt:lpstr>Ветреница   лесная  </vt:lpstr>
      <vt:lpstr>Медуница лекарственная </vt:lpstr>
      <vt:lpstr>Ятрышник </vt:lpstr>
      <vt:lpstr>Они занесены в  Красную книгу России!  Их надо беречь!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</dc:title>
  <dc:creator>Admin</dc:creator>
  <cp:lastModifiedBy>Admin</cp:lastModifiedBy>
  <cp:revision>25</cp:revision>
  <dcterms:created xsi:type="dcterms:W3CDTF">2015-03-11T12:05:35Z</dcterms:created>
  <dcterms:modified xsi:type="dcterms:W3CDTF">2015-03-12T08:00:53Z</dcterms:modified>
</cp:coreProperties>
</file>