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3"/>
  </p:notesMasterIdLst>
  <p:sldIdLst>
    <p:sldId id="256" r:id="rId2"/>
    <p:sldId id="274" r:id="rId3"/>
    <p:sldId id="277" r:id="rId4"/>
    <p:sldId id="278" r:id="rId5"/>
    <p:sldId id="279" r:id="rId6"/>
    <p:sldId id="269" r:id="rId7"/>
    <p:sldId id="275" r:id="rId8"/>
    <p:sldId id="265" r:id="rId9"/>
    <p:sldId id="266" r:id="rId10"/>
    <p:sldId id="276" r:id="rId11"/>
    <p:sldId id="280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130573-D348-47F9-867D-56314D9A331F}" type="datetimeFigureOut">
              <a:rPr lang="ru-RU" smtClean="0"/>
              <a:t>13.02.2015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F93181-41D1-426F-AF0A-4C6ECA798FF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Создано </a:t>
            </a:r>
            <a:r>
              <a:rPr lang="ru-RU" sz="3200" dirty="0" err="1" smtClean="0"/>
              <a:t>Тарасевич</a:t>
            </a:r>
            <a:r>
              <a:rPr lang="ru-RU" sz="3200" dirty="0" smtClean="0"/>
              <a:t> Дариной.2015</a:t>
            </a:r>
            <a:r>
              <a:rPr lang="ru-RU" sz="3200" baseline="0" dirty="0" smtClean="0"/>
              <a:t> год.2б </a:t>
            </a:r>
            <a:r>
              <a:rPr lang="ru-RU" sz="3200" baseline="0" dirty="0" err="1" smtClean="0"/>
              <a:t>класс.Презентация</a:t>
            </a:r>
            <a:r>
              <a:rPr lang="ru-RU" sz="3200" baseline="0" dirty="0" smtClean="0"/>
              <a:t> по </a:t>
            </a:r>
            <a:r>
              <a:rPr lang="ru-RU" sz="3200" baseline="0" dirty="0" err="1" smtClean="0"/>
              <a:t>теме:Окружающий</a:t>
            </a:r>
            <a:r>
              <a:rPr lang="ru-RU" sz="3200" baseline="0" smtClean="0"/>
              <a:t> мир. </a:t>
            </a:r>
            <a:endParaRPr lang="ru-RU" sz="32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F93181-41D1-426F-AF0A-4C6ECA798FF7}" type="slidenum">
              <a:rPr lang="ru-RU" smtClean="0"/>
              <a:t>11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89B689E-95DF-4C9C-83CF-A0679A7535AF}" type="datetimeFigureOut">
              <a:rPr lang="ru-RU" smtClean="0"/>
              <a:pPr>
                <a:defRPr/>
              </a:pPr>
              <a:t>12.02.2015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A847C50-9D7B-410B-8A21-5B8ACEA78E7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4338E59-4C86-406D-9503-6FC8EF6A230B}" type="datetimeFigureOut">
              <a:rPr lang="ru-RU" smtClean="0"/>
              <a:pPr>
                <a:defRPr/>
              </a:pPr>
              <a:t>12.02.2015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3C663D8-40AD-405C-90A0-0A8F9EB52C5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9C3B8FE-0C63-45CF-AAE5-E2803AC5D7B1}" type="datetimeFigureOut">
              <a:rPr lang="ru-RU" smtClean="0"/>
              <a:pPr>
                <a:defRPr/>
              </a:pPr>
              <a:t>12.02.2015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75BA437-4EE4-41A5-AF88-DD4A100C615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F855584-7644-4789-9207-101D24E10101}" type="datetimeFigureOut">
              <a:rPr lang="ru-RU" smtClean="0"/>
              <a:pPr>
                <a:defRPr/>
              </a:pPr>
              <a:t>12.02.2015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A5ABA4-5E8D-4FB2-8579-56496E17761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485762D-BEAD-42C5-A7D2-7FD5D59B9AAC}" type="datetimeFigureOut">
              <a:rPr lang="ru-RU" smtClean="0"/>
              <a:pPr>
                <a:defRPr/>
              </a:pPr>
              <a:t>12.02.2015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pPr>
              <a:defRPr/>
            </a:pPr>
            <a:fld id="{FCFE11F6-F8ED-4723-B905-6749386A998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DA4114E-AC7A-41B5-8AB6-47B34CEECDF9}" type="datetimeFigureOut">
              <a:rPr lang="ru-RU" smtClean="0"/>
              <a:pPr>
                <a:defRPr/>
              </a:pPr>
              <a:t>12.02.2015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A0CA5CF-45C5-48E9-A3FD-0EADD90154F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23DB9F5-AD95-4EAC-8275-A44E547B4F4D}" type="datetimeFigureOut">
              <a:rPr lang="ru-RU" smtClean="0"/>
              <a:pPr>
                <a:defRPr/>
              </a:pPr>
              <a:t>12.02.2015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EAEE63D-9D5B-4766-98B7-452A4284D20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54096F7-FCE4-4338-9FB1-1372C04296C8}" type="datetimeFigureOut">
              <a:rPr lang="ru-RU" smtClean="0"/>
              <a:pPr>
                <a:defRPr/>
              </a:pPr>
              <a:t>12.02.2015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3C30AEA-718B-4D8F-98C0-4C461FDD444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A09B370-B2C4-45A1-B0F9-9D6CF0C32219}" type="datetimeFigureOut">
              <a:rPr lang="ru-RU" smtClean="0"/>
              <a:pPr>
                <a:defRPr/>
              </a:pPr>
              <a:t>12.02.2015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B1AA25-5685-4563-8D6D-B6B9C8E5EC4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3FFA3EC-5294-484B-A686-35B33DE311AF}" type="datetimeFigureOut">
              <a:rPr lang="ru-RU" smtClean="0"/>
              <a:pPr>
                <a:defRPr/>
              </a:pPr>
              <a:t>12.02.2015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9B7989-D921-4AC9-98FE-08055DF4E5A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8AAD106-2EDF-478C-AAA8-F39F5CD6287E}" type="datetimeFigureOut">
              <a:rPr lang="ru-RU" smtClean="0"/>
              <a:pPr>
                <a:defRPr/>
              </a:pPr>
              <a:t>12.02.2015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EC670DF-9874-49EF-815A-AD89C870C1D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fld id="{CB3AB994-6870-414A-A6D9-EC2100E2F77E}" type="datetimeFigureOut">
              <a:rPr lang="ru-RU" smtClean="0"/>
              <a:pPr>
                <a:defRPr/>
              </a:pPr>
              <a:t>12.02.2015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fld id="{44C5DC06-FF35-4542-BDDA-1DDD36BAA14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899592" y="1628800"/>
            <a:ext cx="7772400" cy="2232248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8000" i="1" dirty="0" smtClean="0">
                <a:solidFill>
                  <a:srgbClr val="FF0000"/>
                </a:solidFill>
                <a:latin typeface="Impact" pitchFamily="34" charset="0"/>
                <a:ea typeface="PMingLiU-ExtB" pitchFamily="18" charset="-120"/>
              </a:rPr>
              <a:t>Удивительные </a:t>
            </a:r>
            <a:r>
              <a:rPr lang="ru-RU" sz="8000" i="1" dirty="0" smtClean="0">
                <a:solidFill>
                  <a:srgbClr val="FF0000"/>
                </a:solidFill>
                <a:latin typeface="Impact" pitchFamily="34" charset="0"/>
                <a:ea typeface="PMingLiU-ExtB" pitchFamily="18" charset="-120"/>
              </a:rPr>
              <a:t>травы</a:t>
            </a:r>
            <a:endParaRPr lang="ru-RU" sz="8000" i="1" dirty="0" smtClean="0">
              <a:solidFill>
                <a:srgbClr val="FF0000"/>
              </a:solidFill>
              <a:latin typeface="Impact" pitchFamily="34" charset="0"/>
              <a:ea typeface="PMingLiU-ExtB" pitchFamily="18" charset="-12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350px-Зображення-Luxor,_Banana_Island,_Banana_Tree,_Egypt,_June_2007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476672"/>
            <a:ext cx="6394152" cy="56166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3568" y="332656"/>
            <a:ext cx="8147248" cy="5853113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sz="1100" dirty="0" smtClean="0"/>
          </a:p>
          <a:p>
            <a:pPr algn="ctr">
              <a:buNone/>
            </a:pPr>
            <a:endParaRPr lang="ru-RU" sz="1100" dirty="0" smtClean="0"/>
          </a:p>
          <a:p>
            <a:pPr algn="ctr">
              <a:buNone/>
            </a:pPr>
            <a:endParaRPr lang="ru-RU" sz="1100" dirty="0" smtClean="0"/>
          </a:p>
          <a:p>
            <a:pPr algn="ctr">
              <a:buNone/>
            </a:pPr>
            <a:r>
              <a:rPr lang="ru-RU" sz="11500" dirty="0" smtClean="0">
                <a:latin typeface="Impact" pitchFamily="34" charset="0"/>
              </a:rPr>
              <a:t>Спасибо за внимание!!</a:t>
            </a:r>
            <a:endParaRPr lang="ru-RU" sz="11500" dirty="0">
              <a:latin typeface="Impact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23528" y="273050"/>
            <a:ext cx="8363272" cy="5853113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sz="5000" dirty="0" smtClean="0">
                <a:latin typeface="Impact" pitchFamily="34" charset="0"/>
              </a:rPr>
              <a:t>Мы привыкли к тому, что трава – это мягкая зеленая лужайка или аккуратно подстриженный газон. Но в мире множество поистине удивительных трав!</a:t>
            </a:r>
            <a:endParaRPr lang="ru-RU" sz="5000" dirty="0">
              <a:latin typeface="Impact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260648"/>
            <a:ext cx="2890664" cy="563662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i="1" dirty="0" smtClean="0">
                <a:solidFill>
                  <a:srgbClr val="002060"/>
                </a:solidFill>
                <a:latin typeface="Impact" pitchFamily="34" charset="0"/>
              </a:rPr>
              <a:t>Кортадерия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395536" y="1052736"/>
            <a:ext cx="3384376" cy="5123111"/>
          </a:xfrm>
        </p:spPr>
        <p:txBody>
          <a:bodyPr/>
          <a:lstStyle/>
          <a:p>
            <a:pPr eaLnBrk="1" hangingPunct="1"/>
            <a:r>
              <a:rPr lang="ru-RU" sz="2800" dirty="0" smtClean="0">
                <a:latin typeface="Impact" pitchFamily="34" charset="0"/>
              </a:rPr>
              <a:t>Это трава, которую еще называют пампасной, родом из Южной Америки. </a:t>
            </a:r>
            <a:r>
              <a:rPr lang="ru-RU" sz="2800" dirty="0" smtClean="0">
                <a:latin typeface="Impact" pitchFamily="34" charset="0"/>
              </a:rPr>
              <a:t>Там она достигает такой высоты, что полностью скрывает человека, скачущего </a:t>
            </a:r>
            <a:r>
              <a:rPr lang="ru-RU" sz="2800" dirty="0" smtClean="0">
                <a:latin typeface="Impact" pitchFamily="34" charset="0"/>
              </a:rPr>
              <a:t>на лошади.</a:t>
            </a:r>
            <a:endParaRPr lang="ru-RU" sz="2800" dirty="0" smtClean="0">
              <a:latin typeface="Impact" pitchFamily="34" charset="0"/>
            </a:endParaRPr>
          </a:p>
        </p:txBody>
      </p:sp>
      <p:pic>
        <p:nvPicPr>
          <p:cNvPr id="3174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3779912" y="332656"/>
            <a:ext cx="4604899" cy="5853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88640"/>
            <a:ext cx="3008313" cy="707678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dirty="0" smtClean="0">
                <a:solidFill>
                  <a:srgbClr val="002060"/>
                </a:solidFill>
                <a:latin typeface="Impact" pitchFamily="34" charset="0"/>
              </a:rPr>
              <a:t>    </a:t>
            </a:r>
            <a:r>
              <a:rPr lang="ru-RU" sz="3200" dirty="0" err="1" smtClean="0">
                <a:solidFill>
                  <a:srgbClr val="002060"/>
                </a:solidFill>
                <a:latin typeface="Impact" pitchFamily="34" charset="0"/>
              </a:rPr>
              <a:t>Путянг</a:t>
            </a:r>
            <a:endParaRPr lang="ru-RU" sz="3200" dirty="0" smtClean="0">
              <a:solidFill>
                <a:srgbClr val="002060"/>
              </a:solidFill>
              <a:latin typeface="Impact" pitchFamily="34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457200" y="980728"/>
            <a:ext cx="3394720" cy="5145435"/>
          </a:xfrm>
        </p:spPr>
        <p:txBody>
          <a:bodyPr/>
          <a:lstStyle/>
          <a:p>
            <a:pPr eaLnBrk="1" hangingPunct="1"/>
            <a:r>
              <a:rPr lang="ru-RU" sz="2800" dirty="0" smtClean="0">
                <a:latin typeface="Impact" pitchFamily="34" charset="0"/>
              </a:rPr>
              <a:t>Трава </a:t>
            </a:r>
            <a:r>
              <a:rPr lang="ru-RU" sz="2800" dirty="0" err="1" smtClean="0">
                <a:latin typeface="Impact" pitchFamily="34" charset="0"/>
              </a:rPr>
              <a:t>путянг</a:t>
            </a:r>
            <a:r>
              <a:rPr lang="ru-RU" sz="2800" dirty="0" smtClean="0">
                <a:latin typeface="Impact" pitchFamily="34" charset="0"/>
              </a:rPr>
              <a:t>, растущая в Новой Гвинее, настолько твердая и острая, что папуасы до сих пор используют ее листья вместо бритвы.</a:t>
            </a:r>
          </a:p>
        </p:txBody>
      </p:sp>
      <p:pic>
        <p:nvPicPr>
          <p:cNvPr id="3277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3941124" y="273050"/>
            <a:ext cx="4379602" cy="5853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260648"/>
            <a:ext cx="3008313" cy="63567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dirty="0" smtClean="0">
                <a:solidFill>
                  <a:srgbClr val="002060"/>
                </a:solidFill>
                <a:latin typeface="Impact" pitchFamily="34" charset="0"/>
              </a:rPr>
              <a:t>  </a:t>
            </a:r>
            <a:r>
              <a:rPr lang="ru-RU" sz="3200" dirty="0" err="1" smtClean="0">
                <a:solidFill>
                  <a:srgbClr val="002060"/>
                </a:solidFill>
                <a:latin typeface="Impact" pitchFamily="34" charset="0"/>
              </a:rPr>
              <a:t>Стевия</a:t>
            </a:r>
            <a:endParaRPr lang="ru-RU" sz="3200" dirty="0" smtClean="0">
              <a:solidFill>
                <a:srgbClr val="002060"/>
              </a:solidFill>
              <a:latin typeface="Impact" pitchFamily="34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457200" y="980728"/>
            <a:ext cx="3394720" cy="5145435"/>
          </a:xfrm>
        </p:spPr>
        <p:txBody>
          <a:bodyPr/>
          <a:lstStyle/>
          <a:p>
            <a:pPr eaLnBrk="1" hangingPunct="1"/>
            <a:r>
              <a:rPr lang="ru-RU" sz="2400" dirty="0" err="1" smtClean="0">
                <a:latin typeface="Impact" pitchFamily="34" charset="0"/>
              </a:rPr>
              <a:t>Стевия</a:t>
            </a:r>
            <a:r>
              <a:rPr lang="ru-RU" sz="2400" dirty="0" smtClean="0">
                <a:latin typeface="Impact" pitchFamily="34" charset="0"/>
              </a:rPr>
              <a:t> – уроженка Южной Америки. За сладкий вкус листьев и стебля местное население называет </a:t>
            </a:r>
            <a:r>
              <a:rPr lang="ru-RU" sz="2400" dirty="0" err="1" smtClean="0">
                <a:latin typeface="Impact" pitchFamily="34" charset="0"/>
              </a:rPr>
              <a:t>стевию</a:t>
            </a:r>
            <a:r>
              <a:rPr lang="ru-RU" sz="2400" dirty="0" smtClean="0">
                <a:latin typeface="Impact" pitchFamily="34" charset="0"/>
              </a:rPr>
              <a:t> «медовой травой». </a:t>
            </a:r>
            <a:r>
              <a:rPr lang="ru-RU" sz="2400" dirty="0" smtClean="0">
                <a:latin typeface="Impact" pitchFamily="34" charset="0"/>
              </a:rPr>
              <a:t>Ее листья можно класть в чай вместо </a:t>
            </a:r>
            <a:r>
              <a:rPr lang="ru-RU" sz="2400" dirty="0" smtClean="0">
                <a:latin typeface="Impact" pitchFamily="34" charset="0"/>
              </a:rPr>
              <a:t>сахара. Листья </a:t>
            </a:r>
            <a:r>
              <a:rPr lang="ru-RU" sz="2400" dirty="0" err="1" smtClean="0">
                <a:latin typeface="Impact" pitchFamily="34" charset="0"/>
              </a:rPr>
              <a:t>стевии</a:t>
            </a:r>
            <a:r>
              <a:rPr lang="ru-RU" sz="2400" dirty="0" smtClean="0">
                <a:latin typeface="Impact" pitchFamily="34" charset="0"/>
              </a:rPr>
              <a:t> слаще сахара в несколько десятков раз.</a:t>
            </a:r>
            <a:endParaRPr lang="ru-RU" sz="2400" dirty="0" smtClean="0">
              <a:latin typeface="Impact" pitchFamily="34" charset="0"/>
            </a:endParaRPr>
          </a:p>
        </p:txBody>
      </p:sp>
      <p:pic>
        <p:nvPicPr>
          <p:cNvPr id="33794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283968" y="620688"/>
            <a:ext cx="4495800" cy="524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584200"/>
          </a:xfrm>
        </p:spPr>
        <p:txBody>
          <a:bodyPr rtlCol="0">
            <a:normAutofit/>
          </a:bodyPr>
          <a:lstStyle/>
          <a:p>
            <a:pPr>
              <a:defRPr/>
            </a:pPr>
            <a:r>
              <a:rPr lang="ru-RU" sz="3200" dirty="0" smtClean="0">
                <a:solidFill>
                  <a:srgbClr val="002060"/>
                </a:solidFill>
                <a:latin typeface="Impact" pitchFamily="34" charset="0"/>
              </a:rPr>
              <a:t>       Бамбук</a:t>
            </a:r>
            <a:endParaRPr lang="ru-RU" sz="3200" dirty="0" smtClean="0">
              <a:solidFill>
                <a:srgbClr val="002060"/>
              </a:solidFill>
              <a:latin typeface="Impact" pitchFamily="34" charset="0"/>
            </a:endParaRPr>
          </a:p>
        </p:txBody>
      </p:sp>
      <p:sp>
        <p:nvSpPr>
          <p:cNvPr id="15364" name="Текст 3"/>
          <p:cNvSpPr>
            <a:spLocks noGrp="1"/>
          </p:cNvSpPr>
          <p:nvPr>
            <p:ph type="body" idx="2"/>
          </p:nvPr>
        </p:nvSpPr>
        <p:spPr>
          <a:xfrm>
            <a:off x="251520" y="836712"/>
            <a:ext cx="4680520" cy="5715000"/>
          </a:xfrm>
        </p:spPr>
        <p:txBody>
          <a:bodyPr>
            <a:normAutofit fontScale="92500"/>
          </a:bodyPr>
          <a:lstStyle/>
          <a:p>
            <a:pPr eaLnBrk="1" hangingPunct="1"/>
            <a:r>
              <a:rPr lang="ru-RU" sz="2400" dirty="0" smtClean="0">
                <a:latin typeface="Impact" pitchFamily="34" charset="0"/>
              </a:rPr>
              <a:t>Бамбук </a:t>
            </a:r>
            <a:r>
              <a:rPr lang="ru-RU" sz="2400" dirty="0" smtClean="0">
                <a:latin typeface="Impact" pitchFamily="34" charset="0"/>
              </a:rPr>
              <a:t>— самая </a:t>
            </a:r>
            <a:r>
              <a:rPr lang="ru-RU" sz="2400" dirty="0" smtClean="0">
                <a:latin typeface="Impact" pitchFamily="34" charset="0"/>
              </a:rPr>
              <a:t>высокая трава на земном шаре, родственниками которой являются известные нам пшеница, рожь, кукуруза и другие представители семейства злаков. Помимо этого, бамбук </a:t>
            </a:r>
            <a:r>
              <a:rPr lang="ru-RU" sz="2400" dirty="0" smtClean="0">
                <a:latin typeface="Impact" pitchFamily="34" charset="0"/>
              </a:rPr>
              <a:t> </a:t>
            </a:r>
            <a:r>
              <a:rPr lang="ru-RU" sz="2400" dirty="0" smtClean="0">
                <a:latin typeface="Impact" pitchFamily="34" charset="0"/>
              </a:rPr>
              <a:t>— </a:t>
            </a:r>
            <a:r>
              <a:rPr lang="ru-RU" sz="2400" dirty="0" smtClean="0">
                <a:latin typeface="Impact" pitchFamily="34" charset="0"/>
              </a:rPr>
              <a:t>это рекордсмен по скорости роста. За сутки побег бамбука способен вырасти на 120 сантиметров. </a:t>
            </a:r>
            <a:endParaRPr lang="ru-RU" sz="2400" dirty="0" smtClean="0">
              <a:latin typeface="Impact" pitchFamily="34" charset="0"/>
            </a:endParaRPr>
          </a:p>
          <a:p>
            <a:pPr eaLnBrk="1" hangingPunct="1"/>
            <a:r>
              <a:rPr lang="ru-RU" sz="2400" dirty="0" smtClean="0">
                <a:latin typeface="Impact" pitchFamily="34" charset="0"/>
              </a:rPr>
              <a:t>Р</a:t>
            </a:r>
            <a:r>
              <a:rPr lang="ru-RU" sz="2400" dirty="0" smtClean="0">
                <a:latin typeface="Impact" pitchFamily="34" charset="0"/>
              </a:rPr>
              <a:t>ост </a:t>
            </a:r>
            <a:r>
              <a:rPr lang="ru-RU" sz="2400" dirty="0" smtClean="0">
                <a:latin typeface="Impact" pitchFamily="34" charset="0"/>
              </a:rPr>
              <a:t>бамбука можно слышать. Появление побегов на поверхности почвы сопровождается своеобразным глухим шумом, а иногда и </a:t>
            </a:r>
            <a:r>
              <a:rPr lang="ru-RU" sz="2400" dirty="0" smtClean="0">
                <a:latin typeface="Impact" pitchFamily="34" charset="0"/>
              </a:rPr>
              <a:t>треском.</a:t>
            </a:r>
            <a:endParaRPr lang="ru-RU" sz="2400" dirty="0" smtClean="0">
              <a:latin typeface="Impact" pitchFamily="34" charset="0"/>
            </a:endParaRPr>
          </a:p>
        </p:txBody>
      </p:sp>
      <p:pic>
        <p:nvPicPr>
          <p:cNvPr id="5" name="Содержимое 4" descr="172_2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5004048" y="908720"/>
            <a:ext cx="3743598" cy="504056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IMG_7774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9" y="548680"/>
            <a:ext cx="7642274" cy="55774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260648"/>
            <a:ext cx="3008313" cy="727075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200" dirty="0" smtClean="0">
                <a:solidFill>
                  <a:srgbClr val="002060"/>
                </a:solidFill>
                <a:latin typeface="Impact" pitchFamily="34" charset="0"/>
              </a:rPr>
              <a:t>      Банан</a:t>
            </a:r>
            <a:endParaRPr lang="ru-RU" sz="3200" dirty="0" smtClean="0">
              <a:solidFill>
                <a:srgbClr val="002060"/>
              </a:solidFill>
              <a:latin typeface="Impact" pitchFamily="34" charset="0"/>
            </a:endParaRPr>
          </a:p>
        </p:txBody>
      </p:sp>
      <p:sp>
        <p:nvSpPr>
          <p:cNvPr id="11267" name="Текст 3"/>
          <p:cNvSpPr>
            <a:spLocks noGrp="1"/>
          </p:cNvSpPr>
          <p:nvPr>
            <p:ph type="body" idx="2"/>
          </p:nvPr>
        </p:nvSpPr>
        <p:spPr>
          <a:xfrm>
            <a:off x="457200" y="980728"/>
            <a:ext cx="3682752" cy="5145435"/>
          </a:xfrm>
        </p:spPr>
        <p:txBody>
          <a:bodyPr>
            <a:normAutofit lnSpcReduction="10000"/>
          </a:bodyPr>
          <a:lstStyle/>
          <a:p>
            <a:pPr eaLnBrk="1" hangingPunct="1"/>
            <a:r>
              <a:rPr lang="ru-RU" sz="2400" dirty="0" smtClean="0">
                <a:latin typeface="Impact" pitchFamily="34" charset="0"/>
              </a:rPr>
              <a:t>Банан часто называют деревом, однако на самом деле это — многолетнее травянистое растение. </a:t>
            </a:r>
          </a:p>
          <a:p>
            <a:pPr eaLnBrk="1" hangingPunct="1"/>
            <a:r>
              <a:rPr lang="ru-RU" sz="2400" dirty="0" smtClean="0">
                <a:latin typeface="Impact" pitchFamily="34" charset="0"/>
              </a:rPr>
              <a:t>Банановое дерево может достигать высоты пятиэтажного дома. </a:t>
            </a:r>
            <a:endParaRPr lang="ru-RU" sz="2400" dirty="0" smtClean="0">
              <a:latin typeface="Impact" pitchFamily="34" charset="0"/>
            </a:endParaRPr>
          </a:p>
          <a:p>
            <a:pPr eaLnBrk="1" hangingPunct="1"/>
            <a:r>
              <a:rPr lang="ru-RU" sz="2400" dirty="0" smtClean="0">
                <a:latin typeface="Impact" pitchFamily="34" charset="0"/>
              </a:rPr>
              <a:t>Цветки бананов имеют специфический запах, привлекающий многочисленных насекомых, птиц и, конечно же, обезьян</a:t>
            </a:r>
            <a:r>
              <a:rPr lang="ru-RU" sz="2400" dirty="0" smtClean="0">
                <a:latin typeface="Impact" pitchFamily="34" charset="0"/>
              </a:rPr>
              <a:t>. </a:t>
            </a:r>
            <a:endParaRPr lang="ru-RU" sz="2400" dirty="0" smtClean="0">
              <a:latin typeface="Impact" pitchFamily="34" charset="0"/>
            </a:endParaRPr>
          </a:p>
        </p:txBody>
      </p:sp>
      <p:pic>
        <p:nvPicPr>
          <p:cNvPr id="11268" name="Содержимое 6" descr="banana-trees-field-6967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389589" y="1052736"/>
            <a:ext cx="3998835" cy="460851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Текст 3"/>
          <p:cNvSpPr>
            <a:spLocks noGrp="1"/>
          </p:cNvSpPr>
          <p:nvPr>
            <p:ph type="body" idx="2"/>
          </p:nvPr>
        </p:nvSpPr>
        <p:spPr>
          <a:xfrm>
            <a:off x="457200" y="404664"/>
            <a:ext cx="3826768" cy="6167586"/>
          </a:xfrm>
        </p:spPr>
        <p:txBody>
          <a:bodyPr>
            <a:normAutofit lnSpcReduction="10000"/>
          </a:bodyPr>
          <a:lstStyle/>
          <a:p>
            <a:pPr eaLnBrk="1" hangingPunct="1"/>
            <a:r>
              <a:rPr lang="ru-RU" sz="2400" dirty="0" smtClean="0">
                <a:latin typeface="Impact" pitchFamily="34" charset="0"/>
              </a:rPr>
              <a:t>Гроздья насчитывают до 300 штук </a:t>
            </a:r>
            <a:r>
              <a:rPr lang="ru-RU" sz="2400" dirty="0" smtClean="0">
                <a:latin typeface="Impact" pitchFamily="34" charset="0"/>
              </a:rPr>
              <a:t>плодов. Известно </a:t>
            </a:r>
            <a:r>
              <a:rPr lang="ru-RU" sz="2400" dirty="0" smtClean="0">
                <a:latin typeface="Impact" pitchFamily="34" charset="0"/>
              </a:rPr>
              <a:t>почти 200 сортов </a:t>
            </a:r>
            <a:r>
              <a:rPr lang="ru-RU" sz="2400" dirty="0" smtClean="0">
                <a:latin typeface="Impact" pitchFamily="34" charset="0"/>
              </a:rPr>
              <a:t>бананов.</a:t>
            </a:r>
          </a:p>
          <a:p>
            <a:pPr eaLnBrk="1" hangingPunct="1">
              <a:buFontTx/>
              <a:buChar char="-"/>
            </a:pPr>
            <a:r>
              <a:rPr lang="ru-RU" sz="2400" dirty="0" smtClean="0">
                <a:latin typeface="Impact" pitchFamily="34" charset="0"/>
              </a:rPr>
              <a:t>фруктовые</a:t>
            </a:r>
            <a:r>
              <a:rPr lang="ru-RU" sz="2400" dirty="0" smtClean="0">
                <a:latin typeface="Impact" pitchFamily="34" charset="0"/>
              </a:rPr>
              <a:t>, или сладкие, плоды употребляют в пищу свежими, а также сушат или делают из них порошок</a:t>
            </a:r>
            <a:r>
              <a:rPr lang="ru-RU" sz="2400" dirty="0" smtClean="0">
                <a:latin typeface="Impact" pitchFamily="34" charset="0"/>
              </a:rPr>
              <a:t>.</a:t>
            </a:r>
          </a:p>
          <a:p>
            <a:pPr eaLnBrk="1" hangingPunct="1">
              <a:buFontTx/>
              <a:buChar char="-"/>
            </a:pPr>
            <a:r>
              <a:rPr lang="ru-RU" sz="2400" dirty="0" smtClean="0">
                <a:latin typeface="Impact" pitchFamily="34" charset="0"/>
              </a:rPr>
              <a:t>мучные </a:t>
            </a:r>
            <a:r>
              <a:rPr lang="ru-RU" sz="2400" dirty="0" smtClean="0">
                <a:latin typeface="Impact" pitchFamily="34" charset="0"/>
              </a:rPr>
              <a:t>бананы</a:t>
            </a:r>
            <a:r>
              <a:rPr lang="ru-RU" sz="2400" dirty="0" smtClean="0">
                <a:latin typeface="Impact" pitchFamily="34" charset="0"/>
              </a:rPr>
              <a:t>, содержащие </a:t>
            </a:r>
            <a:r>
              <a:rPr lang="ru-RU" sz="2400" dirty="0" smtClean="0">
                <a:latin typeface="Impact" pitchFamily="34" charset="0"/>
              </a:rPr>
              <a:t>много крахмала, </a:t>
            </a:r>
            <a:r>
              <a:rPr lang="ru-RU" sz="2400" dirty="0" smtClean="0">
                <a:latin typeface="Impact" pitchFamily="34" charset="0"/>
              </a:rPr>
              <a:t>— </a:t>
            </a:r>
            <a:r>
              <a:rPr lang="ru-RU" sz="2400" dirty="0" smtClean="0">
                <a:latin typeface="Impact" pitchFamily="34" charset="0"/>
              </a:rPr>
              <a:t>едят вареными.</a:t>
            </a:r>
          </a:p>
          <a:p>
            <a:pPr eaLnBrk="1" hangingPunct="1"/>
            <a:r>
              <a:rPr lang="ru-RU" sz="2400" dirty="0" smtClean="0">
                <a:latin typeface="Impact" pitchFamily="34" charset="0"/>
              </a:rPr>
              <a:t> - из </a:t>
            </a:r>
            <a:r>
              <a:rPr lang="ru-RU" sz="2400" dirty="0" smtClean="0">
                <a:latin typeface="Impact" pitchFamily="34" charset="0"/>
              </a:rPr>
              <a:t>технических бананов изготовляют корабельные снасти и ткани, практически не поддающиеся </a:t>
            </a:r>
            <a:r>
              <a:rPr lang="ru-RU" sz="2400" dirty="0" smtClean="0">
                <a:latin typeface="Impact" pitchFamily="34" charset="0"/>
              </a:rPr>
              <a:t>гниению.</a:t>
            </a:r>
            <a:endParaRPr lang="ru-RU" sz="2400" dirty="0" smtClean="0">
              <a:latin typeface="Impact" pitchFamily="34" charset="0"/>
            </a:endParaRPr>
          </a:p>
        </p:txBody>
      </p:sp>
      <p:pic>
        <p:nvPicPr>
          <p:cNvPr id="5" name="Содержимое 4" descr="dsc_2623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788024" y="332656"/>
            <a:ext cx="4101028" cy="5853113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1541</TotalTime>
  <Words>307</Words>
  <Application>Microsoft Office PowerPoint</Application>
  <PresentationFormat>Экран (4:3)</PresentationFormat>
  <Paragraphs>26</Paragraphs>
  <Slides>11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Arial</vt:lpstr>
      <vt:lpstr>Calibri</vt:lpstr>
      <vt:lpstr>a_AlbionicTitulBrk</vt:lpstr>
      <vt:lpstr>Апекс</vt:lpstr>
      <vt:lpstr>Удивительные травы</vt:lpstr>
      <vt:lpstr>Слайд 2</vt:lpstr>
      <vt:lpstr>Кортадерия</vt:lpstr>
      <vt:lpstr>    Путянг</vt:lpstr>
      <vt:lpstr>  Стевия</vt:lpstr>
      <vt:lpstr>       Бамбук</vt:lpstr>
      <vt:lpstr>Слайд 7</vt:lpstr>
      <vt:lpstr>      Банан</vt:lpstr>
      <vt:lpstr>Слайд 9</vt:lpstr>
      <vt:lpstr>Слайд 10</vt:lpstr>
      <vt:lpstr>Слайд 11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Удивительные растения  мира</dc:title>
  <dc:creator>Admin</dc:creator>
  <cp:lastModifiedBy>PC</cp:lastModifiedBy>
  <cp:revision>27</cp:revision>
  <dcterms:created xsi:type="dcterms:W3CDTF">2010-01-13T17:00:21Z</dcterms:created>
  <dcterms:modified xsi:type="dcterms:W3CDTF">2015-02-13T18:43:52Z</dcterms:modified>
</cp:coreProperties>
</file>