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2" r:id="rId4"/>
    <p:sldId id="274" r:id="rId5"/>
    <p:sldId id="258" r:id="rId6"/>
    <p:sldId id="263" r:id="rId7"/>
    <p:sldId id="275" r:id="rId8"/>
    <p:sldId id="278" r:id="rId9"/>
    <p:sldId id="282" r:id="rId10"/>
    <p:sldId id="261" r:id="rId11"/>
    <p:sldId id="277" r:id="rId12"/>
    <p:sldId id="279" r:id="rId13"/>
    <p:sldId id="285" r:id="rId14"/>
    <p:sldId id="284" r:id="rId15"/>
    <p:sldId id="281" r:id="rId16"/>
    <p:sldId id="280" r:id="rId17"/>
    <p:sldId id="26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B4C6"/>
    <a:srgbClr val="8EDB03"/>
    <a:srgbClr val="00CC00"/>
    <a:srgbClr val="00C459"/>
    <a:srgbClr val="004821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470025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2" y="3286124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1BF8-DAB9-43B4-A9D6-E13032720CED}" type="datetimeFigureOut">
              <a:rPr lang="ru-RU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A4D4B-C02F-4D28-A778-3E1F34B16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F79A5-834C-45D2-A99A-862A2DD072CB}" type="datetimeFigureOut">
              <a:rPr lang="ru-RU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79A90-2BD0-4E85-B9E8-7C2BD4F0B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C9466-3A42-4B58-A2DB-216EB9CEDD7B}" type="datetimeFigureOut">
              <a:rPr lang="ru-RU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7743B-C26A-46B4-9708-72EB3A58E3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7C185-5A49-48A2-9777-5D3B248163F8}" type="datetimeFigureOut">
              <a:rPr lang="ru-RU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FCBC4-60A1-437E-A391-0F699FED4A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F707E-F085-4C05-8D6A-62DC6AE13BC3}" type="datetimeFigureOut">
              <a:rPr lang="ru-RU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245F3-9155-4966-8297-E4FF1DCEC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0403B-DD5D-4F69-89A5-D57F4B254EB6}" type="datetimeFigureOut">
              <a:rPr lang="ru-RU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95B71-2085-44C2-9208-4F00B2A169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56013-C76D-4698-ABDD-0C2902B68519}" type="datetimeFigureOut">
              <a:rPr lang="ru-RU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B9945-74F0-4D23-B76A-9D1E4D06D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31B07-98F0-455F-91F1-CADB4EF6D7E3}" type="datetimeFigureOut">
              <a:rPr lang="ru-RU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6282B-D8AF-493C-83BE-CB75D0465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0ED5A-71D2-431E-97EB-5E152F7A372B}" type="datetimeFigureOut">
              <a:rPr lang="ru-RU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A3902-AD88-4486-ADB8-21AED6816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EA62D-A8FF-4CA3-94EA-5012B8C9224E}" type="datetimeFigureOut">
              <a:rPr lang="ru-RU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36257-7D8B-4061-ADB0-3F7686DAC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D2AC2-0581-4DC2-ADB3-A0FA3BF0A7CC}" type="datetimeFigureOut">
              <a:rPr lang="ru-RU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2E7FB-954E-4C53-A445-BCDC89282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8625" y="274638"/>
            <a:ext cx="82581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64A496-E4BA-4067-9FB4-E8E2C098C42F}" type="datetimeFigureOut">
              <a:rPr lang="ru-RU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BA88DC-A4F9-454C-BBB8-052B06E09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15968"/>
          </a:solidFill>
          <a:latin typeface="Segoe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Segoe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Segoe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Segoe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Segoe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Segoe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Segoe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Segoe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Segoe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rgbClr val="215968"/>
          </a:solidFill>
          <a:latin typeface="Segoe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215968"/>
          </a:solidFill>
          <a:latin typeface="Segoe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215968"/>
          </a:solidFill>
          <a:latin typeface="Segoe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215968"/>
          </a:solidFill>
          <a:latin typeface="Segoe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15968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3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6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15.gif"/><Relationship Id="rId4" Type="http://schemas.openxmlformats.org/officeDocument/2006/relationships/image" Target="../media/image20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gif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571500" y="357188"/>
            <a:ext cx="7858125" cy="1500187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2060"/>
                </a:solidFill>
                <a:latin typeface="Monotype Corsiva" pitchFamily="66" charset="0"/>
              </a:rPr>
              <a:t>Муниципальное бюджетное образовательное учреждение «Детский сад №93»</a:t>
            </a:r>
            <a:r>
              <a:rPr lang="ru-RU" sz="2800" b="1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2800" b="1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2800" b="1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75" y="1357313"/>
            <a:ext cx="7858125" cy="4572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  <a:latin typeface="Monotype Corsiva" pitchFamily="66" charset="0"/>
              </a:rPr>
              <a:t>Краткосрочный, практико-ориентированный, </a:t>
            </a:r>
          </a:p>
          <a:p>
            <a:pPr eaLnBrk="1" hangingPunct="1"/>
            <a:r>
              <a:rPr lang="ru-RU" b="1" smtClean="0">
                <a:solidFill>
                  <a:srgbClr val="002060"/>
                </a:solidFill>
                <a:latin typeface="Monotype Corsiva" pitchFamily="66" charset="0"/>
              </a:rPr>
              <a:t> проект в 1 младшей группе</a:t>
            </a:r>
          </a:p>
          <a:p>
            <a:pPr eaLnBrk="1" hangingPunct="1"/>
            <a:r>
              <a:rPr lang="ru-RU" sz="5400" b="1" smtClean="0">
                <a:solidFill>
                  <a:srgbClr val="00CC00"/>
                </a:solidFill>
                <a:latin typeface="Monotype Corsiva" pitchFamily="66" charset="0"/>
              </a:rPr>
              <a:t>         </a:t>
            </a:r>
          </a:p>
          <a:p>
            <a:pPr eaLnBrk="1" hangingPunct="1"/>
            <a:r>
              <a:rPr lang="ru-RU" sz="3600" b="1" smtClean="0">
                <a:solidFill>
                  <a:srgbClr val="00CC00"/>
                </a:solidFill>
                <a:latin typeface="Monotype Corsiva" pitchFamily="66" charset="0"/>
              </a:rPr>
              <a:t>                              «Елочка зеленая </a:t>
            </a:r>
          </a:p>
          <a:p>
            <a:pPr eaLnBrk="1" hangingPunct="1"/>
            <a:r>
              <a:rPr lang="ru-RU" sz="3600" b="1" smtClean="0">
                <a:solidFill>
                  <a:srgbClr val="00CC00"/>
                </a:solidFill>
                <a:latin typeface="Monotype Corsiva" pitchFamily="66" charset="0"/>
              </a:rPr>
              <a:t>                            на праздник к нам пришла»</a:t>
            </a:r>
          </a:p>
          <a:p>
            <a:pPr eaLnBrk="1" hangingPunct="1"/>
            <a:endParaRPr lang="ru-RU" sz="5400" b="1" smtClean="0">
              <a:solidFill>
                <a:srgbClr val="00B050"/>
              </a:solidFill>
              <a:latin typeface="Monotype Corsiva" pitchFamily="66" charset="0"/>
            </a:endParaRPr>
          </a:p>
          <a:p>
            <a:pPr eaLnBrk="1" hangingPunct="1"/>
            <a:endParaRPr lang="ru-RU" b="1" smtClean="0">
              <a:solidFill>
                <a:srgbClr val="00B050"/>
              </a:solidFill>
              <a:latin typeface="Monotype Corsiva" pitchFamily="66" charset="0"/>
            </a:endParaRPr>
          </a:p>
          <a:p>
            <a:pPr eaLnBrk="1" hangingPunct="1"/>
            <a:endParaRPr lang="ru-RU" b="1" smtClean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4100" name="Прямоугольник 6"/>
          <p:cNvSpPr>
            <a:spLocks noChangeArrowheads="1"/>
          </p:cNvSpPr>
          <p:nvPr/>
        </p:nvSpPr>
        <p:spPr bwMode="auto">
          <a:xfrm>
            <a:off x="3429000" y="4583113"/>
            <a:ext cx="535781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Музыкальный руководитель 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первой категории  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Фокина Елена Викторовна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Воспитатель первой категории 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Суворова Елена Евгеньевна</a:t>
            </a:r>
          </a:p>
        </p:txBody>
      </p:sp>
      <p:pic>
        <p:nvPicPr>
          <p:cNvPr id="4101" name="Picture 6" descr="baum00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928813"/>
            <a:ext cx="3317875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714348" y="571480"/>
            <a:ext cx="7715304" cy="1143008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</a:rPr>
              <a:t>Реализация проекта: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2910" y="1857364"/>
            <a:ext cx="7786742" cy="4500594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u="sng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1-й этап  - подготовительный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Организация предметно-развивающей среды: изготовление дидактических игр, раскраски на новогоднюю тему, приобретен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ие искусственной елки  и игрушек. 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Пополнение  театральной зоны: театром ложек, платковым театром, театральной ширмой.</a:t>
            </a:r>
            <a:endParaRPr lang="ru-RU" sz="2800" b="1" i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3320" name="Picture 4" descr="http://priroda.inc.ru/prazdnik/gif1/lines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1571625"/>
            <a:ext cx="58197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71472" y="642918"/>
            <a:ext cx="7786742" cy="5429288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u="sng" dirty="0">
              <a:solidFill>
                <a:srgbClr val="FF000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u="sng" dirty="0">
              <a:solidFill>
                <a:srgbClr val="FF000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solidFill>
                  <a:srgbClr val="FF0000"/>
                </a:solidFill>
                <a:latin typeface="Monotype Corsiva" pitchFamily="66" charset="0"/>
              </a:rPr>
              <a:t>2-й этап - основной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Наблюдение за елкой на участке.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Рассматривание иллюстраций.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Просмотр мультфильмов о зиме, на новогоднюю тему.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Чтение стихотворений К.Чуковский «Елка», Е.Трутневой «С Новым годом!» и др.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Дидактические игры «Найди самую большую и маленькую елку», «Выкладывание елочки из палочек», «Бусы на елку».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Разучивание песен и стихотворений про Новый год.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ru-RU" sz="3600" b="1" dirty="0">
              <a:solidFill>
                <a:srgbClr val="0070C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4341" name="Picture 4" descr="http://priroda.inc.ru/prazdnik/gif1/lines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0"/>
            <a:ext cx="58197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71472" y="785794"/>
            <a:ext cx="7929618" cy="5715040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Пальчиковая гимнастика «Наряжаем елку», «Елочка»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Физкультминутки «Идем в лес за елочкой», «Зимние забавы», «Зимний лес».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Стихотворения с движениями «Елка», «Лесные гости».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Показ кукольного театра «У елочки в гостях».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Художественное творчество (лепка)  «Елочка»,«Украсим елочку шарами».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Коллективная работа «Новогодняя елочка».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Раскраски на новогоднюю тему.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Украшение елки в группе.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5365" name="Picture 4" descr="http://priroda.inc.ru/prazdnik/gif1/lines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214313"/>
            <a:ext cx="58197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4" descr="Kerzen0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5286375"/>
            <a:ext cx="1204913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4" descr="Kerzen00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542925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 rot="20075233">
            <a:off x="1195408" y="1160400"/>
            <a:ext cx="2915321" cy="2233446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 rot="1572431">
            <a:off x="5263940" y="1119566"/>
            <a:ext cx="2997470" cy="2213751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00364" y="3357562"/>
            <a:ext cx="3000396" cy="2143140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95" name="Picture 4" descr="http://priroda.inc.ru/prazdnik/anima/gif/lijn1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5715000"/>
            <a:ext cx="9429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2" descr="http://priroda.inc.ru/prazdnik/anima/gif/Glocken002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285750"/>
            <a:ext cx="85725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2" descr="http://priroda.inc.ru/prazdnik/anima/gif/Glocken0025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285750"/>
            <a:ext cx="85725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17" descr="D:\Камера\ев\дет сад\P100097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-1599848">
            <a:off x="1341438" y="1314450"/>
            <a:ext cx="25923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18" descr="D:\Камера\ев\дет сад\P100097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530852">
            <a:off x="5381625" y="1174750"/>
            <a:ext cx="2697163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19" descr="D:\Камера\ев\дет сад\P100097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132138" y="3429000"/>
            <a:ext cx="27114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 rot="19812708">
            <a:off x="1120703" y="1193319"/>
            <a:ext cx="3039243" cy="2122025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 rot="1931699">
            <a:off x="5152354" y="1234798"/>
            <a:ext cx="3157003" cy="2212135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28926" y="3286124"/>
            <a:ext cx="3143272" cy="2286016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9" name="Picture 4" descr="http://priroda.inc.ru/prazdnik/anima/gif/lijn1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-5929313" y="5643563"/>
            <a:ext cx="125015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2" descr="http://priroda.inc.ru/prazdnik/anima/gif/Glocken002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571500"/>
            <a:ext cx="85725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2" descr="http://priroda.inc.ru/prazdnik/anima/gif/Glocken0025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420688"/>
            <a:ext cx="938213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17" descr="D:\Камера\ев\дет сад\P100098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-1793877">
            <a:off x="1273175" y="1257300"/>
            <a:ext cx="27844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3" name="Picture 18" descr="D:\Камера\ев\дет сад\P100098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59113" y="3357563"/>
            <a:ext cx="2881312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19" descr="D:\Камера\ев\дет сад\P100097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984347">
            <a:off x="5326063" y="1328738"/>
            <a:ext cx="2749550" cy="199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17"/>
          <p:cNvSpPr/>
          <p:nvPr/>
        </p:nvSpPr>
        <p:spPr>
          <a:xfrm rot="538153">
            <a:off x="4687685" y="2285073"/>
            <a:ext cx="3866006" cy="2703724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 rot="21312111">
            <a:off x="606177" y="2153572"/>
            <a:ext cx="3779190" cy="2696241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40" name="Picture 2" descr="http://priroda.inc.ru/prazdnik/anima/gif/Glocken002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500063"/>
            <a:ext cx="938213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2" descr="http://priroda.inc.ru/prazdnik/anima/gif/Glocken002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75" y="571500"/>
            <a:ext cx="89693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4" descr="http://priroda.inc.ru/prazdnik/anima/gif/lijn1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5143500"/>
            <a:ext cx="125015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6" descr="http://priroda.inc.ru/prazdnik/anima/gif/lijn2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4625" y="500063"/>
            <a:ext cx="6199188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14" descr="D:\Камера\ев\дет сад\P101001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-305045">
            <a:off x="828675" y="2260600"/>
            <a:ext cx="33162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Picture 15" descr="D:\Камера\ев\дет сад\P101002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540520">
            <a:off x="4905375" y="2343150"/>
            <a:ext cx="352266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14348" y="571480"/>
            <a:ext cx="7572428" cy="5643602"/>
          </a:xfrm>
          <a:prstGeom prst="roundRect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928662" y="1071546"/>
            <a:ext cx="7143800" cy="1785950"/>
          </a:xfrm>
          <a:prstGeom prst="ellipse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solidFill>
                  <a:srgbClr val="FF0000"/>
                </a:solidFill>
                <a:latin typeface="Monotype Corsiva" pitchFamily="66" charset="0"/>
              </a:rPr>
              <a:t>3-й этап - заключительный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Новогодний утренник.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9464" name="Picture 4" descr="http://priroda.inc.ru/prazdnik/gif1/lines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571500"/>
            <a:ext cx="58197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 rot="21258326">
            <a:off x="893441" y="3450854"/>
            <a:ext cx="3436741" cy="2340842"/>
          </a:xfrm>
          <a:prstGeom prst="roundRect">
            <a:avLst>
              <a:gd name="adj" fmla="val 10000"/>
            </a:avLst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 rot="449879">
            <a:off x="4710586" y="3431683"/>
            <a:ext cx="3479956" cy="2352091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71" name="Picture 17" descr="D:\Камера\ев\дет сад\P10100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344616">
            <a:off x="1076325" y="3490913"/>
            <a:ext cx="3217863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18" descr="D:\Камера\ев\дет сад\P101005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448846">
            <a:off x="4913313" y="3563938"/>
            <a:ext cx="312578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riroda.inc.ru/prazdnik/anima/gif/bild11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1625" y="1928813"/>
            <a:ext cx="6143625" cy="4333875"/>
          </a:xfrm>
        </p:spPr>
      </p:pic>
      <p:sp>
        <p:nvSpPr>
          <p:cNvPr id="6" name="Овал 5"/>
          <p:cNvSpPr/>
          <p:nvPr/>
        </p:nvSpPr>
        <p:spPr>
          <a:xfrm>
            <a:off x="1142976" y="500042"/>
            <a:ext cx="7072362" cy="1285884"/>
          </a:xfrm>
          <a:prstGeom prst="ellipse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500166" y="214290"/>
            <a:ext cx="6072230" cy="1643050"/>
          </a:xfrm>
          <a:prstGeom prst="ellipse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</a:rPr>
              <a:t>Участники проекта:</a:t>
            </a:r>
            <a:endParaRPr lang="ru-RU" sz="4000" dirty="0"/>
          </a:p>
        </p:txBody>
      </p:sp>
      <p:sp>
        <p:nvSpPr>
          <p:cNvPr id="5125" name="Содержимое 2"/>
          <p:cNvSpPr>
            <a:spLocks noGrp="1"/>
          </p:cNvSpPr>
          <p:nvPr>
            <p:ph idx="1"/>
          </p:nvPr>
        </p:nvSpPr>
        <p:spPr>
          <a:xfrm>
            <a:off x="1214438" y="2286000"/>
            <a:ext cx="7929562" cy="4786313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ru-RU" sz="2800" smtClean="0">
              <a:latin typeface="Monotype Corsiva" pitchFamily="66" charset="0"/>
            </a:endParaRPr>
          </a:p>
          <a:p>
            <a:pPr eaLnBrk="1" hangingPunct="1">
              <a:buFont typeface="Arial" pitchFamily="34" charset="0"/>
              <a:buNone/>
            </a:pPr>
            <a:endParaRPr lang="ru-RU" sz="2800" smtClean="0">
              <a:latin typeface="Monotype Corsiva" pitchFamily="66" charset="0"/>
            </a:endParaRPr>
          </a:p>
          <a:p>
            <a:pPr eaLnBrk="1" hangingPunct="1">
              <a:buFont typeface="Arial" pitchFamily="34" charset="0"/>
              <a:buNone/>
            </a:pPr>
            <a:endParaRPr lang="ru-RU" sz="2800" smtClean="0">
              <a:latin typeface="Monotype Corsiva" pitchFamily="66" charset="0"/>
            </a:endParaRPr>
          </a:p>
          <a:p>
            <a:pPr eaLnBrk="1" hangingPunct="1">
              <a:buFont typeface="Arial" pitchFamily="34" charset="0"/>
              <a:buNone/>
            </a:pPr>
            <a:endParaRPr lang="ru-RU" sz="2800" smtClean="0">
              <a:latin typeface="Monotype Corsiva" pitchFamily="66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357290" y="1500174"/>
            <a:ext cx="6643734" cy="4286280"/>
          </a:xfrm>
          <a:prstGeom prst="horizontalScroll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Monotype Corsiva" pitchFamily="66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Дети 1 младшей группы, родители воспитанников, педагоги группы, музыкальный руководитель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129" name="Picture 2" descr="http://priroda.inc.ru/prazdnik/anima/gif/Glocken002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500063"/>
            <a:ext cx="9144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4" descr="http://priroda.inc.ru/prazdnik/anima/gif/Glocken002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428625"/>
            <a:ext cx="89693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2" descr="http://priroda.inc.ru/prazdnik/anima/gif/Glocken002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463" y="652463"/>
            <a:ext cx="9144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руглая лента лицом вверх 3"/>
          <p:cNvSpPr/>
          <p:nvPr/>
        </p:nvSpPr>
        <p:spPr>
          <a:xfrm>
            <a:off x="714348" y="1571612"/>
            <a:ext cx="7858180" cy="4214842"/>
          </a:xfrm>
          <a:prstGeom prst="ellipseRibbon2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«Дети должны жить в мире красоты, игры, сказки, музыки, рисунка, фантазии, творчества» 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               В.А.Сухомлинский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                                                                                                                         </a:t>
            </a:r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3786188" y="30003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6150" name="Picture 2" descr="http://priroda.inc.ru/prazdnik/gif1/lines0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642938"/>
            <a:ext cx="650081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4" descr="http://priroda.inc.ru/prazdnik/anima/gif/Smiley003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13" y="4786313"/>
            <a:ext cx="200025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14348" y="500042"/>
            <a:ext cx="7715304" cy="785818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</a:rPr>
              <a:t>Актуальность проблемы: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1357298"/>
            <a:ext cx="8358246" cy="5072098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Детский сад – это первый </a:t>
            </a:r>
            <a:r>
              <a:rPr lang="ru-RU" sz="2800" b="1" dirty="0" err="1">
                <a:solidFill>
                  <a:srgbClr val="002060"/>
                </a:solidFill>
                <a:latin typeface="Monotype Corsiva" pitchFamily="66" charset="0"/>
              </a:rPr>
              <a:t>внесемейный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 социальный институт, с которым вступают в контакт родители . Дальнейшее развитие зависит от совместной работы родителей и педагогов. Ведь как бы серьезно ни продумывались формы воспитания детей в детском саду, невозможно достигнуть поставленной цели без постоянной поддержки и активного участия родителей в педагогическом процессе.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Дети и родители не знакомы с историей Новогодней елки. Совместная деятельность сближает родителей и  детей, учит взаимопониманию, доверию, делает их настоящими партнерами.</a:t>
            </a:r>
          </a:p>
        </p:txBody>
      </p:sp>
      <p:pic>
        <p:nvPicPr>
          <p:cNvPr id="7176" name="Picture 2" descr="http://priroda.inc.ru/prazdnik/anima/gif/Glocken002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500063"/>
            <a:ext cx="9144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785786" y="1785926"/>
            <a:ext cx="7715304" cy="4286280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002060"/>
                </a:solidFill>
                <a:latin typeface="Monotype Corsiva" pitchFamily="66" charset="0"/>
              </a:rPr>
              <a:t> Приобщение ребенка с раннего возраста к народной культуре посредством календарно - обрядовых праздников. </a:t>
            </a:r>
            <a:r>
              <a:rPr lang="en-US" sz="2800" b="1" u="sng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endParaRPr lang="ru-RU" sz="2800" b="1" u="sng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002060"/>
                </a:solidFill>
                <a:latin typeface="Monotype Corsiva" pitchFamily="66" charset="0"/>
              </a:rPr>
              <a:t>Обучать детей украшать елку к празднику в совместной деятельности с взрослыми, через  создание условий работы с семьей.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1285852" y="214290"/>
            <a:ext cx="6215106" cy="1357322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</a:rPr>
              <a:t>Цель:  </a:t>
            </a:r>
          </a:p>
        </p:txBody>
      </p:sp>
      <p:pic>
        <p:nvPicPr>
          <p:cNvPr id="8200" name="Picture 2" descr="http://priroda.inc.ru/prazdnik/anima/gif/Glocken0049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61987">
            <a:off x="9940925" y="4368800"/>
            <a:ext cx="10953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4" descr="http://priroda.inc.ru/prazdnik/gif1/lines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1928813"/>
            <a:ext cx="58197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428728" y="357166"/>
            <a:ext cx="6415126" cy="1285884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21" name="Заголовок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58175" cy="631825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2060"/>
                </a:solidFill>
                <a:latin typeface="Monotype Corsiva" pitchFamily="66" charset="0"/>
              </a:rPr>
              <a:t>Задачи: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85786" y="1785926"/>
            <a:ext cx="7643866" cy="4572032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1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Познакомить  детей с общенародным праздником  Новый год и его традициями.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Приучать активно участвовать в подготовке и проведении праздника в детском саду и семье.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Развивать любознательность, творческие способности, память.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Воспитывать дружеские взаимоотношения, любовь к  народным традициям.</a:t>
            </a:r>
          </a:p>
        </p:txBody>
      </p:sp>
      <p:pic>
        <p:nvPicPr>
          <p:cNvPr id="9225" name="Picture 4" descr="http://priroda.inc.ru/prazdnik/gif1/lines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1643063"/>
            <a:ext cx="58197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4" descr="Kerzen0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0" y="53578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4" descr="Kerzen00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5286375"/>
            <a:ext cx="1204913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00034" y="571480"/>
            <a:ext cx="8215370" cy="1214446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</a:rPr>
              <a:t>Прогнозируемый результат: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14348" y="2000240"/>
            <a:ext cx="7786742" cy="4286280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Создание необходимых условий для организации совместной деятельности с родителями.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Формирование у детей интереса к народной культуре.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Формирование у детей бережного отношения к окружающей природе.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Появление интереса у родителей к жизни ДОУ.</a:t>
            </a:r>
          </a:p>
        </p:txBody>
      </p:sp>
      <p:pic>
        <p:nvPicPr>
          <p:cNvPr id="10248" name="Picture 4" descr="http://priroda.inc.ru/prazdnik/gif1/lines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1857375"/>
            <a:ext cx="58197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14348" y="214290"/>
            <a:ext cx="7858180" cy="928694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</a:rPr>
              <a:t>Работа с родителями: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42910" y="1214422"/>
            <a:ext cx="7929618" cy="2786082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b="1" i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b="1" i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Ознакомление родителей с целями  и задачами проекта.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Информация в приемной: «Что такое Новый год»,«Новый год для детей: как устроить праздник»,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i="1" dirty="0">
                <a:solidFill>
                  <a:srgbClr val="002060"/>
                </a:solidFill>
                <a:latin typeface="Monotype Corsiva" pitchFamily="66" charset="0"/>
              </a:rPr>
              <a:t>Памятка о проведении</a:t>
            </a:r>
            <a:r>
              <a:rPr lang="ru-RU" sz="2600" b="1" dirty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br>
              <a:rPr lang="ru-RU" sz="2600" b="1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600" b="1" i="1" dirty="0">
                <a:solidFill>
                  <a:srgbClr val="002060"/>
                </a:solidFill>
                <a:latin typeface="Monotype Corsiva" pitchFamily="66" charset="0"/>
              </a:rPr>
              <a:t>семейной прогулки в зимний лес</a:t>
            </a:r>
            <a:r>
              <a:rPr lang="ru-RU" sz="2600" b="1" dirty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br>
              <a:rPr lang="ru-RU" sz="2600" b="1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600" b="1" i="1" dirty="0">
                <a:solidFill>
                  <a:srgbClr val="002060"/>
                </a:solidFill>
                <a:latin typeface="Monotype Corsiva" pitchFamily="66" charset="0"/>
              </a:rPr>
              <a:t>«В гостях у елочки»</a:t>
            </a:r>
            <a:endParaRPr lang="ru-RU" sz="26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1272" name="Picture 2" descr="http://priroda.inc.ru/prazdnik/anima/gif/Glocken002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2" descr="http://priroda.inc.ru/prazdnik/anima/gif/Glocken002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6750" y="0"/>
            <a:ext cx="85725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 rot="20709698">
            <a:off x="1075655" y="3814680"/>
            <a:ext cx="3320621" cy="2369753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 rot="945690">
            <a:off x="5458298" y="4175302"/>
            <a:ext cx="3203041" cy="2287133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280" name="Picture 18" descr="D:\Камера\ев\дет сад\P10100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925128">
            <a:off x="1281113" y="3921125"/>
            <a:ext cx="291465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1" name="Picture 19" descr="D:\Камера\ев\дет сад\P100095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930024">
            <a:off x="5718175" y="4387850"/>
            <a:ext cx="2646363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 rot="1245963">
            <a:off x="5550022" y="4314359"/>
            <a:ext cx="3115962" cy="2058106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 rot="20505298">
            <a:off x="468603" y="4312038"/>
            <a:ext cx="3073214" cy="2118121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296" name="Picture 6" descr="http://priroda.inc.ru/prazdnik/anima/gif/lijn2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0"/>
            <a:ext cx="7286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кругленный прямоугольник 11"/>
          <p:cNvSpPr/>
          <p:nvPr/>
        </p:nvSpPr>
        <p:spPr>
          <a:xfrm>
            <a:off x="642910" y="1071546"/>
            <a:ext cx="7786742" cy="2857520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Помощь в приобретении искусственной елки и игрушек, костюмов для утренника.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Совместная деятельность детей и родителей (установка и украшение елки в группе).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Совместные прогулки родителей с детьми в лес.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Участие в выставке «Игрушки своими руками».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Постройка родителями елки  из снега на участке.</a:t>
            </a:r>
          </a:p>
        </p:txBody>
      </p:sp>
      <p:pic>
        <p:nvPicPr>
          <p:cNvPr id="14" name="Рисунок 13" descr="F:\елка\IMG_394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271463">
            <a:off x="5853573" y="4506793"/>
            <a:ext cx="2511517" cy="1705388"/>
          </a:xfrm>
          <a:prstGeom prst="rect">
            <a:avLst/>
          </a:prstGeom>
          <a:ln w="190500" cap="sq">
            <a:solidFill>
              <a:srgbClr val="8EDB0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301" name="Picture 2" descr="Kerzen00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0" y="4429125"/>
            <a:ext cx="159543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Picture 8" descr="http://priroda.inc.ru/prazdnik/anima/kerst/kerstballen_1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53400" y="214313"/>
            <a:ext cx="9906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Picture 8" descr="http://priroda.inc.ru/prazdnik/anima/kerst/kerstballen_1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0" y="142875"/>
            <a:ext cx="9906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Picture 17" descr="D:\Камера\ев\дет сад\P100095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-1067043">
            <a:off x="735013" y="4389438"/>
            <a:ext cx="26638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NY_2010_30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TS010389958</Template>
  <TotalTime>1492</TotalTime>
  <Words>524</Words>
  <Application>Microsoft Office PowerPoint</Application>
  <PresentationFormat>Экран (4:3)</PresentationFormat>
  <Paragraphs>77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2_NY_2010_3011</vt:lpstr>
      <vt:lpstr>Муниципальное бюджетное образовательное учреждение «Детский сад №93» </vt:lpstr>
      <vt:lpstr>Слайд 2</vt:lpstr>
      <vt:lpstr>Слайд 3</vt:lpstr>
      <vt:lpstr>Слайд 4</vt:lpstr>
      <vt:lpstr>Слайд 5</vt:lpstr>
      <vt:lpstr>Задачи: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детский сад комбинированного вида  «Рябинка»</dc:title>
  <dc:creator>Admin</dc:creator>
  <cp:lastModifiedBy>Admin</cp:lastModifiedBy>
  <cp:revision>163</cp:revision>
  <dcterms:created xsi:type="dcterms:W3CDTF">2011-12-18T05:08:47Z</dcterms:created>
  <dcterms:modified xsi:type="dcterms:W3CDTF">2015-04-22T07:26:55Z</dcterms:modified>
</cp:coreProperties>
</file>