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5F5A4-653B-4386-B936-0D36EF21A74E}" type="datetimeFigureOut">
              <a:rPr lang="ru-RU" smtClean="0"/>
              <a:t>26.10.2013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696D09-1F39-4633-B2C2-6E8748858A0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2240-963D-4526-B18D-F054C9D38D12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8F1A-4196-4CB4-B940-6395B90446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2240-963D-4526-B18D-F054C9D38D12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8F1A-4196-4CB4-B940-6395B9044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2240-963D-4526-B18D-F054C9D38D12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8F1A-4196-4CB4-B940-6395B9044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2240-963D-4526-B18D-F054C9D38D12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8F1A-4196-4CB4-B940-6395B9044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2240-963D-4526-B18D-F054C9D38D12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17F8F1A-4196-4CB4-B940-6395B9044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2240-963D-4526-B18D-F054C9D38D12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8F1A-4196-4CB4-B940-6395B9044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2240-963D-4526-B18D-F054C9D38D12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8F1A-4196-4CB4-B940-6395B9044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2240-963D-4526-B18D-F054C9D38D12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8F1A-4196-4CB4-B940-6395B9044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2240-963D-4526-B18D-F054C9D38D12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8F1A-4196-4CB4-B940-6395B9044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2240-963D-4526-B18D-F054C9D38D12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8F1A-4196-4CB4-B940-6395B9044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2240-963D-4526-B18D-F054C9D38D12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F8F1A-4196-4CB4-B940-6395B9044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6032240-963D-4526-B18D-F054C9D38D12}" type="datetimeFigureOut">
              <a:rPr lang="ru-RU" smtClean="0"/>
              <a:pPr/>
              <a:t>26.10.2013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17F8F1A-4196-4CB4-B940-6395B9044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8" y="4214818"/>
            <a:ext cx="81387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spc="300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Вспомните, что такое химическое явление?</a:t>
            </a:r>
          </a:p>
          <a:p>
            <a:pPr marL="342900" indent="-342900">
              <a:buAutoNum type="arabicPeriod"/>
            </a:pPr>
            <a:endParaRPr lang="ru-RU" sz="2400" b="1" spc="300" dirty="0" smtClean="0">
              <a:solidFill>
                <a:srgbClr val="FFCC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400" b="1" spc="300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Назовите признаки реакций.</a:t>
            </a:r>
            <a:endParaRPr lang="ru-RU" sz="2400" b="1" spc="300" dirty="0">
              <a:solidFill>
                <a:srgbClr val="FFCC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ages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428604"/>
            <a:ext cx="4357718" cy="3264082"/>
          </a:xfrm>
          <a:prstGeom prst="rect">
            <a:avLst/>
          </a:prstGeom>
        </p:spPr>
      </p:pic>
      <p:pic>
        <p:nvPicPr>
          <p:cNvPr id="4" name="Рисунок 3" descr="images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86512" y="4929198"/>
            <a:ext cx="2571750" cy="17811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5661248"/>
            <a:ext cx="579678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ГБОУ СОШ №191</a:t>
            </a:r>
          </a:p>
          <a:p>
            <a:r>
              <a:rPr lang="ru-RU" sz="2800" dirty="0" err="1" smtClean="0">
                <a:solidFill>
                  <a:srgbClr val="002060"/>
                </a:solidFill>
              </a:rPr>
              <a:t>Шеремет</a:t>
            </a:r>
            <a:r>
              <a:rPr lang="ru-RU" sz="2800" dirty="0" smtClean="0">
                <a:solidFill>
                  <a:srgbClr val="002060"/>
                </a:solidFill>
              </a:rPr>
              <a:t> Е.А., учитель химии, к.х.н.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000108"/>
            <a:ext cx="657226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Стихотворение: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Явил ряд признаков подряд</a:t>
            </a:r>
          </a:p>
          <a:p>
            <a:pPr algn="ctr"/>
            <a:r>
              <a:rPr lang="ru-RU" sz="2400" b="1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Нам, разлагаясь, бихромат:</a:t>
            </a:r>
          </a:p>
          <a:p>
            <a:pPr algn="ctr"/>
            <a:r>
              <a:rPr lang="ru-RU" sz="2400" b="1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Цвет, звук, огонь и даже газ</a:t>
            </a:r>
          </a:p>
          <a:p>
            <a:pPr algn="ctr"/>
            <a:r>
              <a:rPr lang="ru-RU" sz="2400" b="1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Заметить каждый мог из нас.</a:t>
            </a:r>
          </a:p>
          <a:p>
            <a:pPr algn="ctr"/>
            <a:r>
              <a:rPr lang="ru-RU" sz="2400" b="1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Чтоб превращенье началось,</a:t>
            </a:r>
          </a:p>
          <a:p>
            <a:pPr algn="ctr"/>
            <a:r>
              <a:rPr lang="ru-RU" sz="2400" b="1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Поджечь кристаллы нам пришлось.</a:t>
            </a:r>
          </a:p>
          <a:p>
            <a:pPr algn="ctr"/>
            <a:r>
              <a:rPr lang="ru-RU" sz="2400" b="1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Тепло наружу – это экзо,</a:t>
            </a:r>
          </a:p>
          <a:p>
            <a:pPr algn="ctr"/>
            <a:r>
              <a:rPr lang="ru-RU" sz="2400" b="1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Горенье – свет,</a:t>
            </a:r>
          </a:p>
          <a:p>
            <a:pPr algn="ctr"/>
            <a:r>
              <a:rPr lang="ru-RU" sz="2400" b="1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Тепло вовнутрь – это эндо – </a:t>
            </a:r>
          </a:p>
          <a:p>
            <a:pPr algn="ctr"/>
            <a:r>
              <a:rPr lang="ru-RU" sz="2400" b="1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Обратный тепловой эффект!</a:t>
            </a: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каких признаках описанной реакции говорится в стихотворении?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71670" y="214290"/>
            <a:ext cx="5117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spc="600" dirty="0" smtClean="0">
                <a:solidFill>
                  <a:schemeClr val="tx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Химические реакции</a:t>
            </a:r>
            <a:endParaRPr lang="ru-RU" sz="3600" b="1" spc="600" dirty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428604"/>
            <a:ext cx="5117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spc="6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Химические реакции</a:t>
            </a:r>
            <a:endParaRPr lang="ru-RU" sz="3600" spc="60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1857364"/>
            <a:ext cx="807612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 Для приготовления раствора серной кислоты следует: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buAutoNum type="arabicParenR"/>
            </a:pPr>
            <a:r>
              <a:rPr lang="ru-RU" sz="2400" b="1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Приливать воду к серной кислоте</a:t>
            </a:r>
          </a:p>
          <a:p>
            <a:pPr marL="342900" indent="-342900" algn="ctr">
              <a:buAutoNum type="arabicParenR"/>
            </a:pPr>
            <a:endParaRPr lang="ru-RU" sz="2400" b="1" dirty="0">
              <a:solidFill>
                <a:srgbClr val="FFCC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buAutoNum type="arabicParenR"/>
            </a:pPr>
            <a:r>
              <a:rPr lang="ru-RU" sz="2400" b="1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Серную кислоту приливать к воде</a:t>
            </a:r>
          </a:p>
          <a:p>
            <a:pPr marL="342900" indent="-34290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 поясните!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428604"/>
            <a:ext cx="5117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spc="6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Химические реакции</a:t>
            </a:r>
            <a:endParaRPr lang="ru-RU" sz="3600" b="1" spc="60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1714488"/>
            <a:ext cx="778674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Верны ли следующие суждения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Экзотермические реакции, как правило, идут при постоянном нагревании.</a:t>
            </a: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Эндотермические реакции могут протекать без нагревания.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1714500" lvl="3" indent="-342900" algn="just">
              <a:buAutoNum type="arabicParenR"/>
            </a:pPr>
            <a:r>
              <a:rPr lang="ru-RU" sz="2400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Оба суждения верны</a:t>
            </a:r>
          </a:p>
          <a:p>
            <a:pPr marL="1714500" lvl="3" indent="-342900" algn="just">
              <a:buAutoNum type="arabicParenR"/>
            </a:pPr>
            <a:r>
              <a:rPr lang="ru-RU" sz="2400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Верно только А</a:t>
            </a:r>
          </a:p>
          <a:p>
            <a:pPr marL="1714500" lvl="3" indent="-342900" algn="just">
              <a:buAutoNum type="arabicParenR"/>
            </a:pPr>
            <a:r>
              <a:rPr lang="ru-RU" sz="2400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Верно только Б</a:t>
            </a:r>
          </a:p>
          <a:p>
            <a:pPr marL="1714500" lvl="3" indent="-342900" algn="just">
              <a:buAutoNum type="arabicParenR"/>
            </a:pPr>
            <a:r>
              <a:rPr lang="ru-RU" sz="2400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Оба суждения неверны</a:t>
            </a:r>
            <a:endParaRPr lang="ru-RU" sz="2400" dirty="0">
              <a:solidFill>
                <a:srgbClr val="FFCC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428604"/>
            <a:ext cx="7847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spc="6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Уравнения химической реакции</a:t>
            </a:r>
            <a:endParaRPr lang="ru-RU" sz="3600" b="1" spc="600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71604" y="1500174"/>
            <a:ext cx="625177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spc="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Расставьте коэффициенты</a:t>
            </a:r>
            <a:r>
              <a:rPr lang="en-US" sz="2400" b="1" spc="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</a:p>
          <a:p>
            <a:pPr algn="ctr"/>
            <a:r>
              <a:rPr lang="ru-RU" sz="2400" b="1" spc="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spc="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pc="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определите сумму коэффициентов: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7422" y="3500438"/>
            <a:ext cx="4616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="1" baseline="-25000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sz="2400" b="1" baseline="-25000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b="1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400" b="1" dirty="0" err="1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b="1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 → Na</a:t>
            </a:r>
            <a:r>
              <a:rPr lang="en-US" sz="2400" b="1" baseline="-25000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sz="2400" b="1" baseline="-25000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b="1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2400" b="1" baseline="-25000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sz="2400" b="1" dirty="0">
              <a:solidFill>
                <a:srgbClr val="FFCC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5984" y="4572008"/>
            <a:ext cx="49263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en-US" sz="2400" b="1" baseline="-25000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(SO</a:t>
            </a:r>
            <a:r>
              <a:rPr lang="en-US" sz="2400" b="1" baseline="-25000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b="1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="1" baseline="-25000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 + BaCl</a:t>
            </a:r>
            <a:r>
              <a:rPr lang="en-US" sz="2400" b="1" baseline="-25000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 → BaSO</a:t>
            </a:r>
            <a:r>
              <a:rPr lang="en-US" sz="2400" b="1" baseline="-25000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b="1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 + FeCl</a:t>
            </a:r>
            <a:r>
              <a:rPr lang="en-US" sz="2400" b="1" baseline="-25000" dirty="0" smtClean="0">
                <a:solidFill>
                  <a:srgbClr val="FFCCFF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400" b="1" baseline="-25000" dirty="0">
              <a:solidFill>
                <a:srgbClr val="FFCC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</TotalTime>
  <Words>178</Words>
  <Application>Microsoft Office PowerPoint</Application>
  <PresentationFormat>Экран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Слайд 1</vt:lpstr>
      <vt:lpstr>Слайд 2</vt:lpstr>
      <vt:lpstr>Слайд 3</vt:lpstr>
      <vt:lpstr>Слайд 4</vt:lpstr>
      <vt:lpstr>Слайд 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учительская</cp:lastModifiedBy>
  <cp:revision>7</cp:revision>
  <dcterms:created xsi:type="dcterms:W3CDTF">2013-02-06T13:26:15Z</dcterms:created>
  <dcterms:modified xsi:type="dcterms:W3CDTF">2013-10-26T04:02:34Z</dcterms:modified>
</cp:coreProperties>
</file>