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60" r:id="rId4"/>
    <p:sldId id="261" r:id="rId5"/>
    <p:sldId id="262" r:id="rId6"/>
    <p:sldId id="263" r:id="rId7"/>
    <p:sldId id="264" r:id="rId8"/>
    <p:sldId id="265" r:id="rId9"/>
    <p:sldId id="267" r:id="rId10"/>
    <p:sldId id="266" r:id="rId11"/>
    <p:sldId id="268" r:id="rId12"/>
    <p:sldId id="270" r:id="rId13"/>
    <p:sldId id="271"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08" y="-57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486812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3234154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E2D746-DD6F-40CF-97FA-3312BCAE8264}"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3571173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1975913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E2D746-DD6F-40CF-97FA-3312BCAE8264}"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2505205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2888544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2053354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1221181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197513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525953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249439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2627784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3713846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3104980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90733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1BF6BF-7187-4A7A-8228-144B5532763E}" type="datetimeFigureOut">
              <a:rPr lang="ru-RU" smtClean="0"/>
              <a:pPr/>
              <a:t>17.04.2015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1404666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1BF6BF-7187-4A7A-8228-144B5532763E}" type="datetimeFigureOut">
              <a:rPr lang="ru-RU" smtClean="0"/>
              <a:pPr/>
              <a:t>17.04.2015</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1E2D746-DD6F-40CF-97FA-3312BCAE8264}" type="slidenum">
              <a:rPr lang="ru-RU" smtClean="0"/>
              <a:pPr/>
              <a:t>‹#›</a:t>
            </a:fld>
            <a:endParaRPr lang="ru-RU"/>
          </a:p>
        </p:txBody>
      </p:sp>
    </p:spTree>
    <p:extLst>
      <p:ext uri="{BB962C8B-B14F-4D97-AF65-F5344CB8AC3E}">
        <p14:creationId xmlns="" xmlns:p14="http://schemas.microsoft.com/office/powerpoint/2010/main" val="238024495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geography-a.ru/australia/natsionalnyie-parki-avstralii" TargetMode="External"/><Relationship Id="rId2" Type="http://schemas.openxmlformats.org/officeDocument/2006/relationships/hyperlink" Target="http://irest.su/turizm-v-avstralii-i-okeanii/zapovedniki-i-nacionalnye-parki-avstralii/" TargetMode="External"/><Relationship Id="rId1" Type="http://schemas.openxmlformats.org/officeDocument/2006/relationships/slideLayout" Target="../slideLayouts/slideLayout7.xml"/><Relationship Id="rId5" Type="http://schemas.openxmlformats.org/officeDocument/2006/relationships/hyperlink" Target="http://www.meridian-express.ru/australia/national_parks/" TargetMode="External"/><Relationship Id="rId4" Type="http://schemas.openxmlformats.org/officeDocument/2006/relationships/hyperlink" Target="http://o-planete.ru/flora-i-fauna/natsionalyne-parki-avstralii.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0"/>
            <a:ext cx="8911687" cy="1187532"/>
          </a:xfrm>
        </p:spPr>
        <p:txBody>
          <a:bodyPr>
            <a:noAutofit/>
          </a:bodyPr>
          <a:lstStyle/>
          <a:p>
            <a:r>
              <a:rPr lang="ru-RU" sz="6000" dirty="0" smtClean="0"/>
              <a:t>Австралия</a:t>
            </a:r>
            <a:endParaRPr lang="ru-RU" sz="6000" dirty="0"/>
          </a:p>
        </p:txBody>
      </p:sp>
      <p:pic>
        <p:nvPicPr>
          <p:cNvPr id="8" name="Объект 7"/>
          <p:cNvPicPr>
            <a:picLocks noGrp="1" noChangeAspect="1"/>
          </p:cNvPicPr>
          <p:nvPr>
            <p:ph idx="1"/>
          </p:nvPr>
        </p:nvPicPr>
        <p:blipFill>
          <a:blip r:embed="rId2" cstate="screen">
            <a:extLst>
              <a:ext uri="{28A0092B-C50C-407E-A947-70E740481C1C}">
                <a14:useLocalDpi xmlns="" xmlns:a14="http://schemas.microsoft.com/office/drawing/2010/main" val="0"/>
              </a:ext>
            </a:extLst>
          </a:blip>
          <a:stretch>
            <a:fillRect/>
          </a:stretch>
        </p:blipFill>
        <p:spPr>
          <a:xfrm>
            <a:off x="1068779" y="1638795"/>
            <a:ext cx="7030192" cy="4945516"/>
          </a:xfrm>
        </p:spPr>
      </p:pic>
      <p:pic>
        <p:nvPicPr>
          <p:cNvPr id="4" name="Объект 6"/>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8182099" y="0"/>
            <a:ext cx="3158836" cy="2446317"/>
          </a:xfrm>
          <a:prstGeom prst="rect">
            <a:avLst/>
          </a:prstGeom>
        </p:spPr>
      </p:pic>
      <p:sp>
        <p:nvSpPr>
          <p:cNvPr id="5" name="TextBox 4"/>
          <p:cNvSpPr txBox="1"/>
          <p:nvPr/>
        </p:nvSpPr>
        <p:spPr>
          <a:xfrm>
            <a:off x="9334005" y="2588821"/>
            <a:ext cx="817853" cy="400110"/>
          </a:xfrm>
          <a:prstGeom prst="rect">
            <a:avLst/>
          </a:prstGeom>
          <a:noFill/>
        </p:spPr>
        <p:txBody>
          <a:bodyPr wrap="square" rtlCol="0">
            <a:spAutoFit/>
          </a:bodyPr>
          <a:lstStyle/>
          <a:p>
            <a:r>
              <a:rPr lang="ru-RU" sz="2000" b="1" dirty="0" smtClean="0"/>
              <a:t>Флаг </a:t>
            </a:r>
            <a:endParaRPr lang="ru-RU" sz="2000" b="1" dirty="0"/>
          </a:p>
        </p:txBody>
      </p:sp>
      <p:pic>
        <p:nvPicPr>
          <p:cNvPr id="6" name="Объект 7"/>
          <p:cNvPicPr>
            <a:picLocks noChangeAspect="1"/>
          </p:cNvPicPr>
          <p:nvPr/>
        </p:nvPicPr>
        <p:blipFill>
          <a:blip r:embed="rId4" cstate="screen">
            <a:extLst>
              <a:ext uri="{28A0092B-C50C-407E-A947-70E740481C1C}">
                <a14:useLocalDpi xmlns="" xmlns:a14="http://schemas.microsoft.com/office/drawing/2010/main" val="0"/>
              </a:ext>
            </a:extLst>
          </a:blip>
          <a:stretch>
            <a:fillRect/>
          </a:stretch>
        </p:blipFill>
        <p:spPr>
          <a:xfrm>
            <a:off x="8360229" y="3408218"/>
            <a:ext cx="3144384" cy="2277949"/>
          </a:xfrm>
          <a:prstGeom prst="rect">
            <a:avLst/>
          </a:prstGeom>
        </p:spPr>
      </p:pic>
      <p:sp>
        <p:nvSpPr>
          <p:cNvPr id="7" name="TextBox 6"/>
          <p:cNvSpPr txBox="1"/>
          <p:nvPr/>
        </p:nvSpPr>
        <p:spPr>
          <a:xfrm>
            <a:off x="9227126" y="6127668"/>
            <a:ext cx="902525" cy="400110"/>
          </a:xfrm>
          <a:prstGeom prst="rect">
            <a:avLst/>
          </a:prstGeom>
          <a:noFill/>
        </p:spPr>
        <p:txBody>
          <a:bodyPr wrap="square" rtlCol="0">
            <a:spAutoFit/>
          </a:bodyPr>
          <a:lstStyle/>
          <a:p>
            <a:r>
              <a:rPr lang="ru-RU" sz="2000" b="1" dirty="0" smtClean="0"/>
              <a:t>Герб</a:t>
            </a:r>
            <a:endParaRPr lang="ru-RU" sz="2000" b="1" dirty="0"/>
          </a:p>
        </p:txBody>
      </p:sp>
    </p:spTree>
    <p:extLst>
      <p:ext uri="{BB962C8B-B14F-4D97-AF65-F5344CB8AC3E}">
        <p14:creationId xmlns="" xmlns:p14="http://schemas.microsoft.com/office/powerpoint/2010/main" val="214577023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6767907" y="1524624"/>
            <a:ext cx="5424093" cy="362058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3" name="Прямоугольник 2"/>
          <p:cNvSpPr/>
          <p:nvPr/>
        </p:nvSpPr>
        <p:spPr>
          <a:xfrm>
            <a:off x="495869" y="1818902"/>
            <a:ext cx="6096000" cy="3693319"/>
          </a:xfrm>
          <a:prstGeom prst="rect">
            <a:avLst/>
          </a:prstGeom>
        </p:spPr>
        <p:txBody>
          <a:bodyPr>
            <a:spAutoFit/>
          </a:bodyPr>
          <a:lstStyle/>
          <a:p>
            <a:r>
              <a:rPr lang="ru-RU" b="1" dirty="0" smtClean="0">
                <a:solidFill>
                  <a:schemeClr val="accent1"/>
                </a:solidFill>
              </a:rPr>
              <a:t>Сиднейский Королевский ботанический сад </a:t>
            </a:r>
            <a:r>
              <a:rPr lang="ru-RU" b="1" dirty="0" err="1" smtClean="0">
                <a:solidFill>
                  <a:schemeClr val="accent1"/>
                </a:solidFill>
              </a:rPr>
              <a:t>Royal</a:t>
            </a:r>
            <a:r>
              <a:rPr lang="ru-RU" b="1" dirty="0" smtClean="0">
                <a:solidFill>
                  <a:schemeClr val="accent1"/>
                </a:solidFill>
              </a:rPr>
              <a:t> </a:t>
            </a:r>
            <a:r>
              <a:rPr lang="ru-RU" b="1" dirty="0" err="1" smtClean="0">
                <a:solidFill>
                  <a:schemeClr val="accent1"/>
                </a:solidFill>
              </a:rPr>
              <a:t>Botanic</a:t>
            </a:r>
            <a:r>
              <a:rPr lang="ru-RU" b="1" dirty="0" smtClean="0">
                <a:solidFill>
                  <a:schemeClr val="accent1"/>
                </a:solidFill>
              </a:rPr>
              <a:t> </a:t>
            </a:r>
            <a:r>
              <a:rPr lang="ru-RU" b="1" dirty="0" err="1" smtClean="0">
                <a:solidFill>
                  <a:schemeClr val="accent1"/>
                </a:solidFill>
              </a:rPr>
              <a:t>Gardens</a:t>
            </a:r>
            <a:r>
              <a:rPr lang="ru-RU" b="1" dirty="0" smtClean="0">
                <a:solidFill>
                  <a:schemeClr val="accent1"/>
                </a:solidFill>
              </a:rPr>
              <a:t> </a:t>
            </a:r>
            <a:r>
              <a:rPr lang="ru-RU" b="1" dirty="0" err="1" smtClean="0">
                <a:solidFill>
                  <a:schemeClr val="accent1"/>
                </a:solidFill>
              </a:rPr>
              <a:t>Sydney</a:t>
            </a:r>
            <a:r>
              <a:rPr lang="ru-RU" b="1" dirty="0" smtClean="0">
                <a:solidFill>
                  <a:schemeClr val="accent1"/>
                </a:solidFill>
              </a:rPr>
              <a:t> —</a:t>
            </a:r>
            <a:r>
              <a:rPr lang="ru-RU" dirty="0" smtClean="0"/>
              <a:t> расположен в самом центре города и является основным из трёх крупнейших ботанических садов Сиднея. Первая ферма на Австралийском континенте возле </a:t>
            </a:r>
            <a:r>
              <a:rPr lang="ru-RU" dirty="0" err="1" smtClean="0"/>
              <a:t>Farm</a:t>
            </a:r>
            <a:r>
              <a:rPr lang="ru-RU" dirty="0" smtClean="0"/>
              <a:t> </a:t>
            </a:r>
            <a:r>
              <a:rPr lang="ru-RU" dirty="0" err="1" smtClean="0"/>
              <a:t>Cove</a:t>
            </a:r>
            <a:r>
              <a:rPr lang="ru-RU" dirty="0" smtClean="0"/>
              <a:t> была основана губернатором Артуром Филиппом в 1788 году. Несмотря на то, что попытка не была удачной, земля постоянно культивировалась, так как был найден способ сделать эти относительно неплодородные земли более продуктивными. Ботанический сад был основан на этих землях губернатором </a:t>
            </a:r>
            <a:r>
              <a:rPr lang="ru-RU" dirty="0" err="1" smtClean="0"/>
              <a:t>Маккуори</a:t>
            </a:r>
            <a:r>
              <a:rPr lang="ru-RU" dirty="0" smtClean="0"/>
              <a:t> в 1816 году как часть губернаторского имения.</a:t>
            </a:r>
            <a:endParaRPr lang="ru-RU" dirty="0"/>
          </a:p>
        </p:txBody>
      </p:sp>
      <p:sp>
        <p:nvSpPr>
          <p:cNvPr id="4" name="Прямоугольник 3"/>
          <p:cNvSpPr/>
          <p:nvPr/>
        </p:nvSpPr>
        <p:spPr>
          <a:xfrm>
            <a:off x="0" y="2835837"/>
            <a:ext cx="6096000" cy="369332"/>
          </a:xfrm>
          <a:prstGeom prst="rect">
            <a:avLst/>
          </a:prstGeom>
        </p:spPr>
        <p:txBody>
          <a:bodyPr>
            <a:spAutoFit/>
          </a:bodyPr>
          <a:lstStyle/>
          <a:p>
            <a:r>
              <a:rPr lang="ru-RU" dirty="0" smtClean="0"/>
              <a:t>.[</a:t>
            </a:r>
            <a:endParaRPr lang="ru-RU" dirty="0"/>
          </a:p>
        </p:txBody>
      </p:sp>
    </p:spTree>
    <p:extLst>
      <p:ext uri="{BB962C8B-B14F-4D97-AF65-F5344CB8AC3E}">
        <p14:creationId xmlns="" xmlns:p14="http://schemas.microsoft.com/office/powerpoint/2010/main" val="19219197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73132" y="1484416"/>
            <a:ext cx="6543304" cy="3139321"/>
          </a:xfrm>
          <a:prstGeom prst="rect">
            <a:avLst/>
          </a:prstGeom>
        </p:spPr>
        <p:txBody>
          <a:bodyPr wrap="square">
            <a:spAutoFit/>
          </a:bodyPr>
          <a:lstStyle/>
          <a:p>
            <a:r>
              <a:rPr lang="ru-RU" b="1" dirty="0" smtClean="0">
                <a:solidFill>
                  <a:schemeClr val="accent1"/>
                </a:solidFill>
              </a:rPr>
              <a:t>Заповеднику </a:t>
            </a:r>
            <a:r>
              <a:rPr lang="ru-RU" b="1" dirty="0" err="1" smtClean="0">
                <a:solidFill>
                  <a:schemeClr val="accent1"/>
                </a:solidFill>
              </a:rPr>
              <a:t>Лоун</a:t>
            </a:r>
            <a:r>
              <a:rPr lang="ru-RU" b="1" dirty="0" smtClean="0">
                <a:solidFill>
                  <a:schemeClr val="accent1"/>
                </a:solidFill>
              </a:rPr>
              <a:t> </a:t>
            </a:r>
            <a:r>
              <a:rPr lang="ru-RU" b="1" dirty="0" err="1" smtClean="0">
                <a:solidFill>
                  <a:schemeClr val="accent1"/>
                </a:solidFill>
              </a:rPr>
              <a:t>Пайн</a:t>
            </a:r>
            <a:r>
              <a:rPr lang="ru-RU" b="1" dirty="0" smtClean="0">
                <a:solidFill>
                  <a:schemeClr val="accent1"/>
                </a:solidFill>
              </a:rPr>
              <a:t> Коала </a:t>
            </a:r>
            <a:r>
              <a:rPr lang="ru-RU" dirty="0" smtClean="0"/>
              <a:t>насчитывается уже </a:t>
            </a:r>
            <a:r>
              <a:rPr lang="ru-RU" dirty="0" err="1" smtClean="0"/>
              <a:t>більше</a:t>
            </a:r>
            <a:r>
              <a:rPr lang="ru-RU" dirty="0" smtClean="0"/>
              <a:t>, чем 80 лет, и тут живут 130 коал и, помимо этого, еще больше 100 видов разнообразных австралийских животных, среди них кенгуру, </a:t>
            </a:r>
            <a:r>
              <a:rPr lang="ru-RU" dirty="0" err="1" smtClean="0"/>
              <a:t>тасманский</a:t>
            </a:r>
            <a:r>
              <a:rPr lang="ru-RU" dirty="0" smtClean="0"/>
              <a:t> дьявол, </a:t>
            </a:r>
            <a:r>
              <a:rPr lang="ru-RU" dirty="0" err="1" smtClean="0"/>
              <a:t>валлаби</a:t>
            </a:r>
            <a:r>
              <a:rPr lang="ru-RU" dirty="0" smtClean="0"/>
              <a:t>, вомбаты, различные рептилии и ехидны. Также тут много австралийских ярких попугаев, какаду и многих других птиц –</a:t>
            </a:r>
            <a:r>
              <a:rPr lang="ru-RU" dirty="0" err="1" smtClean="0"/>
              <a:t>куккабарры</a:t>
            </a:r>
            <a:r>
              <a:rPr lang="ru-RU" dirty="0" smtClean="0"/>
              <a:t>, эму, и другие. Данный заповедник занесен официально в книгу рекордов Гиннеса, как самый большой из существующих заповедников коал в мире. </a:t>
            </a:r>
            <a:endParaRPr lang="ru-RU" dirty="0"/>
          </a:p>
        </p:txBody>
      </p:sp>
      <p:pic>
        <p:nvPicPr>
          <p:cNvPr id="2052" name="Picture 4" descr="Лоун Пайн Коала (Lone Pine Koala Sanctuary) - Турагентство &quot;Ок Туризм&quot;"/>
          <p:cNvPicPr>
            <a:picLocks noChangeAspect="1" noChangeArrowheads="1"/>
          </p:cNvPicPr>
          <p:nvPr/>
        </p:nvPicPr>
        <p:blipFill>
          <a:blip r:embed="rId2" cstate="screen"/>
          <a:srcRect/>
          <a:stretch>
            <a:fillRect/>
          </a:stretch>
        </p:blipFill>
        <p:spPr bwMode="auto">
          <a:xfrm>
            <a:off x="8170224" y="1425039"/>
            <a:ext cx="3550721" cy="3123210"/>
          </a:xfrm>
          <a:prstGeom prst="rect">
            <a:avLst/>
          </a:prstGeom>
          <a:noFill/>
        </p:spPr>
      </p:pic>
    </p:spTree>
    <p:extLst>
      <p:ext uri="{BB962C8B-B14F-4D97-AF65-F5344CB8AC3E}">
        <p14:creationId xmlns="" xmlns:p14="http://schemas.microsoft.com/office/powerpoint/2010/main" val="3907417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0634" y="1353787"/>
            <a:ext cx="6246421" cy="4801314"/>
          </a:xfrm>
          <a:prstGeom prst="rect">
            <a:avLst/>
          </a:prstGeom>
        </p:spPr>
        <p:txBody>
          <a:bodyPr wrap="square">
            <a:spAutoFit/>
          </a:bodyPr>
          <a:lstStyle/>
          <a:p>
            <a:r>
              <a:rPr lang="ru-RU" dirty="0" smtClean="0"/>
              <a:t>Сохранение природы в первозданном виде и бережное отношение к ней на материке является обязанностью абсолютно каждого жителя страны и любого её гостя, так как это контролируется довольно строгими законами.</a:t>
            </a:r>
          </a:p>
          <a:p>
            <a:r>
              <a:rPr lang="ru-RU" dirty="0" smtClean="0"/>
              <a:t>В </a:t>
            </a:r>
            <a:r>
              <a:rPr lang="ru-RU" b="1" dirty="0" smtClean="0">
                <a:solidFill>
                  <a:schemeClr val="accent1"/>
                </a:solidFill>
              </a:rPr>
              <a:t>национальном парке с чудесным названием «Голубые горы» </a:t>
            </a:r>
            <a:r>
              <a:rPr lang="ru-RU" dirty="0" smtClean="0"/>
              <a:t>по сей день сохранились реликтовые леса, в которых возраст некоторых деревьев достигает 2 тысяч лет. По рассказам самих австралийцев, первые телевизионщики, летевшие туда на вертолёте, были вынуждены передвигаться с завязанными глазами, чтобы они не узнали точный маршрут до достопримечательности и не смогли открыть его для туристов, ведь они способны уничтожить эту великую драгоценность. Теперь же эти места ежегодно посещает более 3 миллионов путешественников.</a:t>
            </a:r>
            <a:endParaRPr lang="ru-RU" dirty="0"/>
          </a:p>
        </p:txBody>
      </p:sp>
      <p:pic>
        <p:nvPicPr>
          <p:cNvPr id="31746" name="Picture 2" descr="Какие национальные парки находятся в Австралии?"/>
          <p:cNvPicPr>
            <a:picLocks noChangeAspect="1" noChangeArrowheads="1"/>
          </p:cNvPicPr>
          <p:nvPr/>
        </p:nvPicPr>
        <p:blipFill>
          <a:blip r:embed="rId2" cstate="screen"/>
          <a:srcRect/>
          <a:stretch>
            <a:fillRect/>
          </a:stretch>
        </p:blipFill>
        <p:spPr bwMode="auto">
          <a:xfrm>
            <a:off x="7148945" y="0"/>
            <a:ext cx="4476998" cy="3384467"/>
          </a:xfrm>
          <a:prstGeom prst="rect">
            <a:avLst/>
          </a:prstGeom>
          <a:noFill/>
        </p:spPr>
      </p:pic>
      <p:pic>
        <p:nvPicPr>
          <p:cNvPr id="31748" name="Picture 4" descr="Заповедники и национальные парки Австралии"/>
          <p:cNvPicPr>
            <a:picLocks noChangeAspect="1" noChangeArrowheads="1"/>
          </p:cNvPicPr>
          <p:nvPr/>
        </p:nvPicPr>
        <p:blipFill>
          <a:blip r:embed="rId3" cstate="screen"/>
          <a:srcRect/>
          <a:stretch>
            <a:fillRect/>
          </a:stretch>
        </p:blipFill>
        <p:spPr bwMode="auto">
          <a:xfrm>
            <a:off x="7125196" y="3586348"/>
            <a:ext cx="4524498" cy="327165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4452" y="748145"/>
            <a:ext cx="6114174" cy="646331"/>
          </a:xfrm>
          <a:prstGeom prst="rect">
            <a:avLst/>
          </a:prstGeom>
          <a:noFill/>
        </p:spPr>
        <p:txBody>
          <a:bodyPr wrap="none" rtlCol="0">
            <a:spAutoFit/>
          </a:bodyPr>
          <a:lstStyle/>
          <a:p>
            <a:r>
              <a:rPr lang="ru-RU" sz="3600" b="1" dirty="0" smtClean="0"/>
              <a:t>Источники информации:</a:t>
            </a:r>
            <a:endParaRPr lang="ru-RU" sz="3600" b="1" dirty="0"/>
          </a:p>
        </p:txBody>
      </p:sp>
      <p:sp>
        <p:nvSpPr>
          <p:cNvPr id="3" name="Прямоугольник 2"/>
          <p:cNvSpPr/>
          <p:nvPr/>
        </p:nvSpPr>
        <p:spPr>
          <a:xfrm>
            <a:off x="368135" y="1555669"/>
            <a:ext cx="8775865" cy="923330"/>
          </a:xfrm>
          <a:prstGeom prst="rect">
            <a:avLst/>
          </a:prstGeom>
        </p:spPr>
        <p:txBody>
          <a:bodyPr wrap="square">
            <a:spAutoFit/>
          </a:bodyPr>
          <a:lstStyle/>
          <a:p>
            <a:r>
              <a:rPr lang="en-US" dirty="0" smtClean="0">
                <a:hlinkClick r:id="rId2"/>
              </a:rPr>
              <a:t>http://irest.su/turizm-v-avstralii-i-okeanii/zapovedniki-i-nacionalnye-parki-avstralii/</a:t>
            </a:r>
            <a:endParaRPr lang="ru-RU" dirty="0" smtClean="0"/>
          </a:p>
          <a:p>
            <a:endParaRPr lang="ru-RU" dirty="0"/>
          </a:p>
        </p:txBody>
      </p:sp>
      <p:sp>
        <p:nvSpPr>
          <p:cNvPr id="4" name="Прямоугольник 3"/>
          <p:cNvSpPr/>
          <p:nvPr/>
        </p:nvSpPr>
        <p:spPr>
          <a:xfrm>
            <a:off x="368135" y="2268187"/>
            <a:ext cx="8775865" cy="923330"/>
          </a:xfrm>
          <a:prstGeom prst="rect">
            <a:avLst/>
          </a:prstGeom>
        </p:spPr>
        <p:txBody>
          <a:bodyPr wrap="square">
            <a:spAutoFit/>
          </a:bodyPr>
          <a:lstStyle/>
          <a:p>
            <a:r>
              <a:rPr lang="en-US" dirty="0" smtClean="0">
                <a:hlinkClick r:id="rId3"/>
              </a:rPr>
              <a:t>http://geography-a.ru/australia/natsionalnyie-parki-avstralii</a:t>
            </a:r>
            <a:endParaRPr lang="ru-RU" dirty="0" smtClean="0"/>
          </a:p>
          <a:p>
            <a:endParaRPr lang="ru-RU" dirty="0" smtClean="0"/>
          </a:p>
          <a:p>
            <a:endParaRPr lang="ru-RU" dirty="0"/>
          </a:p>
        </p:txBody>
      </p:sp>
      <p:sp>
        <p:nvSpPr>
          <p:cNvPr id="5" name="Прямоугольник 4"/>
          <p:cNvSpPr/>
          <p:nvPr/>
        </p:nvSpPr>
        <p:spPr>
          <a:xfrm>
            <a:off x="368135" y="2778826"/>
            <a:ext cx="8775865" cy="1754326"/>
          </a:xfrm>
          <a:prstGeom prst="rect">
            <a:avLst/>
          </a:prstGeom>
        </p:spPr>
        <p:txBody>
          <a:bodyPr wrap="square">
            <a:spAutoFit/>
          </a:bodyPr>
          <a:lstStyle/>
          <a:p>
            <a:r>
              <a:rPr lang="en-US" dirty="0" smtClean="0">
                <a:hlinkClick r:id="rId4"/>
              </a:rPr>
              <a:t>http://o-planete.ru/flora-i-fauna/natsionalyne-parki-avstralii.html</a:t>
            </a:r>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6" name="Прямоугольник 5"/>
          <p:cNvSpPr/>
          <p:nvPr/>
        </p:nvSpPr>
        <p:spPr>
          <a:xfrm>
            <a:off x="415636" y="3105835"/>
            <a:ext cx="8728364" cy="923330"/>
          </a:xfrm>
          <a:prstGeom prst="rect">
            <a:avLst/>
          </a:prstGeom>
        </p:spPr>
        <p:txBody>
          <a:bodyPr wrap="square">
            <a:spAutoFit/>
          </a:bodyPr>
          <a:lstStyle/>
          <a:p>
            <a:endParaRPr lang="ru-RU" dirty="0" smtClean="0">
              <a:hlinkClick r:id="rId5"/>
            </a:endParaRPr>
          </a:p>
          <a:p>
            <a:r>
              <a:rPr lang="en-US" dirty="0" smtClean="0">
                <a:hlinkClick r:id="rId5"/>
              </a:rPr>
              <a:t>http://www.meridian-express.ru/australia/national_parks/</a:t>
            </a:r>
            <a:endParaRPr lang="ru-RU" dirty="0" smtClean="0"/>
          </a:p>
          <a:p>
            <a:endParaRPr lang="ru-RU" dirty="0"/>
          </a:p>
        </p:txBody>
      </p:sp>
      <p:sp>
        <p:nvSpPr>
          <p:cNvPr id="7" name="TextBox 6"/>
          <p:cNvSpPr txBox="1"/>
          <p:nvPr/>
        </p:nvSpPr>
        <p:spPr>
          <a:xfrm>
            <a:off x="3111335" y="4227616"/>
            <a:ext cx="5578771" cy="646331"/>
          </a:xfrm>
          <a:prstGeom prst="rect">
            <a:avLst/>
          </a:prstGeom>
          <a:noFill/>
        </p:spPr>
        <p:txBody>
          <a:bodyPr wrap="none" rtlCol="0">
            <a:spAutoFit/>
          </a:bodyPr>
          <a:lstStyle/>
          <a:p>
            <a:r>
              <a:rPr lang="ru-RU" sz="3600" b="1" dirty="0" smtClean="0"/>
              <a:t>Спасибо за просмотр!</a:t>
            </a:r>
            <a:endParaRPr lang="ru-RU" sz="3600" b="1" dirty="0"/>
          </a:p>
        </p:txBody>
      </p:sp>
      <p:sp>
        <p:nvSpPr>
          <p:cNvPr id="8" name="TextBox 7"/>
          <p:cNvSpPr txBox="1"/>
          <p:nvPr/>
        </p:nvSpPr>
        <p:spPr>
          <a:xfrm>
            <a:off x="3348842" y="5795158"/>
            <a:ext cx="3389069" cy="461665"/>
          </a:xfrm>
          <a:prstGeom prst="rect">
            <a:avLst/>
          </a:prstGeom>
          <a:noFill/>
        </p:spPr>
        <p:txBody>
          <a:bodyPr wrap="none" rtlCol="0">
            <a:spAutoFit/>
          </a:bodyPr>
          <a:lstStyle/>
          <a:p>
            <a:r>
              <a:rPr lang="ru-RU" sz="2400" b="1" i="1" dirty="0" smtClean="0"/>
              <a:t>Алина </a:t>
            </a:r>
            <a:r>
              <a:rPr lang="ru-RU" sz="2400" b="1" i="1" dirty="0" err="1" smtClean="0"/>
              <a:t>Немировская</a:t>
            </a:r>
            <a:endParaRPr lang="ru-RU" sz="24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type="body" sz="half" idx="4294967295"/>
          </p:nvPr>
        </p:nvSpPr>
        <p:spPr>
          <a:xfrm>
            <a:off x="765411" y="3250442"/>
            <a:ext cx="8915400" cy="2589307"/>
          </a:xfrm>
        </p:spPr>
        <p:txBody>
          <a:bodyPr>
            <a:noAutofit/>
          </a:bodyPr>
          <a:lstStyle/>
          <a:p>
            <a:pPr>
              <a:buFont typeface="Arial" panose="020B0604020202020204" pitchFamily="34" charset="0"/>
              <a:buChar char="•"/>
            </a:pPr>
            <a:r>
              <a:rPr lang="ru-RU" sz="2000" dirty="0" smtClean="0"/>
              <a:t>Австралия - государство </a:t>
            </a:r>
            <a:r>
              <a:rPr lang="ru-RU" sz="2000" dirty="0"/>
              <a:t>в Южном полушарии, занимающее материк Австралия, остров Тасмания и несколько других островов Индийского и Тихого океанов. К северу от Австралийского Союза расположены Восточный Тимор, Индонезия и Папуа — Новая Гвинея, к северо-востоку — Вануату, Новая Каледония и Соломоновы Острова, к юго-востоку — Новая Зеландия. Кратчайшее расстояние между главным островом Папуа — Новой Гвинеи и материковой частью Австралийского Союза составляет всего 145 </a:t>
            </a:r>
            <a:r>
              <a:rPr lang="ru-RU" sz="2000" dirty="0" smtClean="0"/>
              <a:t>км, </a:t>
            </a:r>
            <a:r>
              <a:rPr lang="ru-RU" sz="2000" dirty="0"/>
              <a:t>а расстояние от австралийского острова </a:t>
            </a:r>
            <a:r>
              <a:rPr lang="ru-RU" sz="2000" dirty="0" err="1"/>
              <a:t>Боигу</a:t>
            </a:r>
            <a:r>
              <a:rPr lang="ru-RU" sz="2000" dirty="0"/>
              <a:t> до Папуа — Новой Гвинеи — всего 5 километров. </a:t>
            </a:r>
          </a:p>
        </p:txBody>
      </p:sp>
      <p:pic>
        <p:nvPicPr>
          <p:cNvPr id="21" name="Рисунок 20"/>
          <p:cNvPicPr>
            <a:picLocks noChangeAspect="1"/>
          </p:cNvPicPr>
          <p:nvPr/>
        </p:nvPicPr>
        <p:blipFill>
          <a:blip r:embed="rId2" cstate="screen"/>
          <a:stretch>
            <a:fillRect/>
          </a:stretch>
        </p:blipFill>
        <p:spPr>
          <a:xfrm>
            <a:off x="2755074" y="5072"/>
            <a:ext cx="4055159" cy="3245370"/>
          </a:xfrm>
          <a:prstGeom prst="rect">
            <a:avLst/>
          </a:prstGeom>
        </p:spPr>
      </p:pic>
    </p:spTree>
    <p:extLst>
      <p:ext uri="{BB962C8B-B14F-4D97-AF65-F5344CB8AC3E}">
        <p14:creationId xmlns="" xmlns:p14="http://schemas.microsoft.com/office/powerpoint/2010/main" val="2827636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1701" y="583021"/>
            <a:ext cx="5442516" cy="1046440"/>
          </a:xfrm>
          <a:prstGeom prst="rect">
            <a:avLst/>
          </a:prstGeom>
        </p:spPr>
        <p:txBody>
          <a:bodyPr wrap="none">
            <a:spAutoFit/>
          </a:bodyPr>
          <a:lstStyle/>
          <a:p>
            <a:r>
              <a:rPr lang="ru-RU" sz="4400" dirty="0" smtClean="0"/>
              <a:t>Растительный мир</a:t>
            </a:r>
          </a:p>
          <a:p>
            <a:endParaRPr lang="ru-RU" dirty="0"/>
          </a:p>
        </p:txBody>
      </p:sp>
      <p:pic>
        <p:nvPicPr>
          <p:cNvPr id="3" name="Рисунок 2"/>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5326588" y="1506631"/>
            <a:ext cx="6395007" cy="416256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1415692" y="2292823"/>
            <a:ext cx="4199067" cy="401244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 xmlns:p14="http://schemas.microsoft.com/office/powerpoint/2010/main" val="2920803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7215" y="1223961"/>
            <a:ext cx="6096000" cy="4524315"/>
          </a:xfrm>
          <a:prstGeom prst="rect">
            <a:avLst/>
          </a:prstGeom>
        </p:spPr>
        <p:txBody>
          <a:bodyPr>
            <a:spAutoFit/>
          </a:bodyPr>
          <a:lstStyle/>
          <a:p>
            <a:r>
              <a:rPr lang="ru-RU" sz="2400" dirty="0" smtClean="0"/>
              <a:t>Растительным символом Австралии считают эвкалипт. Огромное дерево имеет мощные корни, которые уходят в землю на 20, а то и на 30 метров! Удивительное дерево приспособилось к засушливому австралийскому климату. Эвкалипты, растущие возле болот, способны вытягивать воду из водоема и тем самым осушают болото. К тому же у эвкалипта узкие листья, которые повернуты к солнцу ребром. </a:t>
            </a:r>
            <a:endParaRPr lang="ru-RU" sz="2400" dirty="0"/>
          </a:p>
        </p:txBody>
      </p:sp>
      <p:pic>
        <p:nvPicPr>
          <p:cNvPr id="3" name="Рисунок 2"/>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6843216" y="1223961"/>
            <a:ext cx="5191932" cy="38939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127143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15120" y="1410655"/>
            <a:ext cx="5680880" cy="38345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6096000" y="519042"/>
            <a:ext cx="6096000" cy="5262979"/>
          </a:xfrm>
          <a:prstGeom prst="rect">
            <a:avLst/>
          </a:prstGeom>
        </p:spPr>
        <p:txBody>
          <a:bodyPr>
            <a:spAutoFit/>
          </a:bodyPr>
          <a:lstStyle/>
          <a:p>
            <a:r>
              <a:rPr lang="ru-RU" sz="2400" dirty="0" smtClean="0"/>
              <a:t>На севере растут густые субтропические леса. Здесь можно увидеть огромные пальмы и мангровые заросли. Все северное побережье, где осадков выпадает больше всего, растут акации и панданусы, хвощ и папоротники. Ближе к югу лес редеет. Начинается зона саванн, которая весной представляет собой пышный ковер из высоких трав, а к лету высыхает, выгорает и превращается в бездушную пустыню. Центральная Австралия – зона пастбищ.</a:t>
            </a:r>
            <a:endParaRPr lang="ru-RU" sz="2400" dirty="0"/>
          </a:p>
        </p:txBody>
      </p:sp>
    </p:spTree>
    <p:extLst>
      <p:ext uri="{BB962C8B-B14F-4D97-AF65-F5344CB8AC3E}">
        <p14:creationId xmlns="" xmlns:p14="http://schemas.microsoft.com/office/powerpoint/2010/main" val="2102453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57259" y="623964"/>
            <a:ext cx="7553671" cy="769441"/>
          </a:xfrm>
          <a:prstGeom prst="rect">
            <a:avLst/>
          </a:prstGeom>
        </p:spPr>
        <p:txBody>
          <a:bodyPr wrap="none">
            <a:spAutoFit/>
          </a:bodyPr>
          <a:lstStyle/>
          <a:p>
            <a:r>
              <a:rPr lang="ru-RU" sz="4400" dirty="0" smtClean="0"/>
              <a:t>Животный мир Австралии</a:t>
            </a:r>
            <a:endParaRPr lang="ru-RU" sz="4400" dirty="0"/>
          </a:p>
        </p:txBody>
      </p:sp>
      <p:pic>
        <p:nvPicPr>
          <p:cNvPr id="3" name="Рисунок 2"/>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1378424" y="1884741"/>
            <a:ext cx="4411430" cy="39565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5664957" y="2252946"/>
            <a:ext cx="5743753" cy="383395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 xmlns:p14="http://schemas.microsoft.com/office/powerpoint/2010/main" val="12569434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6874380" y="1386741"/>
            <a:ext cx="5043527" cy="3744818"/>
          </a:xfrm>
          <a:prstGeom prst="rect">
            <a:avLst/>
          </a:prstGeom>
          <a:ln>
            <a:noFill/>
          </a:ln>
          <a:effectLst>
            <a:softEdge rad="112500"/>
          </a:effectLst>
        </p:spPr>
      </p:pic>
      <p:sp>
        <p:nvSpPr>
          <p:cNvPr id="3" name="Прямоугольник 2"/>
          <p:cNvSpPr/>
          <p:nvPr/>
        </p:nvSpPr>
        <p:spPr>
          <a:xfrm>
            <a:off x="673289" y="1141692"/>
            <a:ext cx="6096000" cy="4893647"/>
          </a:xfrm>
          <a:prstGeom prst="rect">
            <a:avLst/>
          </a:prstGeom>
        </p:spPr>
        <p:txBody>
          <a:bodyPr>
            <a:spAutoFit/>
          </a:bodyPr>
          <a:lstStyle/>
          <a:p>
            <a:r>
              <a:rPr lang="ru-RU" sz="2400" dirty="0" smtClean="0"/>
              <a:t>Фауна Австралии весьма богата и разнообразна. Первая особенность животного мира: в Австралии обитает огромное количество эндемичных животных, то есть животных, которые больше не встречаются нигде на планете. Это, конечно, кенгуру и коалы, которые признаны символами южного континента. Одних только кенгуру насчитывает 17 родов и более 50 видов. Самые маленькие из них ростом всего в 20-23 см, а самые большие достигают в росте 160 см.</a:t>
            </a:r>
            <a:endParaRPr lang="ru-RU" sz="2400" dirty="0"/>
          </a:p>
        </p:txBody>
      </p:sp>
    </p:spTree>
    <p:extLst>
      <p:ext uri="{BB962C8B-B14F-4D97-AF65-F5344CB8AC3E}">
        <p14:creationId xmlns="" xmlns:p14="http://schemas.microsoft.com/office/powerpoint/2010/main" val="3164957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6464491" y="1713647"/>
            <a:ext cx="5248700" cy="3936525"/>
          </a:xfrm>
          <a:prstGeom prst="rect">
            <a:avLst/>
          </a:prstGeom>
          <a:ln>
            <a:noFill/>
          </a:ln>
          <a:effectLst>
            <a:softEdge rad="112500"/>
          </a:effectLst>
        </p:spPr>
      </p:pic>
      <p:sp>
        <p:nvSpPr>
          <p:cNvPr id="3" name="Прямоугольник 2"/>
          <p:cNvSpPr/>
          <p:nvPr/>
        </p:nvSpPr>
        <p:spPr>
          <a:xfrm>
            <a:off x="550459" y="1225689"/>
            <a:ext cx="6096000" cy="5632311"/>
          </a:xfrm>
          <a:prstGeom prst="rect">
            <a:avLst/>
          </a:prstGeom>
        </p:spPr>
        <p:txBody>
          <a:bodyPr>
            <a:spAutoFit/>
          </a:bodyPr>
          <a:lstStyle/>
          <a:p>
            <a:r>
              <a:rPr lang="ru-RU" sz="2400" dirty="0" smtClean="0"/>
              <a:t>А еще здесь водятся удивительные утконосы, отважные белки-летяги, порхающие с дерева на дерево, жуткие ехидны, забавные плащеносные ящерицы, способные передвигаться на двух ногах. Живут в австралийских лесах вомбаты и опоссумы, которых ценят за их мех. Летучие лисицы выглядят очень кровожадно, хотя питаются нектаром и цветами. А вот кто по настоящему ужасен – это огромные австралийские летучие мыши. Размах крыльев этих животных может достигать 1,5 метров, а вес – до 1 кг!</a:t>
            </a:r>
            <a:endParaRPr lang="ru-RU" sz="2400" dirty="0"/>
          </a:p>
        </p:txBody>
      </p:sp>
    </p:spTree>
    <p:extLst>
      <p:ext uri="{BB962C8B-B14F-4D97-AF65-F5344CB8AC3E}">
        <p14:creationId xmlns="" xmlns:p14="http://schemas.microsoft.com/office/powerpoint/2010/main" val="1439173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88736" y="664907"/>
            <a:ext cx="7997702" cy="584775"/>
          </a:xfrm>
          <a:prstGeom prst="rect">
            <a:avLst/>
          </a:prstGeom>
        </p:spPr>
        <p:txBody>
          <a:bodyPr wrap="none">
            <a:spAutoFit/>
          </a:bodyPr>
          <a:lstStyle/>
          <a:p>
            <a:r>
              <a:rPr lang="ru-RU" sz="3200" dirty="0" smtClean="0"/>
              <a:t>Достопримечательности в Австралии</a:t>
            </a:r>
            <a:endParaRPr lang="ru-RU" sz="3200" dirty="0"/>
          </a:p>
        </p:txBody>
      </p:sp>
      <p:pic>
        <p:nvPicPr>
          <p:cNvPr id="3" name="Рисунок 2"/>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1133393" y="1537660"/>
            <a:ext cx="3754652" cy="3156973"/>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7295998" y="3322192"/>
            <a:ext cx="4220291" cy="315579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 xmlns:p14="http://schemas.microsoft.com/office/powerpoint/2010/main" val="791925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104</TotalTime>
  <Words>706</Words>
  <Application>Microsoft Office PowerPoint</Application>
  <PresentationFormat>Произвольный</PresentationFormat>
  <Paragraphs>27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Легкий дым</vt:lpstr>
      <vt:lpstr>Австралия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Австралия</dc:title>
  <dc:creator>MASTER</dc:creator>
  <cp:lastModifiedBy>MS</cp:lastModifiedBy>
  <cp:revision>18</cp:revision>
  <dcterms:created xsi:type="dcterms:W3CDTF">2015-04-14T16:58:02Z</dcterms:created>
  <dcterms:modified xsi:type="dcterms:W3CDTF">2015-04-17T17:02:04Z</dcterms:modified>
</cp:coreProperties>
</file>