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23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84" r:id="rId11"/>
    <p:sldId id="285" r:id="rId12"/>
    <p:sldId id="267" r:id="rId13"/>
    <p:sldId id="268" r:id="rId14"/>
    <p:sldId id="270" r:id="rId15"/>
    <p:sldId id="271" r:id="rId16"/>
    <p:sldId id="273" r:id="rId17"/>
    <p:sldId id="276" r:id="rId18"/>
    <p:sldId id="277" r:id="rId19"/>
    <p:sldId id="278" r:id="rId20"/>
    <p:sldId id="279" r:id="rId21"/>
    <p:sldId id="283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FFCDCD"/>
    <a:srgbClr val="2A07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C9B4DBB-6E26-4279-81A6-E83117241793}" type="datetimeFigureOut">
              <a:rPr lang="ru-RU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FA698D4-8241-4925-85EE-A8D7DDDA799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1904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20E4E0-96C5-4B75-B2BB-9B7759BFEC8E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C1584B-6B52-484A-8E75-C12D6FA0C0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70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67852-5EF7-46E1-8196-5EECA9BA4600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BF07-64BC-4928-9BB6-493BB82600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152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67852-5EF7-46E1-8196-5EECA9BA4600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BF07-64BC-4928-9BB6-493BB82600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26364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67852-5EF7-46E1-8196-5EECA9BA4600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BF07-64BC-4928-9BB6-493BB82600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821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67852-5EF7-46E1-8196-5EECA9BA4600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BF07-64BC-4928-9BB6-493BB82600B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08730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D67852-5EF7-46E1-8196-5EECA9BA4600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5BF07-64BC-4928-9BB6-493BB82600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4186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036CEF-137E-4681-A2E8-A53394C588D4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16A37-F5E2-4928-9FFD-87C2827C04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6854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082F2F-BCB1-48B6-A0CC-0C0F0D1C1EB0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2C805-9A11-48AF-A159-6121C07B77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199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A278AF-7087-4B47-B0EE-0EB1D451E38D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815BA-BB19-44A0-BD75-86EE89D0D10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567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ABE411-1DCD-4BB2-A42B-5BD80A4EA1F0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7EF1B-18AC-4E0D-8B55-F0F4AC1032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742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0EC4FA-478A-48F3-9AED-2FC46ECE65A5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6D06-530D-4DA0-82AB-B046C424DF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219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1BFEAB-9CCC-4BCA-ADCA-C51AD3CB47B9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F76DD-94DE-4903-B9BC-AEF39B808E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275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D45096-4627-4508-AB5C-28DD289DD856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CBD3C-AD3F-4621-9FA9-993BCF5AF4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853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EE976F-D05F-4D8F-BD22-06B1A1277029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21819-A97D-452D-90BD-D1E3ECF9E27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944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99BAE2-4703-42F2-A21B-3718D8B9B228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280D-9BB7-425A-B10B-339AC18F44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033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F3FD94-CBE8-4378-925F-AD1DA0DF6494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0BDF9-8F70-42DD-A1CB-493D76F56FF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568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0D67852-5EF7-46E1-8196-5EECA9BA4600}" type="datetime1">
              <a:rPr lang="ru-RU" smtClean="0"/>
              <a:pPr>
                <a:defRPr/>
              </a:pPr>
              <a:t>22.04.2015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775BF07-64BC-4928-9BB6-493BB82600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50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13" Type="http://schemas.openxmlformats.org/officeDocument/2006/relationships/image" Target="../media/image15.wmf"/><Relationship Id="rId3" Type="http://schemas.openxmlformats.org/officeDocument/2006/relationships/image" Target="../media/image16.png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4.wmf"/><Relationship Id="rId5" Type="http://schemas.openxmlformats.org/officeDocument/2006/relationships/slide" Target="slide2.xml"/><Relationship Id="rId10" Type="http://schemas.openxmlformats.org/officeDocument/2006/relationships/oleObject" Target="../embeddings/oleObject3.bin"/><Relationship Id="rId4" Type="http://schemas.openxmlformats.org/officeDocument/2006/relationships/image" Target="../media/image17.png"/><Relationship Id="rId9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11.bin"/><Relationship Id="rId18" Type="http://schemas.openxmlformats.org/officeDocument/2006/relationships/image" Target="../media/image29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26.wmf"/><Relationship Id="rId1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8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10" Type="http://schemas.openxmlformats.org/officeDocument/2006/relationships/image" Target="../media/image25.wmf"/><Relationship Id="rId19" Type="http://schemas.openxmlformats.org/officeDocument/2006/relationships/slide" Target="slide2.xml"/><Relationship Id="rId4" Type="http://schemas.openxmlformats.org/officeDocument/2006/relationships/image" Target="../media/image22.w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27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687388"/>
            <a:ext cx="7732713" cy="21177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i="1" dirty="0" smtClean="0">
                <a:solidFill>
                  <a:srgbClr val="660033"/>
                </a:solidFill>
              </a:rPr>
              <a:t>ВИДЫ РЕШЕНИЙ ТРИГОНОМЕТРИЧЕСКИХ  УРАВНЕНИЙ</a:t>
            </a:r>
            <a:br>
              <a:rPr lang="ru-RU" sz="4000" i="1" dirty="0" smtClean="0">
                <a:solidFill>
                  <a:srgbClr val="660033"/>
                </a:solidFill>
              </a:rPr>
            </a:br>
            <a:r>
              <a:rPr lang="ru-RU" sz="4000" i="1" dirty="0">
                <a:solidFill>
                  <a:srgbClr val="660033"/>
                </a:solidFill>
              </a:rPr>
              <a:t/>
            </a:r>
            <a:br>
              <a:rPr lang="ru-RU" sz="4000" i="1" dirty="0">
                <a:solidFill>
                  <a:srgbClr val="660033"/>
                </a:solidFill>
              </a:rPr>
            </a:br>
            <a:r>
              <a:rPr lang="ru-RU" sz="4000" i="1" smtClean="0">
                <a:solidFill>
                  <a:srgbClr val="660033"/>
                </a:solidFill>
              </a:rPr>
              <a:t>10 класс</a:t>
            </a:r>
            <a:br>
              <a:rPr lang="ru-RU" sz="4000" i="1" smtClean="0">
                <a:solidFill>
                  <a:srgbClr val="660033"/>
                </a:solidFill>
              </a:rPr>
            </a:br>
            <a:endParaRPr lang="ru-RU" sz="40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6147" y="188913"/>
            <a:ext cx="7742237" cy="105568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rgbClr val="000000"/>
                </a:solidFill>
                <a:cs typeface="Times New Roman" pitchFamily="18" charset="0"/>
              </a:rPr>
              <a:t>Формулы корней простейших тригонометрических уравнений</a:t>
            </a:r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0" y="-228451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400">
              <a:latin typeface="+mn-lt"/>
            </a:endParaRP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-228451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400">
              <a:latin typeface="+mn-lt"/>
            </a:endParaRP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0" y="-228451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400"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700338" y="1628775"/>
            <a:ext cx="4491935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rgbClr val="000000"/>
                </a:solidFill>
                <a:cs typeface="Times New Roman" pitchFamily="18" charset="0"/>
              </a:rPr>
              <a:t>2.</a:t>
            </a:r>
            <a:r>
              <a:rPr lang="ru-RU" sz="2800" b="1">
                <a:solidFill>
                  <a:srgbClr val="000000"/>
                </a:solidFill>
                <a:cs typeface="Times New Roman" pitchFamily="18" charset="0"/>
              </a:rPr>
              <a:t>   </a:t>
            </a:r>
            <a:r>
              <a:rPr lang="en-US" sz="2800" b="1">
                <a:solidFill>
                  <a:srgbClr val="000000"/>
                </a:solidFill>
                <a:cs typeface="Times New Roman" pitchFamily="18" charset="0"/>
              </a:rPr>
              <a:t>sint =</a:t>
            </a:r>
            <a:r>
              <a:rPr lang="ru-RU" sz="2800" b="1" i="1">
                <a:solidFill>
                  <a:srgbClr val="000000"/>
                </a:solidFill>
                <a:cs typeface="Times New Roman" pitchFamily="18" charset="0"/>
              </a:rPr>
              <a:t> а</a:t>
            </a:r>
            <a:r>
              <a:rPr lang="en-US" sz="2800" b="1" i="1">
                <a:solidFill>
                  <a:srgbClr val="000000"/>
                </a:solidFill>
                <a:cs typeface="Times New Roman" pitchFamily="18" charset="0"/>
              </a:rPr>
              <a:t>, </a:t>
            </a:r>
            <a:r>
              <a:rPr lang="ru-RU" sz="2800" b="1" i="1">
                <a:solidFill>
                  <a:srgbClr val="000000"/>
                </a:solidFill>
                <a:cs typeface="Times New Roman" pitchFamily="18" charset="0"/>
              </a:rPr>
              <a:t> где | а |≤ </a:t>
            </a:r>
            <a:r>
              <a:rPr lang="ru-RU" sz="2800" b="1">
                <a:solidFill>
                  <a:srgbClr val="000000"/>
                </a:solidFill>
                <a:cs typeface="Times New Roman" pitchFamily="18" charset="0"/>
              </a:rPr>
              <a:t>1</a:t>
            </a:r>
          </a:p>
        </p:txBody>
      </p:sp>
      <p:sp>
        <p:nvSpPr>
          <p:cNvPr id="19463" name="Rectangle 8"/>
          <p:cNvSpPr>
            <a:spLocks noChangeArrowheads="1"/>
          </p:cNvSpPr>
          <p:nvPr/>
        </p:nvSpPr>
        <p:spPr bwMode="auto">
          <a:xfrm>
            <a:off x="0" y="-228451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400">
              <a:latin typeface="+mn-lt"/>
            </a:endParaRPr>
          </a:p>
        </p:txBody>
      </p:sp>
      <p:sp>
        <p:nvSpPr>
          <p:cNvPr id="19464" name="Rectangle 10"/>
          <p:cNvSpPr>
            <a:spLocks noChangeArrowheads="1"/>
          </p:cNvSpPr>
          <p:nvPr/>
        </p:nvSpPr>
        <p:spPr bwMode="auto">
          <a:xfrm>
            <a:off x="0" y="-228451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400">
              <a:latin typeface="+mn-lt"/>
            </a:endParaRPr>
          </a:p>
        </p:txBody>
      </p:sp>
      <p:grpSp>
        <p:nvGrpSpPr>
          <p:cNvPr id="3" name="Группа 29"/>
          <p:cNvGrpSpPr>
            <a:grpSpLocks/>
          </p:cNvGrpSpPr>
          <p:nvPr/>
        </p:nvGrpSpPr>
        <p:grpSpPr bwMode="auto">
          <a:xfrm>
            <a:off x="684213" y="2565400"/>
            <a:ext cx="2716212" cy="719138"/>
            <a:chOff x="5286380" y="1571612"/>
            <a:chExt cx="2714626" cy="571504"/>
          </a:xfrm>
        </p:grpSpPr>
        <p:pic>
          <p:nvPicPr>
            <p:cNvPr id="19474" name="Picture 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9256" y="1571612"/>
              <a:ext cx="22098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75" name="Picture 9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9256" y="1857364"/>
              <a:ext cx="25717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Левая круглая скобка 24"/>
            <p:cNvSpPr/>
            <p:nvPr/>
          </p:nvSpPr>
          <p:spPr>
            <a:xfrm>
              <a:off x="5286380" y="1571612"/>
              <a:ext cx="142792" cy="571504"/>
            </a:xfrm>
            <a:prstGeom prst="leftBracket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400"/>
            </a:p>
          </p:txBody>
        </p: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140200" y="2492375"/>
            <a:ext cx="7104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>
                <a:latin typeface="+mn-lt"/>
                <a:cs typeface="Times New Roman" panose="02020603050405020304" pitchFamily="18" charset="0"/>
              </a:rPr>
              <a:t>или</a:t>
            </a:r>
          </a:p>
        </p:txBody>
      </p:sp>
      <p:sp>
        <p:nvSpPr>
          <p:cNvPr id="19467" name="Rectangle 12"/>
          <p:cNvSpPr>
            <a:spLocks noChangeArrowheads="1"/>
          </p:cNvSpPr>
          <p:nvPr/>
        </p:nvSpPr>
        <p:spPr bwMode="auto">
          <a:xfrm>
            <a:off x="0" y="-228451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400">
              <a:latin typeface="+mn-lt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263" y="2636838"/>
            <a:ext cx="3852862" cy="4175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900113" y="3860800"/>
            <a:ext cx="2440092" cy="461665"/>
          </a:xfrm>
          <a:prstGeom prst="rect">
            <a:avLst/>
          </a:prstGeom>
          <a:solidFill>
            <a:srgbClr val="2A07B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Частные случаи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067175" y="3860800"/>
            <a:ext cx="2736850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2400">
                <a:latin typeface="+mn-lt"/>
                <a:cs typeface="Times New Roman" pitchFamily="18" charset="0"/>
              </a:rPr>
              <a:t>1)  </a:t>
            </a:r>
            <a:r>
              <a:rPr lang="en-US" sz="2400" u="sng">
                <a:latin typeface="+mn-lt"/>
                <a:cs typeface="Times New Roman" pitchFamily="18" charset="0"/>
              </a:rPr>
              <a:t>sint=0</a:t>
            </a:r>
          </a:p>
          <a:p>
            <a:pPr>
              <a:defRPr/>
            </a:pPr>
            <a:r>
              <a:rPr lang="ru-RU" sz="2400">
                <a:latin typeface="+mn-lt"/>
                <a:cs typeface="Times New Roman" pitchFamily="18" charset="0"/>
              </a:rPr>
              <a:t>     </a:t>
            </a:r>
            <a:r>
              <a:rPr lang="en-US" sz="2400">
                <a:latin typeface="+mn-lt"/>
                <a:cs typeface="Times New Roman" pitchFamily="18" charset="0"/>
              </a:rPr>
              <a:t>t = </a:t>
            </a:r>
            <a:r>
              <a:rPr lang="ru-RU" sz="2400">
                <a:latin typeface="+mn-lt"/>
                <a:cs typeface="Times New Roman" pitchFamily="18" charset="0"/>
              </a:rPr>
              <a:t> </a:t>
            </a:r>
            <a:r>
              <a:rPr lang="el-GR" sz="2400">
                <a:latin typeface="+mn-lt"/>
                <a:cs typeface="Times New Roman" pitchFamily="18" charset="0"/>
              </a:rPr>
              <a:t>π</a:t>
            </a:r>
            <a:r>
              <a:rPr lang="en-US" sz="2400">
                <a:latin typeface="+mn-lt"/>
                <a:cs typeface="Times New Roman" pitchFamily="18" charset="0"/>
              </a:rPr>
              <a:t>k‚ k</a:t>
            </a:r>
            <a:r>
              <a:rPr lang="ru-RU" sz="2400">
                <a:latin typeface="+mn-lt"/>
                <a:cs typeface="Times New Roman" pitchFamily="18" charset="0"/>
              </a:rPr>
              <a:t>Є</a:t>
            </a:r>
            <a:r>
              <a:rPr lang="en-US" sz="2400">
                <a:latin typeface="+mn-lt"/>
                <a:cs typeface="Times New Roman" pitchFamily="18" charset="0"/>
              </a:rPr>
              <a:t>Z</a:t>
            </a:r>
            <a:endParaRPr lang="ru-RU" sz="2400">
              <a:latin typeface="+mn-lt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71550" y="5229225"/>
            <a:ext cx="3024188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400">
                <a:latin typeface="+mn-lt"/>
                <a:cs typeface="Times New Roman" pitchFamily="18" charset="0"/>
              </a:rPr>
              <a:t>2)</a:t>
            </a:r>
            <a:r>
              <a:rPr lang="ru-RU" sz="2400">
                <a:latin typeface="+mn-lt"/>
                <a:cs typeface="Times New Roman" pitchFamily="18" charset="0"/>
              </a:rPr>
              <a:t>   </a:t>
            </a:r>
            <a:r>
              <a:rPr lang="en-US" sz="2400" u="sng">
                <a:latin typeface="+mn-lt"/>
                <a:cs typeface="Times New Roman" pitchFamily="18" charset="0"/>
              </a:rPr>
              <a:t>sint=1</a:t>
            </a:r>
          </a:p>
          <a:p>
            <a:pPr>
              <a:defRPr/>
            </a:pPr>
            <a:r>
              <a:rPr lang="ru-RU" sz="2400">
                <a:latin typeface="+mn-lt"/>
                <a:cs typeface="Times New Roman" pitchFamily="18" charset="0"/>
              </a:rPr>
              <a:t>   </a:t>
            </a:r>
            <a:r>
              <a:rPr lang="en-US" sz="2400">
                <a:latin typeface="+mn-lt"/>
                <a:cs typeface="Times New Roman" pitchFamily="18" charset="0"/>
              </a:rPr>
              <a:t>t = </a:t>
            </a:r>
            <a:r>
              <a:rPr lang="el-GR" sz="2400">
                <a:latin typeface="+mn-lt"/>
                <a:cs typeface="Times New Roman" pitchFamily="18" charset="0"/>
              </a:rPr>
              <a:t>π/2+2π</a:t>
            </a:r>
            <a:r>
              <a:rPr lang="en-US" sz="2400">
                <a:latin typeface="+mn-lt"/>
                <a:cs typeface="Times New Roman" pitchFamily="18" charset="0"/>
              </a:rPr>
              <a:t>k‚ k</a:t>
            </a:r>
            <a:r>
              <a:rPr lang="ru-RU" sz="2400">
                <a:latin typeface="+mn-lt"/>
                <a:cs typeface="Times New Roman" pitchFamily="18" charset="0"/>
              </a:rPr>
              <a:t>Є</a:t>
            </a:r>
            <a:r>
              <a:rPr lang="en-US" sz="2400">
                <a:latin typeface="+mn-lt"/>
                <a:cs typeface="Times New Roman" pitchFamily="18" charset="0"/>
              </a:rPr>
              <a:t>Z</a:t>
            </a:r>
            <a:endParaRPr lang="ru-RU" sz="2400">
              <a:latin typeface="+mn-lt"/>
              <a:cs typeface="Times New Roman" pitchFamily="18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932363" y="5229225"/>
            <a:ext cx="3168650" cy="830997"/>
          </a:xfrm>
          <a:prstGeom prst="rect">
            <a:avLst/>
          </a:prstGeom>
          <a:solidFill>
            <a:srgbClr val="95B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400">
                <a:latin typeface="+mn-lt"/>
                <a:cs typeface="Times New Roman" panose="02020603050405020304" pitchFamily="18" charset="0"/>
              </a:rPr>
              <a:t>3)</a:t>
            </a:r>
            <a:r>
              <a:rPr lang="ru-RU" sz="2400">
                <a:latin typeface="+mn-lt"/>
                <a:cs typeface="Times New Roman" panose="02020603050405020304" pitchFamily="18" charset="0"/>
              </a:rPr>
              <a:t>   </a:t>
            </a:r>
            <a:r>
              <a:rPr lang="en-US" sz="2400" u="sng">
                <a:latin typeface="+mn-lt"/>
                <a:cs typeface="Times New Roman" panose="02020603050405020304" pitchFamily="18" charset="0"/>
              </a:rPr>
              <a:t>sint = - 1</a:t>
            </a:r>
          </a:p>
          <a:p>
            <a:pPr eaLnBrk="1" hangingPunct="1"/>
            <a:r>
              <a:rPr lang="ru-RU" sz="2400">
                <a:latin typeface="+mn-lt"/>
                <a:cs typeface="Times New Roman" panose="02020603050405020304" pitchFamily="18" charset="0"/>
              </a:rPr>
              <a:t>   </a:t>
            </a:r>
            <a:r>
              <a:rPr lang="en-US" sz="2400">
                <a:latin typeface="+mn-lt"/>
                <a:cs typeface="Times New Roman" panose="02020603050405020304" pitchFamily="18" charset="0"/>
              </a:rPr>
              <a:t>t = - </a:t>
            </a:r>
            <a:r>
              <a:rPr lang="el-GR" sz="2400">
                <a:latin typeface="+mn-lt"/>
                <a:cs typeface="Times New Roman" panose="02020603050405020304" pitchFamily="18" charset="0"/>
              </a:rPr>
              <a:t>π/2+2π</a:t>
            </a:r>
            <a:r>
              <a:rPr lang="en-US" sz="2400">
                <a:latin typeface="+mn-lt"/>
                <a:cs typeface="Times New Roman" panose="02020603050405020304" pitchFamily="18" charset="0"/>
              </a:rPr>
              <a:t>k‚ k</a:t>
            </a:r>
            <a:r>
              <a:rPr lang="ru-RU" sz="2400">
                <a:latin typeface="+mn-lt"/>
                <a:cs typeface="Times New Roman" panose="02020603050405020304" pitchFamily="18" charset="0"/>
              </a:rPr>
              <a:t>Є</a:t>
            </a:r>
            <a:r>
              <a:rPr lang="en-US" sz="2400">
                <a:latin typeface="+mn-lt"/>
                <a:cs typeface="Times New Roman" panose="02020603050405020304" pitchFamily="18" charset="0"/>
              </a:rPr>
              <a:t>Z</a:t>
            </a:r>
            <a:endParaRPr lang="ru-RU" sz="2400">
              <a:latin typeface="+mn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6" grpId="0"/>
      <p:bldP spid="33" grpId="0" animBg="1"/>
      <p:bldP spid="34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357188"/>
            <a:ext cx="7597775" cy="98425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900" b="1" dirty="0" smtClean="0">
                <a:solidFill>
                  <a:srgbClr val="000000"/>
                </a:solidFill>
                <a:cs typeface="Times New Roman" pitchFamily="18" charset="0"/>
              </a:rPr>
              <a:t>Формулы корней простейших тригонометрических уравнений</a:t>
            </a: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0" y="-257175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800">
              <a:latin typeface="+mn-lt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-257175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800">
              <a:latin typeface="+mn-lt"/>
            </a:endParaRP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0" y="-257175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800">
              <a:latin typeface="+mn-lt"/>
            </a:endParaRPr>
          </a:p>
        </p:txBody>
      </p:sp>
      <p:sp>
        <p:nvSpPr>
          <p:cNvPr id="20486" name="Rectangle 8"/>
          <p:cNvSpPr>
            <a:spLocks noChangeArrowheads="1"/>
          </p:cNvSpPr>
          <p:nvPr/>
        </p:nvSpPr>
        <p:spPr bwMode="auto">
          <a:xfrm>
            <a:off x="0" y="-257175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800">
              <a:latin typeface="+mn-lt"/>
            </a:endParaRPr>
          </a:p>
        </p:txBody>
      </p:sp>
      <p:sp>
        <p:nvSpPr>
          <p:cNvPr id="20487" name="Rectangle 10"/>
          <p:cNvSpPr>
            <a:spLocks noChangeArrowheads="1"/>
          </p:cNvSpPr>
          <p:nvPr/>
        </p:nvSpPr>
        <p:spPr bwMode="auto">
          <a:xfrm>
            <a:off x="0" y="-257175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800">
              <a:latin typeface="+mn-lt"/>
            </a:endParaRPr>
          </a:p>
        </p:txBody>
      </p:sp>
      <p:sp>
        <p:nvSpPr>
          <p:cNvPr id="20488" name="Rectangle 12"/>
          <p:cNvSpPr>
            <a:spLocks noChangeArrowheads="1"/>
          </p:cNvSpPr>
          <p:nvPr/>
        </p:nvSpPr>
        <p:spPr bwMode="auto">
          <a:xfrm>
            <a:off x="0" y="-257175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800">
              <a:latin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59113" y="1916113"/>
            <a:ext cx="3887787" cy="6508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000000"/>
                </a:solidFill>
                <a:cs typeface="Times New Roman" pitchFamily="18" charset="0"/>
              </a:rPr>
              <a:t>3.  </a:t>
            </a:r>
            <a:r>
              <a:rPr lang="en-US" sz="3600" b="1">
                <a:solidFill>
                  <a:srgbClr val="000000"/>
                </a:solidFill>
                <a:cs typeface="Times New Roman" pitchFamily="18" charset="0"/>
              </a:rPr>
              <a:t>tgt =</a:t>
            </a:r>
            <a:r>
              <a:rPr lang="ru-RU" sz="3600" b="1" i="1">
                <a:solidFill>
                  <a:srgbClr val="000000"/>
                </a:solidFill>
                <a:cs typeface="Times New Roman" pitchFamily="18" charset="0"/>
              </a:rPr>
              <a:t> а,  а</a:t>
            </a:r>
            <a:r>
              <a:rPr lang="ru-RU" sz="3600" b="1">
                <a:solidFill>
                  <a:srgbClr val="000000"/>
                </a:solidFill>
                <a:cs typeface="Times New Roman" pitchFamily="18" charset="0"/>
              </a:rPr>
              <a:t>Є</a:t>
            </a:r>
            <a:r>
              <a:rPr lang="en-US" sz="3600" b="1">
                <a:solidFill>
                  <a:srgbClr val="000000"/>
                </a:solidFill>
                <a:cs typeface="Times New Roman" pitchFamily="18" charset="0"/>
              </a:rPr>
              <a:t>R</a:t>
            </a:r>
            <a:r>
              <a:rPr lang="ru-RU" sz="3600" b="1" i="1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sz="3600" b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987675" y="2997200"/>
            <a:ext cx="4543231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3600">
                <a:solidFill>
                  <a:srgbClr val="000000"/>
                </a:solidFill>
                <a:cs typeface="Times New Roman" pitchFamily="18" charset="0"/>
              </a:rPr>
              <a:t>t = arctg</a:t>
            </a:r>
            <a:r>
              <a:rPr lang="ru-RU" sz="3600" b="1" i="1">
                <a:solidFill>
                  <a:srgbClr val="000000"/>
                </a:solidFill>
                <a:cs typeface="Times New Roman" pitchFamily="18" charset="0"/>
              </a:rPr>
              <a:t> а</a:t>
            </a:r>
            <a:r>
              <a:rPr lang="en-US" sz="3600" b="1" i="1">
                <a:solidFill>
                  <a:srgbClr val="000000"/>
                </a:solidFill>
                <a:cs typeface="Times New Roman" pitchFamily="18" charset="0"/>
              </a:rPr>
              <a:t> + </a:t>
            </a:r>
            <a:r>
              <a:rPr lang="el-GR" sz="3600">
                <a:solidFill>
                  <a:srgbClr val="000000"/>
                </a:solidFill>
                <a:cs typeface="Times New Roman" pitchFamily="18" charset="0"/>
              </a:rPr>
              <a:t>π</a:t>
            </a:r>
            <a:r>
              <a:rPr lang="en-US" sz="3600">
                <a:solidFill>
                  <a:srgbClr val="000000"/>
                </a:solidFill>
                <a:cs typeface="Times New Roman" pitchFamily="18" charset="0"/>
              </a:rPr>
              <a:t>k‚ k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ru-RU" sz="3600">
                <a:solidFill>
                  <a:srgbClr val="000000"/>
                </a:solidFill>
                <a:cs typeface="Times New Roman" pitchFamily="18" charset="0"/>
              </a:rPr>
              <a:t>Є</a:t>
            </a:r>
            <a:r>
              <a:rPr lang="en-US" sz="3600">
                <a:solidFill>
                  <a:srgbClr val="000000"/>
                </a:solidFill>
                <a:cs typeface="Times New Roman" pitchFamily="18" charset="0"/>
              </a:rPr>
              <a:t>Z</a:t>
            </a:r>
            <a:endParaRPr lang="ru-RU" sz="36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276600" y="4221163"/>
            <a:ext cx="3743332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000000"/>
                </a:solidFill>
                <a:cs typeface="Times New Roman" pitchFamily="18" charset="0"/>
              </a:rPr>
              <a:t>4. </a:t>
            </a:r>
            <a:r>
              <a:rPr lang="en-US" sz="3600" b="1">
                <a:solidFill>
                  <a:srgbClr val="000000"/>
                </a:solidFill>
                <a:cs typeface="Times New Roman" pitchFamily="18" charset="0"/>
              </a:rPr>
              <a:t>ctgt = </a:t>
            </a:r>
            <a:r>
              <a:rPr lang="ru-RU" sz="3600" b="1" i="1">
                <a:solidFill>
                  <a:srgbClr val="000000"/>
                </a:solidFill>
                <a:cs typeface="Times New Roman" pitchFamily="18" charset="0"/>
              </a:rPr>
              <a:t>а,  а</a:t>
            </a:r>
            <a:r>
              <a:rPr lang="ru-RU">
                <a:solidFill>
                  <a:schemeClr val="tx1"/>
                </a:solidFill>
              </a:rPr>
              <a:t> </a:t>
            </a:r>
            <a:r>
              <a:rPr lang="ru-RU" sz="3600" b="1">
                <a:solidFill>
                  <a:srgbClr val="000000"/>
                </a:solidFill>
                <a:cs typeface="Times New Roman" pitchFamily="18" charset="0"/>
              </a:rPr>
              <a:t>Є</a:t>
            </a:r>
            <a:r>
              <a:rPr lang="en-US" sz="3600" b="1">
                <a:solidFill>
                  <a:srgbClr val="000000"/>
                </a:solidFill>
                <a:cs typeface="Times New Roman" pitchFamily="18" charset="0"/>
              </a:rPr>
              <a:t>R</a:t>
            </a:r>
            <a:endParaRPr lang="ru-RU" sz="3600" b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059113" y="5589588"/>
            <a:ext cx="4674678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3600">
                <a:solidFill>
                  <a:srgbClr val="000000"/>
                </a:solidFill>
                <a:cs typeface="Times New Roman" pitchFamily="18" charset="0"/>
              </a:rPr>
              <a:t>t = arcctg</a:t>
            </a:r>
            <a:r>
              <a:rPr lang="ru-RU" sz="3600" b="1" i="1">
                <a:solidFill>
                  <a:srgbClr val="000000"/>
                </a:solidFill>
                <a:cs typeface="Times New Roman" pitchFamily="18" charset="0"/>
              </a:rPr>
              <a:t> а</a:t>
            </a:r>
            <a:r>
              <a:rPr lang="en-US" sz="3600" b="1" i="1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3600">
                <a:solidFill>
                  <a:srgbClr val="000000"/>
                </a:solidFill>
                <a:cs typeface="Times New Roman" pitchFamily="18" charset="0"/>
              </a:rPr>
              <a:t>+ </a:t>
            </a:r>
            <a:r>
              <a:rPr lang="el-GR" sz="3600">
                <a:solidFill>
                  <a:srgbClr val="000000"/>
                </a:solidFill>
                <a:cs typeface="Times New Roman" pitchFamily="18" charset="0"/>
              </a:rPr>
              <a:t>π</a:t>
            </a:r>
            <a:r>
              <a:rPr lang="en-US" sz="3600">
                <a:solidFill>
                  <a:srgbClr val="000000"/>
                </a:solidFill>
                <a:cs typeface="Times New Roman" pitchFamily="18" charset="0"/>
              </a:rPr>
              <a:t>k‚ k</a:t>
            </a:r>
            <a:r>
              <a:rPr lang="ru-RU" sz="3600">
                <a:solidFill>
                  <a:srgbClr val="000000"/>
                </a:solidFill>
                <a:cs typeface="Times New Roman" pitchFamily="18" charset="0"/>
              </a:rPr>
              <a:t>Є</a:t>
            </a:r>
            <a:r>
              <a:rPr lang="en-US" sz="3600">
                <a:solidFill>
                  <a:srgbClr val="000000"/>
                </a:solidFill>
                <a:cs typeface="Times New Roman" pitchFamily="18" charset="0"/>
              </a:rPr>
              <a:t>Z</a:t>
            </a:r>
            <a:endParaRPr lang="ru-RU" sz="3600">
              <a:solidFill>
                <a:srgbClr val="0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71500" y="357188"/>
            <a:ext cx="8572500" cy="50006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kern="1200" dirty="0">
                <a:cs typeface="Times New Roman" pitchFamily="18" charset="0"/>
              </a:rPr>
              <a:t>При каких значениях </a:t>
            </a:r>
            <a:r>
              <a:rPr lang="ru-RU" sz="2800" b="1" kern="1200" dirty="0" err="1">
                <a:cs typeface="Times New Roman" pitchFamily="18" charset="0"/>
              </a:rPr>
              <a:t>х</a:t>
            </a:r>
            <a:r>
              <a:rPr lang="ru-RU" sz="2800" b="1" kern="1200" dirty="0">
                <a:cs typeface="Times New Roman" pitchFamily="18" charset="0"/>
              </a:rPr>
              <a:t> имеет смысл выражение: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11188" y="1196975"/>
            <a:ext cx="3240087" cy="461665"/>
          </a:xfrm>
          <a:prstGeom prst="rect">
            <a:avLst/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16200000" scaled="1"/>
          </a:gradFill>
          <a:ln w="9525" algn="ctr">
            <a:solidFill>
              <a:srgbClr val="F6924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1.</a:t>
            </a:r>
            <a:r>
              <a:rPr lang="en-US" sz="2400" dirty="0" err="1">
                <a:solidFill>
                  <a:schemeClr val="dk1"/>
                </a:solidFill>
                <a:latin typeface="+mn-lt"/>
                <a:cs typeface="Times New Roman" pitchFamily="18" charset="0"/>
              </a:rPr>
              <a:t>arcsin</a:t>
            </a:r>
            <a:r>
              <a:rPr lang="en-US" sz="24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(2x+1)</a:t>
            </a:r>
            <a:endParaRPr lang="ru-RU" sz="2400" dirty="0">
              <a:solidFill>
                <a:schemeClr val="dk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148263" y="1268413"/>
            <a:ext cx="2808287" cy="461665"/>
          </a:xfrm>
          <a:prstGeom prst="rect">
            <a:avLst/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16200000" scaled="1"/>
          </a:gradFill>
          <a:ln w="9525" algn="ctr">
            <a:solidFill>
              <a:srgbClr val="F6924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2.arccos(5-2x)</a:t>
            </a:r>
            <a:endParaRPr lang="ru-RU" sz="2400" dirty="0">
              <a:solidFill>
                <a:schemeClr val="dk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84213" y="3716338"/>
            <a:ext cx="2995612" cy="461665"/>
          </a:xfrm>
          <a:prstGeom prst="rect">
            <a:avLst/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16200000" scaled="1"/>
          </a:gradFill>
          <a:ln w="9525" algn="ctr">
            <a:solidFill>
              <a:srgbClr val="F6924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3.arccos(x²-1)</a:t>
            </a:r>
            <a:endParaRPr lang="ru-RU" sz="2400" dirty="0">
              <a:solidFill>
                <a:schemeClr val="dk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64163" y="3789363"/>
            <a:ext cx="2879725" cy="461665"/>
          </a:xfrm>
          <a:prstGeom prst="rect">
            <a:avLst/>
          </a:prstGeom>
          <a:gradFill rotWithShape="1">
            <a:gsLst>
              <a:gs pos="0">
                <a:srgbClr val="FFBE86"/>
              </a:gs>
              <a:gs pos="35001">
                <a:srgbClr val="FFD0AA"/>
              </a:gs>
              <a:gs pos="100000">
                <a:srgbClr val="FFEBDB"/>
              </a:gs>
            </a:gsLst>
            <a:lin ang="16200000" scaled="1"/>
          </a:gradFill>
          <a:ln w="9525" algn="ctr">
            <a:solidFill>
              <a:srgbClr val="F6924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4.arcsin(4x²-3x)</a:t>
            </a:r>
            <a:endParaRPr lang="ru-RU" sz="2400" dirty="0">
              <a:solidFill>
                <a:schemeClr val="dk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21511" name="TextBox 7"/>
          <p:cNvSpPr txBox="1">
            <a:spLocks noChangeArrowheads="1"/>
          </p:cNvSpPr>
          <p:nvPr/>
        </p:nvSpPr>
        <p:spPr bwMode="auto">
          <a:xfrm>
            <a:off x="5357813" y="1785938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116013" y="2060575"/>
            <a:ext cx="2303462" cy="1077218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9525" algn="ctr">
            <a:solidFill>
              <a:srgbClr val="BE4B48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1) -1≤ </a:t>
            </a:r>
            <a:r>
              <a:rPr lang="ru-RU" sz="1600" b="1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2х+1 </a:t>
            </a:r>
            <a:r>
              <a:rPr lang="ru-RU" sz="16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≤1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     -2≤ </a:t>
            </a:r>
            <a:r>
              <a:rPr lang="ru-RU" sz="1600" b="1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2х </a:t>
            </a:r>
            <a:r>
              <a:rPr lang="ru-RU" sz="16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≤0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      -1≤ </a:t>
            </a:r>
            <a:r>
              <a:rPr lang="ru-RU" sz="1600" b="1" dirty="0" err="1">
                <a:solidFill>
                  <a:schemeClr val="dk1"/>
                </a:solidFill>
                <a:latin typeface="+mn-lt"/>
                <a:cs typeface="Times New Roman" pitchFamily="18" charset="0"/>
              </a:rPr>
              <a:t>х</a:t>
            </a:r>
            <a:r>
              <a:rPr lang="ru-RU" sz="1600" b="1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≤0</a:t>
            </a:r>
            <a:endParaRPr lang="en-US" sz="1600" dirty="0">
              <a:solidFill>
                <a:schemeClr val="dk1"/>
              </a:solidFill>
              <a:latin typeface="+mn-lt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Ответ: </a:t>
            </a:r>
            <a:r>
              <a:rPr lang="en-US" sz="16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[-1;0]</a:t>
            </a:r>
            <a:endParaRPr lang="ru-RU" sz="1600" dirty="0">
              <a:solidFill>
                <a:schemeClr val="dk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651500" y="2133600"/>
            <a:ext cx="1954213" cy="1077218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9525" algn="ctr">
            <a:solidFill>
              <a:srgbClr val="BE4B48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2) -1≤ </a:t>
            </a:r>
            <a:r>
              <a:rPr lang="ru-RU" sz="1600" b="1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5-2х</a:t>
            </a:r>
            <a:r>
              <a:rPr lang="ru-RU" sz="16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 ≤1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     -6≤ </a:t>
            </a:r>
            <a:r>
              <a:rPr lang="ru-RU" sz="1600" b="1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-2х </a:t>
            </a:r>
            <a:r>
              <a:rPr lang="ru-RU" sz="16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≤ -4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       2≤ </a:t>
            </a:r>
            <a:r>
              <a:rPr lang="ru-RU" sz="1600" b="1" dirty="0" err="1">
                <a:solidFill>
                  <a:schemeClr val="dk1"/>
                </a:solidFill>
                <a:latin typeface="+mn-lt"/>
                <a:cs typeface="Times New Roman" pitchFamily="18" charset="0"/>
              </a:rPr>
              <a:t>х</a:t>
            </a:r>
            <a:r>
              <a:rPr lang="ru-RU" sz="1600" b="1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≤3</a:t>
            </a:r>
            <a:endParaRPr lang="en-US" sz="1600" dirty="0">
              <a:solidFill>
                <a:schemeClr val="dk1"/>
              </a:solidFill>
              <a:latin typeface="+mn-lt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Ответ:</a:t>
            </a:r>
            <a:r>
              <a:rPr lang="en-US" sz="16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 [2;3]</a:t>
            </a:r>
            <a:endParaRPr lang="ru-RU" sz="1600" dirty="0">
              <a:solidFill>
                <a:schemeClr val="dk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21514" name="Rectangle 2"/>
          <p:cNvSpPr>
            <a:spLocks noChangeArrowheads="1"/>
          </p:cNvSpPr>
          <p:nvPr/>
        </p:nvSpPr>
        <p:spPr bwMode="auto">
          <a:xfrm>
            <a:off x="0" y="-169277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1600">
              <a:latin typeface="+mn-lt"/>
            </a:endParaRPr>
          </a:p>
        </p:txBody>
      </p:sp>
      <p:sp>
        <p:nvSpPr>
          <p:cNvPr id="21515" name="Rectangle 4"/>
          <p:cNvSpPr>
            <a:spLocks noChangeArrowheads="1"/>
          </p:cNvSpPr>
          <p:nvPr/>
        </p:nvSpPr>
        <p:spPr bwMode="auto">
          <a:xfrm>
            <a:off x="0" y="-169277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1600">
              <a:latin typeface="+mn-lt"/>
            </a:endParaRPr>
          </a:p>
        </p:txBody>
      </p:sp>
      <p:sp>
        <p:nvSpPr>
          <p:cNvPr id="21516" name="Rectangle 6"/>
          <p:cNvSpPr>
            <a:spLocks noChangeArrowheads="1"/>
          </p:cNvSpPr>
          <p:nvPr/>
        </p:nvSpPr>
        <p:spPr bwMode="auto">
          <a:xfrm>
            <a:off x="0" y="-169277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1600">
              <a:latin typeface="+mn-lt"/>
            </a:endParaRPr>
          </a:p>
        </p:txBody>
      </p:sp>
      <p:grpSp>
        <p:nvGrpSpPr>
          <p:cNvPr id="7" name="Группа 17"/>
          <p:cNvGrpSpPr>
            <a:grpSpLocks/>
          </p:cNvGrpSpPr>
          <p:nvPr/>
        </p:nvGrpSpPr>
        <p:grpSpPr bwMode="auto">
          <a:xfrm>
            <a:off x="1331913" y="4508501"/>
            <a:ext cx="1630362" cy="1428750"/>
            <a:chOff x="1357290" y="4572008"/>
            <a:chExt cx="1295547" cy="1253152"/>
          </a:xfrm>
        </p:grpSpPr>
        <p:sp>
          <p:nvSpPr>
            <p:cNvPr id="11" name="TextBox 10"/>
            <p:cNvSpPr txBox="1"/>
            <p:nvPr/>
          </p:nvSpPr>
          <p:spPr>
            <a:xfrm>
              <a:off x="1357290" y="4572008"/>
              <a:ext cx="1295547" cy="1187779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cs typeface="Times New Roman" pitchFamily="18" charset="0"/>
                </a:rPr>
                <a:t>-1≤ </a:t>
              </a:r>
              <a:r>
                <a:rPr lang="ru-RU" sz="1600" b="1" dirty="0">
                  <a:cs typeface="Times New Roman" pitchFamily="18" charset="0"/>
                </a:rPr>
                <a:t>х²-1</a:t>
              </a:r>
              <a:r>
                <a:rPr lang="ru-RU" sz="1600" dirty="0">
                  <a:cs typeface="Times New Roman" pitchFamily="18" charset="0"/>
                </a:rPr>
                <a:t> ≤ 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cs typeface="Times New Roman" pitchFamily="18" charset="0"/>
                </a:rPr>
                <a:t>  0 ≤ </a:t>
              </a:r>
              <a:r>
                <a:rPr lang="ru-RU" sz="1600" b="1" dirty="0" err="1">
                  <a:cs typeface="Times New Roman" pitchFamily="18" charset="0"/>
                </a:rPr>
                <a:t>х</a:t>
              </a:r>
              <a:r>
                <a:rPr lang="ru-RU" sz="1600" b="1" dirty="0">
                  <a:cs typeface="Times New Roman" pitchFamily="18" charset="0"/>
                </a:rPr>
                <a:t>²</a:t>
              </a:r>
              <a:r>
                <a:rPr lang="ru-RU" sz="1600" dirty="0">
                  <a:cs typeface="Times New Roman" pitchFamily="18" charset="0"/>
                </a:rPr>
                <a:t> ≤2</a:t>
              </a:r>
              <a:endParaRPr lang="en-US" sz="1600" dirty="0">
                <a:cs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cs typeface="Times New Roman" pitchFamily="18" charset="0"/>
                </a:rPr>
                <a:t>Ответ:</a:t>
              </a:r>
              <a:r>
                <a:rPr lang="en-US" sz="1600" dirty="0">
                  <a:cs typeface="Times New Roman" pitchFamily="18" charset="0"/>
                </a:rPr>
                <a:t>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dirty="0">
                <a:cs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1600" dirty="0">
                <a:cs typeface="Times New Roman" pitchFamily="18" charset="0"/>
              </a:endParaRPr>
            </a:p>
          </p:txBody>
        </p:sp>
        <p:pic>
          <p:nvPicPr>
            <p:cNvPr id="7173" name="Picture 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71743" y="5500733"/>
              <a:ext cx="876733" cy="32442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21518" name="Rectangle 8"/>
          <p:cNvSpPr>
            <a:spLocks noChangeArrowheads="1"/>
          </p:cNvSpPr>
          <p:nvPr/>
        </p:nvSpPr>
        <p:spPr bwMode="auto">
          <a:xfrm>
            <a:off x="0" y="-169277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1600">
              <a:latin typeface="+mn-lt"/>
            </a:endParaRPr>
          </a:p>
        </p:txBody>
      </p:sp>
      <p:grpSp>
        <p:nvGrpSpPr>
          <p:cNvPr id="8" name="Группа 23"/>
          <p:cNvGrpSpPr/>
          <p:nvPr/>
        </p:nvGrpSpPr>
        <p:grpSpPr>
          <a:xfrm>
            <a:off x="5947376" y="4500570"/>
            <a:ext cx="1410583" cy="1933585"/>
            <a:chOff x="5929322" y="4500570"/>
            <a:chExt cx="1185866" cy="1933585"/>
          </a:xfrm>
          <a:solidFill>
            <a:schemeClr val="accent6">
              <a:lumMod val="20000"/>
              <a:lumOff val="80000"/>
            </a:schemeClr>
          </a:solidFill>
        </p:grpSpPr>
        <p:grpSp>
          <p:nvGrpSpPr>
            <p:cNvPr id="12" name="Группа 20"/>
            <p:cNvGrpSpPr/>
            <p:nvPr/>
          </p:nvGrpSpPr>
          <p:grpSpPr>
            <a:xfrm>
              <a:off x="5929322" y="4500570"/>
              <a:ext cx="1106675" cy="1815882"/>
              <a:chOff x="5929322" y="4500570"/>
              <a:chExt cx="1106675" cy="1815882"/>
            </a:xfrm>
            <a:grpFill/>
          </p:grpSpPr>
          <p:sp>
            <p:nvSpPr>
              <p:cNvPr id="19" name="TextBox 18"/>
              <p:cNvSpPr txBox="1"/>
              <p:nvPr/>
            </p:nvSpPr>
            <p:spPr>
              <a:xfrm>
                <a:off x="5929322" y="4500570"/>
                <a:ext cx="1106675" cy="181588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dirty="0">
                    <a:cs typeface="Times New Roman" pitchFamily="18" charset="0"/>
                  </a:rPr>
                  <a:t>-1≤4х²-3х≤1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dirty="0">
                    <a:cs typeface="Times New Roman" pitchFamily="18" charset="0"/>
                  </a:rPr>
                  <a:t>  4х²-3х ≥ -1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dirty="0">
                    <a:cs typeface="Times New Roman" pitchFamily="18" charset="0"/>
                  </a:rPr>
                  <a:t>  4х²-3х ≤ 1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dirty="0">
                    <a:cs typeface="Times New Roman" pitchFamily="18" charset="0"/>
                  </a:rPr>
                  <a:t>4х²-3х-1 ≤ 0</a:t>
                </a:r>
                <a:endParaRPr lang="en-US" sz="1600" dirty="0">
                  <a:cs typeface="Times New Roman" pitchFamily="18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dirty="0">
                    <a:cs typeface="Times New Roman" pitchFamily="18" charset="0"/>
                  </a:rPr>
                  <a:t>Ответ: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1600" dirty="0">
                  <a:cs typeface="Times New Roman" pitchFamily="18" charset="0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1600" dirty="0">
                  <a:cs typeface="Times New Roman" pitchFamily="18" charset="0"/>
                </a:endParaRPr>
              </a:p>
            </p:txBody>
          </p:sp>
          <p:sp>
            <p:nvSpPr>
              <p:cNvPr id="20" name="Левая фигурная скобка 19"/>
              <p:cNvSpPr/>
              <p:nvPr/>
            </p:nvSpPr>
            <p:spPr>
              <a:xfrm>
                <a:off x="6072198" y="4857760"/>
                <a:ext cx="71438" cy="485772"/>
              </a:xfrm>
              <a:prstGeom prst="leftBrac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1600"/>
              </a:p>
            </p:txBody>
          </p:sp>
        </p:grpSp>
        <p:pic>
          <p:nvPicPr>
            <p:cNvPr id="7175" name="Picture 7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388" y="5929330"/>
              <a:ext cx="685800" cy="50482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1813" y="285750"/>
            <a:ext cx="1837362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Примеры: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75" y="1214438"/>
            <a:ext cx="2135521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342900" indent="-342900">
              <a:buFontTx/>
              <a:buAutoNum type="arabicParenR"/>
              <a:defRPr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cost= - </a:t>
            </a:r>
            <a:r>
              <a:rPr lang="ru-RU" sz="2400">
                <a:solidFill>
                  <a:srgbClr val="000000"/>
                </a:solidFill>
                <a:cs typeface="Times New Roman" pitchFamily="18" charset="0"/>
              </a:rPr>
              <a:t>     ;</a:t>
            </a:r>
          </a:p>
          <a:p>
            <a:pPr marL="342900" indent="-342900">
              <a:defRPr/>
            </a:pPr>
            <a:endParaRPr lang="ru-RU" sz="24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500688" y="1214438"/>
            <a:ext cx="1879600" cy="461665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9525" algn="ctr">
            <a:solidFill>
              <a:srgbClr val="BE4B48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2) </a:t>
            </a:r>
            <a:r>
              <a:rPr lang="en-US" sz="2400" dirty="0" err="1">
                <a:solidFill>
                  <a:schemeClr val="dk1"/>
                </a:solidFill>
                <a:latin typeface="+mn-lt"/>
                <a:cs typeface="Times New Roman" pitchFamily="18" charset="0"/>
              </a:rPr>
              <a:t>sint</a:t>
            </a:r>
            <a:r>
              <a:rPr lang="en-US" sz="24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 = 0;</a:t>
            </a:r>
            <a:endParaRPr lang="ru-RU" sz="2400" dirty="0">
              <a:solidFill>
                <a:schemeClr val="dk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55650" y="4365625"/>
            <a:ext cx="1871663" cy="461665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9525" algn="ctr">
            <a:solidFill>
              <a:srgbClr val="BE4B48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3) </a:t>
            </a:r>
            <a:r>
              <a:rPr lang="en-US" sz="2400" dirty="0" err="1">
                <a:solidFill>
                  <a:schemeClr val="dk1"/>
                </a:solidFill>
                <a:latin typeface="+mn-lt"/>
                <a:cs typeface="Times New Roman" pitchFamily="18" charset="0"/>
              </a:rPr>
              <a:t>tgt</a:t>
            </a:r>
            <a:r>
              <a:rPr lang="en-US" sz="2400" dirty="0">
                <a:solidFill>
                  <a:schemeClr val="dk1"/>
                </a:solidFill>
                <a:latin typeface="+mn-lt"/>
                <a:cs typeface="Times New Roman" pitchFamily="18" charset="0"/>
              </a:rPr>
              <a:t> = 1;</a:t>
            </a:r>
            <a:endParaRPr lang="ru-RU" sz="2400" dirty="0">
              <a:solidFill>
                <a:schemeClr val="dk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2058" name="Rectangle 2"/>
          <p:cNvSpPr>
            <a:spLocks noChangeArrowheads="1"/>
          </p:cNvSpPr>
          <p:nvPr/>
        </p:nvSpPr>
        <p:spPr bwMode="auto">
          <a:xfrm>
            <a:off x="0" y="-169277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1600">
              <a:latin typeface="+mn-lt"/>
            </a:endParaRPr>
          </a:p>
        </p:txBody>
      </p:sp>
      <p:grpSp>
        <p:nvGrpSpPr>
          <p:cNvPr id="7" name="Группа 8"/>
          <p:cNvGrpSpPr/>
          <p:nvPr/>
        </p:nvGrpSpPr>
        <p:grpSpPr>
          <a:xfrm>
            <a:off x="5429256" y="3714752"/>
            <a:ext cx="2033154" cy="461665"/>
            <a:chOff x="5753556" y="3929066"/>
            <a:chExt cx="2033154" cy="461665"/>
          </a:xfrm>
          <a:solidFill>
            <a:schemeClr val="bg1">
              <a:lumMod val="75000"/>
            </a:schemeClr>
          </a:solidFill>
        </p:grpSpPr>
        <p:sp>
          <p:nvSpPr>
            <p:cNvPr id="6" name="TextBox 5"/>
            <p:cNvSpPr txBox="1"/>
            <p:nvPr/>
          </p:nvSpPr>
          <p:spPr>
            <a:xfrm>
              <a:off x="5753556" y="3929066"/>
              <a:ext cx="2033154" cy="46166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cs typeface="Times New Roman" pitchFamily="18" charset="0"/>
                </a:rPr>
                <a:t>4) </a:t>
              </a:r>
              <a:r>
                <a:rPr lang="en-US" sz="2400" dirty="0" err="1">
                  <a:cs typeface="Times New Roman" pitchFamily="18" charset="0"/>
                </a:rPr>
                <a:t>ctgt</a:t>
              </a:r>
              <a:r>
                <a:rPr lang="en-US" sz="2400" dirty="0">
                  <a:cs typeface="Times New Roman" pitchFamily="18" charset="0"/>
                </a:rPr>
                <a:t> = -</a:t>
              </a:r>
              <a:endParaRPr lang="ru-RU" sz="2400" dirty="0">
                <a:cs typeface="Times New Roman" pitchFamily="18" charset="0"/>
              </a:endParaRPr>
            </a:p>
          </p:txBody>
        </p:sp>
        <p:pic>
          <p:nvPicPr>
            <p:cNvPr id="21505" name="Picture 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53754" y="4071942"/>
              <a:ext cx="361854" cy="3048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84213" y="2420938"/>
            <a:ext cx="3600450" cy="1323439"/>
          </a:xfrm>
          <a:prstGeom prst="rect">
            <a:avLst/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9525" algn="ctr">
            <a:solidFill>
              <a:srgbClr val="BE4B48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t= ±arccos(-1/2)+2</a:t>
            </a:r>
            <a:r>
              <a:rPr lang="el-GR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π</a:t>
            </a:r>
            <a:r>
              <a:rPr lang="en-US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k, k</a:t>
            </a: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Є</a:t>
            </a:r>
            <a:r>
              <a:rPr lang="en-US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Z</a:t>
            </a:r>
            <a:endParaRPr lang="ru-RU" sz="2000">
              <a:solidFill>
                <a:srgbClr val="000000"/>
              </a:solidFill>
              <a:latin typeface="+mn-lt"/>
              <a:cs typeface="Times New Roman" pitchFamily="18" charset="0"/>
            </a:endParaRPr>
          </a:p>
          <a:p>
            <a:pPr>
              <a:defRPr/>
            </a:pPr>
            <a:endParaRPr lang="en-US" sz="2000">
              <a:solidFill>
                <a:srgbClr val="000000"/>
              </a:solidFill>
              <a:latin typeface="+mn-lt"/>
              <a:cs typeface="Times New Roman" pitchFamily="18" charset="0"/>
            </a:endParaRPr>
          </a:p>
          <a:p>
            <a:pPr>
              <a:defRPr/>
            </a:pPr>
            <a:r>
              <a:rPr lang="en-US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t= ±</a:t>
            </a: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         </a:t>
            </a:r>
            <a:r>
              <a:rPr lang="en-US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+</a:t>
            </a: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2</a:t>
            </a:r>
            <a:r>
              <a:rPr lang="el-GR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π</a:t>
            </a:r>
            <a:r>
              <a:rPr lang="en-US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k, k</a:t>
            </a: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Є</a:t>
            </a:r>
            <a:r>
              <a:rPr lang="en-US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Z</a:t>
            </a:r>
            <a:endParaRPr lang="ru-RU" sz="2000">
              <a:solidFill>
                <a:srgbClr val="000000"/>
              </a:solidFill>
              <a:latin typeface="+mn-lt"/>
              <a:cs typeface="Times New Roman" pitchFamily="18" charset="0"/>
            </a:endParaRPr>
          </a:p>
          <a:p>
            <a:pPr>
              <a:defRPr/>
            </a:pPr>
            <a:endParaRPr lang="ru-RU" sz="2000">
              <a:solidFill>
                <a:srgbClr val="0000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57813" y="2071688"/>
            <a:ext cx="2165978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Частный случай:</a:t>
            </a:r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>
              <a:defRPr/>
            </a:pP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 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= </a:t>
            </a:r>
            <a:r>
              <a:rPr lang="el-GR" sz="2000">
                <a:solidFill>
                  <a:srgbClr val="000000"/>
                </a:solidFill>
                <a:cs typeface="Times New Roman" pitchFamily="18" charset="0"/>
              </a:rPr>
              <a:t>π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k, k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Є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Z</a:t>
            </a:r>
            <a:endParaRPr lang="ru-RU" sz="20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2062" name="Rectangle 2"/>
          <p:cNvSpPr>
            <a:spLocks noChangeArrowheads="1"/>
          </p:cNvSpPr>
          <p:nvPr/>
        </p:nvSpPr>
        <p:spPr bwMode="auto">
          <a:xfrm>
            <a:off x="0" y="-169277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160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650" y="5157788"/>
            <a:ext cx="2310248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 = arctg1+</a:t>
            </a:r>
            <a:r>
              <a:rPr lang="el-GR" sz="2000">
                <a:solidFill>
                  <a:srgbClr val="000000"/>
                </a:solidFill>
                <a:cs typeface="Times New Roman" pitchFamily="18" charset="0"/>
              </a:rPr>
              <a:t>π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k, k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Є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Z</a:t>
            </a:r>
            <a:endParaRPr lang="ru-RU" sz="2000">
              <a:solidFill>
                <a:srgbClr val="000000"/>
              </a:solidFill>
              <a:cs typeface="Times New Roman" pitchFamily="18" charset="0"/>
            </a:endParaRPr>
          </a:p>
          <a:p>
            <a:pPr>
              <a:defRPr/>
            </a:pPr>
            <a:endParaRPr lang="en-US" sz="2000">
              <a:solidFill>
                <a:srgbClr val="000000"/>
              </a:solidFill>
              <a:cs typeface="Times New Roman" pitchFamily="18" charset="0"/>
            </a:endParaRPr>
          </a:p>
          <a:p>
            <a:pPr>
              <a:defRPr/>
            </a:pP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t = 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    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+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l-GR" sz="2000">
                <a:solidFill>
                  <a:srgbClr val="000000"/>
                </a:solidFill>
                <a:cs typeface="Times New Roman" pitchFamily="18" charset="0"/>
              </a:rPr>
              <a:t>π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k, k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Є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Z.</a:t>
            </a:r>
            <a:endParaRPr lang="ru-RU" sz="2000">
              <a:solidFill>
                <a:srgbClr val="000000"/>
              </a:solidFill>
              <a:cs typeface="Times New Roman" pitchFamily="18" charset="0"/>
            </a:endParaRPr>
          </a:p>
          <a:p>
            <a:pPr>
              <a:defRPr/>
            </a:pPr>
            <a:endParaRPr lang="ru-RU" sz="200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2064" name="Rectangle 4"/>
          <p:cNvSpPr>
            <a:spLocks noChangeArrowheads="1"/>
          </p:cNvSpPr>
          <p:nvPr/>
        </p:nvSpPr>
        <p:spPr bwMode="auto">
          <a:xfrm>
            <a:off x="0" y="-169277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1600">
              <a:latin typeface="+mn-lt"/>
            </a:endParaRPr>
          </a:p>
        </p:txBody>
      </p:sp>
      <p:sp>
        <p:nvSpPr>
          <p:cNvPr id="2065" name="Rectangle 6"/>
          <p:cNvSpPr>
            <a:spLocks noChangeArrowheads="1"/>
          </p:cNvSpPr>
          <p:nvPr/>
        </p:nvSpPr>
        <p:spPr bwMode="auto">
          <a:xfrm>
            <a:off x="0" y="-169277"/>
            <a:ext cx="1847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1600">
              <a:latin typeface="+mn-lt"/>
            </a:endParaRPr>
          </a:p>
        </p:txBody>
      </p:sp>
      <p:grpSp>
        <p:nvGrpSpPr>
          <p:cNvPr id="8" name="Группа 20"/>
          <p:cNvGrpSpPr>
            <a:grpSpLocks/>
          </p:cNvGrpSpPr>
          <p:nvPr/>
        </p:nvGrpSpPr>
        <p:grpSpPr bwMode="auto">
          <a:xfrm>
            <a:off x="5000624" y="4571999"/>
            <a:ext cx="3106941" cy="1323439"/>
            <a:chOff x="5000628" y="4572008"/>
            <a:chExt cx="3106423" cy="1324610"/>
          </a:xfrm>
        </p:grpSpPr>
        <p:sp>
          <p:nvSpPr>
            <p:cNvPr id="16" name="TextBox 15"/>
            <p:cNvSpPr txBox="1"/>
            <p:nvPr/>
          </p:nvSpPr>
          <p:spPr>
            <a:xfrm>
              <a:off x="5000628" y="4572008"/>
              <a:ext cx="3106423" cy="132461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>
                  <a:solidFill>
                    <a:srgbClr val="000000"/>
                  </a:solidFill>
                  <a:cs typeface="Times New Roman" pitchFamily="18" charset="0"/>
                </a:rPr>
                <a:t>t = arcctg(      )</a:t>
              </a:r>
              <a:r>
                <a:rPr lang="ru-RU" sz="200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n-US" sz="2000">
                  <a:solidFill>
                    <a:srgbClr val="000000"/>
                  </a:solidFill>
                  <a:cs typeface="Times New Roman" pitchFamily="18" charset="0"/>
                </a:rPr>
                <a:t>+</a:t>
              </a:r>
              <a:r>
                <a:rPr lang="ru-RU" sz="200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l-GR" sz="2000">
                  <a:solidFill>
                    <a:srgbClr val="000000"/>
                  </a:solidFill>
                  <a:cs typeface="Times New Roman" pitchFamily="18" charset="0"/>
                </a:rPr>
                <a:t>π</a:t>
              </a:r>
              <a:r>
                <a:rPr lang="en-US" sz="2000">
                  <a:solidFill>
                    <a:srgbClr val="000000"/>
                  </a:solidFill>
                  <a:cs typeface="Times New Roman" pitchFamily="18" charset="0"/>
                </a:rPr>
                <a:t>k, k</a:t>
              </a:r>
              <a:r>
                <a:rPr lang="ru-RU" sz="2000">
                  <a:solidFill>
                    <a:srgbClr val="000000"/>
                  </a:solidFill>
                  <a:cs typeface="Times New Roman" pitchFamily="18" charset="0"/>
                </a:rPr>
                <a:t>Є</a:t>
              </a:r>
              <a:r>
                <a:rPr lang="en-US" sz="2000">
                  <a:solidFill>
                    <a:srgbClr val="000000"/>
                  </a:solidFill>
                  <a:cs typeface="Times New Roman" pitchFamily="18" charset="0"/>
                </a:rPr>
                <a:t>Z</a:t>
              </a:r>
              <a:endParaRPr lang="ru-RU" sz="2000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defRPr/>
              </a:pPr>
              <a:endParaRPr lang="en-US" sz="2000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defRPr/>
              </a:pPr>
              <a:r>
                <a:rPr lang="en-US" sz="2000">
                  <a:solidFill>
                    <a:srgbClr val="000000"/>
                  </a:solidFill>
                  <a:cs typeface="Times New Roman" pitchFamily="18" charset="0"/>
                </a:rPr>
                <a:t>t = </a:t>
              </a:r>
              <a:r>
                <a:rPr lang="ru-RU" sz="2000">
                  <a:solidFill>
                    <a:srgbClr val="000000"/>
                  </a:solidFill>
                  <a:cs typeface="Times New Roman" pitchFamily="18" charset="0"/>
                </a:rPr>
                <a:t>       </a:t>
              </a:r>
              <a:r>
                <a:rPr lang="en-US" sz="2000">
                  <a:solidFill>
                    <a:srgbClr val="000000"/>
                  </a:solidFill>
                  <a:cs typeface="Times New Roman" pitchFamily="18" charset="0"/>
                </a:rPr>
                <a:t>+</a:t>
              </a:r>
              <a:r>
                <a:rPr lang="ru-RU" sz="200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l-GR" sz="2000">
                  <a:solidFill>
                    <a:srgbClr val="000000"/>
                  </a:solidFill>
                  <a:cs typeface="Times New Roman" pitchFamily="18" charset="0"/>
                </a:rPr>
                <a:t>π</a:t>
              </a:r>
              <a:r>
                <a:rPr lang="en-US" sz="2000">
                  <a:solidFill>
                    <a:srgbClr val="000000"/>
                  </a:solidFill>
                  <a:cs typeface="Times New Roman" pitchFamily="18" charset="0"/>
                </a:rPr>
                <a:t>k, k</a:t>
              </a:r>
              <a:r>
                <a:rPr lang="ru-RU" sz="2000">
                  <a:solidFill>
                    <a:srgbClr val="000000"/>
                  </a:solidFill>
                  <a:cs typeface="Times New Roman" pitchFamily="18" charset="0"/>
                </a:rPr>
                <a:t>Є</a:t>
              </a:r>
              <a:r>
                <a:rPr lang="en-US" sz="2000">
                  <a:solidFill>
                    <a:srgbClr val="000000"/>
                  </a:solidFill>
                  <a:cs typeface="Times New Roman" pitchFamily="18" charset="0"/>
                </a:rPr>
                <a:t>Z.</a:t>
              </a:r>
              <a:endParaRPr lang="ru-RU" sz="2000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defRPr/>
              </a:pPr>
              <a:endParaRPr lang="ru-RU" sz="2000">
                <a:solidFill>
                  <a:srgbClr val="000000"/>
                </a:solidFill>
                <a:cs typeface="Times New Roman" pitchFamily="18" charset="0"/>
              </a:endParaRPr>
            </a:p>
          </p:txBody>
        </p:sp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57715" y="4715009"/>
              <a:ext cx="399983" cy="305070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9" name="Управляющая кнопка: домой 18">
            <a:hlinkClick r:id="rId5" action="ppaction://hlinksldjump" highlightClick="1"/>
          </p:cNvPr>
          <p:cNvSpPr/>
          <p:nvPr/>
        </p:nvSpPr>
        <p:spPr>
          <a:xfrm>
            <a:off x="8351838" y="6137275"/>
            <a:ext cx="792162" cy="7207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/>
          </a:p>
        </p:txBody>
      </p:sp>
      <p:graphicFrame>
        <p:nvGraphicFramePr>
          <p:cNvPr id="205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4359080"/>
              </p:ext>
            </p:extLst>
          </p:nvPr>
        </p:nvGraphicFramePr>
        <p:xfrm>
          <a:off x="1331913" y="2997200"/>
          <a:ext cx="557212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Формула" r:id="rId6" imgW="253800" imgH="393480" progId="Equation.3">
                  <p:embed/>
                </p:oleObj>
              </mc:Choice>
              <mc:Fallback>
                <p:oleObj name="Формула" r:id="rId6" imgW="253800" imgH="39348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913" y="2997200"/>
                        <a:ext cx="557212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6009918"/>
              </p:ext>
            </p:extLst>
          </p:nvPr>
        </p:nvGraphicFramePr>
        <p:xfrm>
          <a:off x="5508625" y="5157788"/>
          <a:ext cx="487363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Формула" r:id="rId8" imgW="241200" imgH="393480" progId="Equation.3">
                  <p:embed/>
                </p:oleObj>
              </mc:Choice>
              <mc:Fallback>
                <p:oleObj name="Формула" r:id="rId8" imgW="241200" imgH="39348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25" y="5157788"/>
                        <a:ext cx="487363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4173257"/>
              </p:ext>
            </p:extLst>
          </p:nvPr>
        </p:nvGraphicFramePr>
        <p:xfrm>
          <a:off x="1187450" y="5661025"/>
          <a:ext cx="39370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Формула" r:id="rId10" imgW="164880" imgH="393480" progId="Equation.3">
                  <p:embed/>
                </p:oleObj>
              </mc:Choice>
              <mc:Fallback>
                <p:oleObj name="Формула" r:id="rId10" imgW="164880" imgH="39348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5661025"/>
                        <a:ext cx="393700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7466052"/>
              </p:ext>
            </p:extLst>
          </p:nvPr>
        </p:nvGraphicFramePr>
        <p:xfrm>
          <a:off x="2268538" y="1268413"/>
          <a:ext cx="252412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Формула" r:id="rId12" imgW="152280" imgH="393480" progId="Equation.3">
                  <p:embed/>
                </p:oleObj>
              </mc:Choice>
              <mc:Fallback>
                <p:oleObj name="Формула" r:id="rId12" imgW="152280" imgH="39348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1268413"/>
                        <a:ext cx="252412" cy="649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1" grpId="0" animBg="1"/>
      <p:bldP spid="12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750" y="260350"/>
            <a:ext cx="7715250" cy="63341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kern="1200" dirty="0">
                <a:cs typeface="Times New Roman" pitchFamily="18" charset="0"/>
              </a:rPr>
              <a:t>Решение простейших уравнений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6158" y="1052513"/>
            <a:ext cx="3371436" cy="224676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buFontTx/>
              <a:buAutoNum type="arabicParenR"/>
              <a:defRPr/>
            </a:pPr>
            <a:r>
              <a:rPr lang="en-US" sz="2000" b="1" dirty="0">
                <a:solidFill>
                  <a:schemeClr val="tx1"/>
                </a:solidFill>
                <a:cs typeface="Times New Roman" pitchFamily="18" charset="0"/>
              </a:rPr>
              <a:t>tg2x = -1</a:t>
            </a: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schemeClr val="tx1"/>
              </a:solidFill>
              <a:cs typeface="Times New Roman" pitchFamily="18" charset="0"/>
            </a:endParaRP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     2x = </a:t>
            </a:r>
            <a:r>
              <a:rPr lang="en-US" sz="2000" dirty="0" err="1">
                <a:solidFill>
                  <a:schemeClr val="tx1"/>
                </a:solidFill>
                <a:cs typeface="Times New Roman" pitchFamily="18" charset="0"/>
              </a:rPr>
              <a:t>arctg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 (-1) + 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k, k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Є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Z</a:t>
            </a: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     2x = -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/4 + 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k, k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Є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Z</a:t>
            </a: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       x = -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/8 + 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k/2, k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Є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Z</a:t>
            </a:r>
            <a:endParaRPr lang="ru-RU" sz="2000" dirty="0">
              <a:solidFill>
                <a:schemeClr val="tx1"/>
              </a:solidFill>
              <a:cs typeface="Times New Roman" pitchFamily="18" charset="0"/>
            </a:endParaRP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  <a:p>
            <a:pPr marL="457200" indent="-4572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   Ответ: 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-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/8 + 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k/2, k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Є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Z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36783" y="1052513"/>
            <a:ext cx="3964547" cy="224676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2) </a:t>
            </a:r>
            <a:r>
              <a:rPr lang="en-US" sz="2000" b="1" dirty="0" err="1">
                <a:solidFill>
                  <a:schemeClr val="tx1"/>
                </a:solidFill>
                <a:cs typeface="Times New Roman" pitchFamily="18" charset="0"/>
              </a:rPr>
              <a:t>cos</a:t>
            </a:r>
            <a:r>
              <a:rPr lang="en-US" sz="2000" b="1" dirty="0">
                <a:solidFill>
                  <a:schemeClr val="tx1"/>
                </a:solidFill>
                <a:cs typeface="Times New Roman" pitchFamily="18" charset="0"/>
              </a:rPr>
              <a:t>(x+</a:t>
            </a:r>
            <a:r>
              <a:rPr lang="el-GR" sz="2000" b="1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b="1" dirty="0">
                <a:solidFill>
                  <a:schemeClr val="tx1"/>
                </a:solidFill>
                <a:cs typeface="Times New Roman" pitchFamily="18" charset="0"/>
              </a:rPr>
              <a:t>/3) =</a:t>
            </a:r>
            <a:r>
              <a:rPr lang="ru-RU" sz="2000" b="1" dirty="0">
                <a:solidFill>
                  <a:schemeClr val="tx1"/>
                </a:solidFill>
                <a:cs typeface="Times New Roman" pitchFamily="18" charset="0"/>
              </a:rPr>
              <a:t> 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   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x+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/3 = ±arccos1/2 + 2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k, k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Є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Z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   x+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/3 = ±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/3 + 2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k, k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Є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Z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          x = -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/3 ± 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/3 + 2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k, k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Є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Z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Ответ: 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-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/3 ± 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/3 + 2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k, k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Є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Z</a:t>
            </a:r>
            <a:endParaRPr lang="ru-RU" sz="20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9613" y="3811588"/>
            <a:ext cx="4500562" cy="224676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3) </a:t>
            </a:r>
            <a:r>
              <a:rPr lang="en-US" sz="2000" b="1" dirty="0">
                <a:solidFill>
                  <a:schemeClr val="tx1"/>
                </a:solidFill>
                <a:cs typeface="Times New Roman" pitchFamily="18" charset="0"/>
              </a:rPr>
              <a:t>sin(</a:t>
            </a:r>
            <a:r>
              <a:rPr lang="el-GR" sz="2000" b="1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b="1" dirty="0">
                <a:solidFill>
                  <a:schemeClr val="tx1"/>
                </a:solidFill>
                <a:cs typeface="Times New Roman" pitchFamily="18" charset="0"/>
              </a:rPr>
              <a:t> – x/3) = 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упростим по формулам приведения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    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sin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(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x/3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)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 = 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частный случай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        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x/3 = 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k, k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Є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Z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           x = 3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k, k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Є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Z.</a:t>
            </a:r>
            <a:endParaRPr lang="ru-RU" sz="2000" dirty="0">
              <a:solidFill>
                <a:schemeClr val="tx1"/>
              </a:solidFill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Ответ: 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3</a:t>
            </a:r>
            <a:r>
              <a:rPr lang="el-GR" sz="2000" dirty="0">
                <a:solidFill>
                  <a:schemeClr val="tx1"/>
                </a:solidFill>
                <a:cs typeface="Times New Roman" pitchFamily="18" charset="0"/>
              </a:rPr>
              <a:t>π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k, k</a:t>
            </a:r>
            <a:r>
              <a:rPr lang="ru-RU" sz="2000" dirty="0">
                <a:solidFill>
                  <a:schemeClr val="tx1"/>
                </a:solidFill>
                <a:cs typeface="Times New Roman" pitchFamily="18" charset="0"/>
              </a:rPr>
              <a:t>Є</a:t>
            </a:r>
            <a:r>
              <a:rPr lang="en-US" sz="2000" dirty="0">
                <a:solidFill>
                  <a:schemeClr val="tx1"/>
                </a:solidFill>
                <a:cs typeface="Times New Roman" pitchFamily="18" charset="0"/>
              </a:rPr>
              <a:t>Z.</a:t>
            </a:r>
            <a:endParaRPr lang="ru-RU" sz="20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351838" y="6137275"/>
            <a:ext cx="792162" cy="7207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55763" y="260350"/>
            <a:ext cx="7488237" cy="79692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smtClean="0">
                <a:solidFill>
                  <a:srgbClr val="000000"/>
                </a:solidFill>
              </a:rPr>
              <a:t>Виды тригонометрических уравнений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4213" y="1285875"/>
            <a:ext cx="7848600" cy="16312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>
                <a:cs typeface="Times New Roman" pitchFamily="18" charset="0"/>
              </a:rPr>
              <a:t>1.Сводимые к квадратным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cs typeface="Times New Roman" pitchFamily="18" charset="0"/>
              </a:rPr>
              <a:t> </a:t>
            </a:r>
            <a:r>
              <a:rPr lang="ru-RU" sz="1400" i="1" dirty="0">
                <a:solidFill>
                  <a:srgbClr val="660033"/>
                </a:solidFill>
                <a:cs typeface="Times New Roman" pitchFamily="18" charset="0"/>
              </a:rPr>
              <a:t>Решаются методом введения новой переменной</a:t>
            </a:r>
            <a:endParaRPr lang="ru-RU" sz="1400" dirty="0"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cs typeface="Times New Roman" pitchFamily="18" charset="0"/>
              </a:rPr>
              <a:t>    </a:t>
            </a:r>
            <a:r>
              <a:rPr lang="en-US" sz="2000" b="1" dirty="0">
                <a:solidFill>
                  <a:schemeClr val="tx1"/>
                </a:solidFill>
                <a:cs typeface="Times New Roman" pitchFamily="18" charset="0"/>
              </a:rPr>
              <a:t>a∙sin²x + </a:t>
            </a:r>
            <a:r>
              <a:rPr lang="en-US" sz="2000" b="1" dirty="0" err="1">
                <a:solidFill>
                  <a:schemeClr val="tx1"/>
                </a:solidFill>
                <a:cs typeface="Times New Roman" pitchFamily="18" charset="0"/>
              </a:rPr>
              <a:t>b∙sinx</a:t>
            </a:r>
            <a:r>
              <a:rPr lang="en-US" sz="2000" b="1" dirty="0">
                <a:solidFill>
                  <a:schemeClr val="tx1"/>
                </a:solidFill>
                <a:cs typeface="Times New Roman" pitchFamily="18" charset="0"/>
              </a:rPr>
              <a:t> + c=0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cs typeface="Times New Roman" pitchFamily="18" charset="0"/>
              </a:rPr>
              <a:t>Пусть </a:t>
            </a:r>
            <a:r>
              <a:rPr lang="en-US" sz="2000" dirty="0" err="1">
                <a:cs typeface="Times New Roman" pitchFamily="18" charset="0"/>
              </a:rPr>
              <a:t>sinx</a:t>
            </a:r>
            <a:r>
              <a:rPr lang="en-US" sz="2000" dirty="0">
                <a:cs typeface="Times New Roman" pitchFamily="18" charset="0"/>
              </a:rPr>
              <a:t> = p,</a:t>
            </a:r>
            <a:r>
              <a:rPr lang="ru-RU" sz="2000" dirty="0">
                <a:cs typeface="Times New Roman" pitchFamily="18" charset="0"/>
              </a:rPr>
              <a:t> где</a:t>
            </a:r>
            <a:r>
              <a:rPr lang="en-US" sz="2000" dirty="0">
                <a:cs typeface="Times New Roman" pitchFamily="18" charset="0"/>
              </a:rPr>
              <a:t> </a:t>
            </a:r>
            <a:r>
              <a:rPr lang="en-US" sz="2000" dirty="0">
                <a:cs typeface="Times New Roman"/>
              </a:rPr>
              <a:t>|p|</a:t>
            </a:r>
            <a:r>
              <a:rPr lang="en-US" sz="2000" dirty="0">
                <a:cs typeface="Times New Roman" pitchFamily="18" charset="0"/>
              </a:rPr>
              <a:t> ≤1</a:t>
            </a:r>
            <a:r>
              <a:rPr lang="ru-RU" sz="2000" dirty="0">
                <a:cs typeface="Times New Roman" pitchFamily="18" charset="0"/>
              </a:rPr>
              <a:t>, тогда </a:t>
            </a:r>
            <a:r>
              <a:rPr lang="en-US" sz="2000" dirty="0">
                <a:cs typeface="Times New Roman" pitchFamily="18" charset="0"/>
              </a:rPr>
              <a:t>a∙p² + </a:t>
            </a:r>
            <a:r>
              <a:rPr lang="en-US" sz="2000" dirty="0" err="1">
                <a:cs typeface="Times New Roman" pitchFamily="18" charset="0"/>
              </a:rPr>
              <a:t>b∙p</a:t>
            </a:r>
            <a:r>
              <a:rPr lang="en-US" sz="2000" dirty="0">
                <a:cs typeface="Times New Roman" pitchFamily="18" charset="0"/>
              </a:rPr>
              <a:t> + c = 0</a:t>
            </a:r>
            <a:r>
              <a:rPr lang="ru-RU" sz="2000" dirty="0"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cs typeface="Times New Roman" pitchFamily="18" charset="0"/>
              </a:rPr>
              <a:t>Найти корни, вернуться к замене и решить простые уравнения.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3356992"/>
            <a:ext cx="7921625" cy="21236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b="1" u="sng" dirty="0">
                <a:solidFill>
                  <a:srgbClr val="000000"/>
                </a:solidFill>
                <a:cs typeface="Times New Roman" pitchFamily="18" charset="0"/>
              </a:rPr>
              <a:t>2.</a:t>
            </a:r>
            <a:r>
              <a:rPr lang="ru-RU" sz="2000" b="1" u="sng" dirty="0">
                <a:solidFill>
                  <a:srgbClr val="000000"/>
                </a:solidFill>
                <a:cs typeface="Times New Roman" pitchFamily="18" charset="0"/>
              </a:rPr>
              <a:t>Однородные</a:t>
            </a:r>
          </a:p>
          <a:p>
            <a:pPr>
              <a:defRPr/>
            </a:pPr>
            <a:r>
              <a:rPr lang="ru-RU" sz="2000" dirty="0" smtClean="0">
                <a:solidFill>
                  <a:srgbClr val="000000"/>
                </a:solidFill>
                <a:cs typeface="Times New Roman" pitchFamily="18" charset="0"/>
              </a:rPr>
              <a:t>Первой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степени: </a:t>
            </a:r>
            <a:endParaRPr lang="en-US" sz="2000" dirty="0">
              <a:solidFill>
                <a:srgbClr val="000000"/>
              </a:solidFill>
              <a:cs typeface="Times New Roman" pitchFamily="18" charset="0"/>
            </a:endParaRPr>
          </a:p>
          <a:p>
            <a:pPr>
              <a:defRPr/>
            </a:pPr>
            <a:r>
              <a:rPr lang="ru-RU" sz="1400" i="1" dirty="0">
                <a:solidFill>
                  <a:srgbClr val="660033"/>
                </a:solidFill>
                <a:cs typeface="Times New Roman" pitchFamily="18" charset="0"/>
              </a:rPr>
              <a:t>Решаются </a:t>
            </a:r>
            <a:r>
              <a:rPr lang="ru-RU" sz="1200" i="1" dirty="0">
                <a:solidFill>
                  <a:srgbClr val="660033"/>
                </a:solidFill>
              </a:rPr>
              <a:t>делением на </a:t>
            </a:r>
            <a:r>
              <a:rPr lang="en-US" sz="1200" i="1" dirty="0" err="1">
                <a:solidFill>
                  <a:srgbClr val="660033"/>
                </a:solidFill>
              </a:rPr>
              <a:t>cos</a:t>
            </a:r>
            <a:r>
              <a:rPr lang="ru-RU" sz="1200" i="1" dirty="0">
                <a:solidFill>
                  <a:srgbClr val="660033"/>
                </a:solidFill>
              </a:rPr>
              <a:t> х (или </a:t>
            </a:r>
            <a:r>
              <a:rPr lang="en-US" sz="1200" i="1" dirty="0" err="1">
                <a:solidFill>
                  <a:srgbClr val="660033"/>
                </a:solidFill>
              </a:rPr>
              <a:t>sinx</a:t>
            </a:r>
            <a:r>
              <a:rPr lang="ru-RU" sz="1200" i="1" dirty="0">
                <a:solidFill>
                  <a:srgbClr val="660033"/>
                </a:solidFill>
              </a:rPr>
              <a:t>)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400" i="1" dirty="0">
                <a:solidFill>
                  <a:srgbClr val="660033"/>
                </a:solidFill>
                <a:cs typeface="Times New Roman" pitchFamily="18" charset="0"/>
              </a:rPr>
              <a:t>и методом введения новой переменной</a:t>
            </a:r>
            <a:r>
              <a:rPr lang="ru-RU" sz="1400" dirty="0">
                <a:solidFill>
                  <a:srgbClr val="660033"/>
                </a:solidFill>
                <a:cs typeface="Times New Roman" pitchFamily="18" charset="0"/>
              </a:rPr>
              <a:t>.</a:t>
            </a:r>
            <a:endParaRPr lang="ru-RU" sz="1400" b="1" dirty="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defRPr/>
            </a:pPr>
            <a:r>
              <a:rPr lang="en-US" sz="2000" b="1" dirty="0" err="1">
                <a:solidFill>
                  <a:srgbClr val="000000"/>
                </a:solidFill>
                <a:cs typeface="Times New Roman" pitchFamily="18" charset="0"/>
              </a:rPr>
              <a:t>a∙sinx</a:t>
            </a:r>
            <a:r>
              <a:rPr lang="en-US" sz="2000" b="1" dirty="0">
                <a:solidFill>
                  <a:srgbClr val="000000"/>
                </a:solidFill>
                <a:cs typeface="Times New Roman" pitchFamily="18" charset="0"/>
              </a:rPr>
              <a:t> + </a:t>
            </a:r>
            <a:r>
              <a:rPr lang="en-US" sz="2000" b="1" dirty="0" err="1">
                <a:solidFill>
                  <a:srgbClr val="000000"/>
                </a:solidFill>
                <a:cs typeface="Times New Roman" pitchFamily="18" charset="0"/>
              </a:rPr>
              <a:t>b∙cosx</a:t>
            </a:r>
            <a:r>
              <a:rPr lang="en-US" sz="2000" b="1" dirty="0">
                <a:solidFill>
                  <a:srgbClr val="000000"/>
                </a:solidFill>
                <a:cs typeface="Times New Roman" pitchFamily="18" charset="0"/>
              </a:rPr>
              <a:t> = 0</a:t>
            </a:r>
          </a:p>
          <a:p>
            <a:pPr>
              <a:defRPr/>
            </a:pP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Т.к.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cs typeface="Times New Roman" pitchFamily="18" charset="0"/>
              </a:rPr>
              <a:t>sinx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 и </a:t>
            </a:r>
            <a:r>
              <a:rPr lang="en-US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cs typeface="Times New Roman" pitchFamily="18" charset="0"/>
              </a:rPr>
              <a:t>cosx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 одновременно не равны нулю, то разделим обе части уравнения на </a:t>
            </a:r>
            <a:r>
              <a:rPr lang="en-US" dirty="0" err="1">
                <a:solidFill>
                  <a:srgbClr val="000000"/>
                </a:solidFill>
                <a:cs typeface="Times New Roman" pitchFamily="18" charset="0"/>
              </a:rPr>
              <a:t>cosx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 (или на </a:t>
            </a:r>
            <a:r>
              <a:rPr lang="en-US" sz="1600" dirty="0" err="1">
                <a:solidFill>
                  <a:srgbClr val="000000"/>
                </a:solidFill>
              </a:rPr>
              <a:t>sinx</a:t>
            </a:r>
            <a:r>
              <a:rPr lang="ru-RU" dirty="0">
                <a:solidFill>
                  <a:srgbClr val="000000"/>
                </a:solidFill>
                <a:cs typeface="Times New Roman" pitchFamily="18" charset="0"/>
              </a:rPr>
              <a:t>). Получим: простое уравнение</a:t>
            </a:r>
          </a:p>
          <a:p>
            <a:pPr algn="ctr">
              <a:defRPr/>
            </a:pPr>
            <a:r>
              <a:rPr lang="en-US" sz="2000" dirty="0" err="1">
                <a:solidFill>
                  <a:srgbClr val="000000"/>
                </a:solidFill>
                <a:cs typeface="Times New Roman" pitchFamily="18" charset="0"/>
              </a:rPr>
              <a:t>a∙tgx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+ b = 0 </a:t>
            </a:r>
            <a:r>
              <a:rPr lang="ru-RU" sz="2000" dirty="0">
                <a:solidFill>
                  <a:srgbClr val="000000"/>
                </a:solidFill>
                <a:cs typeface="Times New Roman" pitchFamily="18" charset="0"/>
              </a:rPr>
              <a:t>или 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cs typeface="Times New Roman" pitchFamily="18" charset="0"/>
              </a:rPr>
              <a:t>tgx</a:t>
            </a:r>
            <a:r>
              <a:rPr lang="en-US" sz="2000" dirty="0">
                <a:solidFill>
                  <a:srgbClr val="000000"/>
                </a:solidFill>
                <a:cs typeface="Times New Roman" pitchFamily="18" charset="0"/>
              </a:rPr>
              <a:t> = m</a:t>
            </a:r>
            <a:endParaRPr lang="ru-RU" sz="2000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683568" y="5945043"/>
            <a:ext cx="7775575" cy="67710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2000" b="1" u="sng" dirty="0" smtClean="0">
                <a:solidFill>
                  <a:srgbClr val="000000"/>
                </a:solidFill>
                <a:cs typeface="Times New Roman" pitchFamily="18" charset="0"/>
              </a:rPr>
              <a:t>3</a:t>
            </a:r>
            <a:r>
              <a:rPr lang="en-US" sz="2000" b="1" u="sng" dirty="0" smtClean="0">
                <a:solidFill>
                  <a:srgbClr val="000000"/>
                </a:solidFill>
                <a:cs typeface="Times New Roman" pitchFamily="18" charset="0"/>
              </a:rPr>
              <a:t>.</a:t>
            </a:r>
            <a:r>
              <a:rPr lang="ru-RU" sz="2000" b="1" u="sng" dirty="0" smtClean="0">
                <a:solidFill>
                  <a:srgbClr val="000000"/>
                </a:solidFill>
                <a:cs typeface="Times New Roman" pitchFamily="18" charset="0"/>
              </a:rPr>
              <a:t>Уравнение вида</a:t>
            </a:r>
            <a:endParaRPr lang="ru-RU" sz="2000" b="1" u="sng" dirty="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 smtClean="0">
                <a:solidFill>
                  <a:srgbClr val="660033"/>
                </a:solidFill>
                <a:cs typeface="Arial" charset="0"/>
              </a:rPr>
              <a:t>А </a:t>
            </a:r>
            <a:r>
              <a:rPr lang="en-US" dirty="0" err="1">
                <a:solidFill>
                  <a:srgbClr val="660033"/>
                </a:solidFill>
                <a:cs typeface="Arial" charset="0"/>
              </a:rPr>
              <a:t>sinx</a:t>
            </a:r>
            <a:r>
              <a:rPr lang="ru-RU" dirty="0">
                <a:solidFill>
                  <a:srgbClr val="660033"/>
                </a:solidFill>
                <a:cs typeface="Arial" charset="0"/>
              </a:rPr>
              <a:t> + </a:t>
            </a:r>
            <a:r>
              <a:rPr lang="en-US" dirty="0">
                <a:solidFill>
                  <a:srgbClr val="660033"/>
                </a:solidFill>
                <a:cs typeface="Arial" charset="0"/>
              </a:rPr>
              <a:t>B </a:t>
            </a:r>
            <a:r>
              <a:rPr lang="en-US" dirty="0" err="1">
                <a:solidFill>
                  <a:srgbClr val="660033"/>
                </a:solidFill>
                <a:cs typeface="Arial" charset="0"/>
              </a:rPr>
              <a:t>cosx</a:t>
            </a:r>
            <a:r>
              <a:rPr lang="ru-RU" dirty="0">
                <a:solidFill>
                  <a:srgbClr val="660033"/>
                </a:solidFill>
                <a:cs typeface="Arial" charset="0"/>
              </a:rPr>
              <a:t> = </a:t>
            </a:r>
            <a:r>
              <a:rPr lang="en-US" dirty="0">
                <a:solidFill>
                  <a:srgbClr val="660033"/>
                </a:solidFill>
                <a:cs typeface="Arial" charset="0"/>
              </a:rPr>
              <a:t>C</a:t>
            </a:r>
            <a:r>
              <a:rPr lang="ru-RU" dirty="0">
                <a:solidFill>
                  <a:srgbClr val="660033"/>
                </a:solidFill>
                <a:cs typeface="Arial" charset="0"/>
              </a:rPr>
              <a:t>.           А, В, С </a:t>
            </a:r>
            <a:r>
              <a:rPr lang="ru-RU" dirty="0">
                <a:solidFill>
                  <a:srgbClr val="660033"/>
                </a:solidFill>
                <a:cs typeface="Arial" charset="0"/>
                <a:sym typeface="Symbol" pitchFamily="18" charset="2"/>
              </a:rPr>
              <a:t></a:t>
            </a:r>
            <a:r>
              <a:rPr lang="ru-RU" dirty="0">
                <a:solidFill>
                  <a:srgbClr val="660033"/>
                </a:solidFill>
                <a:cs typeface="Arial" charset="0"/>
              </a:rPr>
              <a:t> 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4213" y="1700213"/>
            <a:ext cx="7775575" cy="17462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2) Однородные уравнения второй степени:</a:t>
            </a:r>
          </a:p>
          <a:p>
            <a:pPr>
              <a:defRPr/>
            </a:pPr>
            <a:r>
              <a:rPr lang="ru-RU" sz="1600" i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Решаются делением на </a:t>
            </a:r>
            <a:r>
              <a:rPr lang="en-US" sz="1600" i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cos²</a:t>
            </a:r>
            <a:r>
              <a:rPr lang="ru-RU" sz="1600" i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 х (или </a:t>
            </a:r>
            <a:r>
              <a:rPr lang="en-US" sz="1600" i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sin²x</a:t>
            </a:r>
            <a:r>
              <a:rPr lang="ru-RU" sz="1600" i="1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) и методом введения новой переменной</a:t>
            </a:r>
            <a:r>
              <a:rPr lang="ru-RU" sz="160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a∙sin²x + b∙sinx∙cosx + c∙cos²x = 0</a:t>
            </a:r>
          </a:p>
          <a:p>
            <a:pPr>
              <a:defRPr/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Разделим обе части на 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cos²x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 Получим квадратное уравнение: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a∙tg²x + b∙tgx + c = 0</a:t>
            </a:r>
            <a:r>
              <a:rPr lang="ru-RU" sz="2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smtClean="0">
                <a:solidFill>
                  <a:srgbClr val="000000"/>
                </a:solidFill>
              </a:rPr>
              <a:t>Виды тригонометрических уравнений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763713" y="3860800"/>
            <a:ext cx="5832475" cy="27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 р и м е р .   Решить уравнение:  3sin </a:t>
            </a:r>
            <a:r>
              <a:rPr lang="ru-RU" sz="14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+ 4 sin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· cos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+ 5 cos </a:t>
            </a:r>
            <a:r>
              <a:rPr lang="ru-RU" sz="14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= 2.</a:t>
            </a:r>
            <a:endParaRPr lang="ru-RU" sz="1400">
              <a:solidFill>
                <a:srgbClr val="000000"/>
              </a:solidFill>
            </a:endParaRPr>
          </a:p>
          <a:p>
            <a:pPr algn="just"/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>
              <a:solidFill>
                <a:srgbClr val="000000"/>
              </a:solidFill>
            </a:endParaRPr>
          </a:p>
          <a:p>
            <a:pPr algn="just"/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Р е ш е н и е .  3sin </a:t>
            </a:r>
            <a:r>
              <a:rPr lang="ru-RU" sz="14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+ 4 sin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· cos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+ 5 cos </a:t>
            </a:r>
            <a:r>
              <a:rPr lang="ru-RU" sz="14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= 2sin </a:t>
            </a:r>
            <a:r>
              <a:rPr lang="ru-RU" sz="14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+ 2cos </a:t>
            </a:r>
            <a:r>
              <a:rPr lang="ru-RU" sz="14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,</a:t>
            </a:r>
            <a:endParaRPr lang="ru-RU" sz="1400">
              <a:solidFill>
                <a:srgbClr val="000000"/>
              </a:solidFill>
            </a:endParaRPr>
          </a:p>
          <a:p>
            <a:pPr algn="just"/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>
              <a:solidFill>
                <a:srgbClr val="000000"/>
              </a:solidFill>
            </a:endParaRPr>
          </a:p>
          <a:p>
            <a:pPr algn="just"/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                  sin </a:t>
            </a:r>
            <a:r>
              <a:rPr lang="ru-RU" sz="14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+ 4 sin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· cos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+ 3 cos </a:t>
            </a:r>
            <a:r>
              <a:rPr lang="ru-RU" sz="14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= 0 ,</a:t>
            </a:r>
            <a:endParaRPr lang="ru-RU" sz="1400">
              <a:solidFill>
                <a:srgbClr val="000000"/>
              </a:solidFill>
            </a:endParaRPr>
          </a:p>
          <a:p>
            <a:pPr algn="just"/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>
              <a:solidFill>
                <a:srgbClr val="000000"/>
              </a:solidFill>
            </a:endParaRPr>
          </a:p>
          <a:p>
            <a:pPr algn="just"/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     t</a:t>
            </a:r>
            <a:r>
              <a:rPr lang="en-US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14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+ 4 t</a:t>
            </a:r>
            <a:r>
              <a:rPr lang="en-US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+ 3 = 0 ,  отсюда 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+ 4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+3 = 0 ,</a:t>
            </a:r>
            <a:endParaRPr lang="ru-RU" sz="1400">
              <a:solidFill>
                <a:srgbClr val="000000"/>
              </a:solidFill>
            </a:endParaRPr>
          </a:p>
          <a:p>
            <a:pPr algn="just"/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>
              <a:solidFill>
                <a:srgbClr val="000000"/>
              </a:solidFill>
            </a:endParaRPr>
          </a:p>
          <a:p>
            <a:pPr algn="just"/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                         корни этого уравнения: 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1400" baseline="-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ru-RU" sz="1400">
                <a:solidFill>
                  <a:srgbClr val="00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-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1,  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1400" baseline="-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= </a:t>
            </a:r>
            <a:r>
              <a:rPr lang="ru-RU" sz="1400">
                <a:solidFill>
                  <a:srgbClr val="000000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-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  отсюда</a:t>
            </a:r>
            <a:endParaRPr lang="ru-RU" sz="1400">
              <a:solidFill>
                <a:srgbClr val="000000"/>
              </a:solidFill>
            </a:endParaRPr>
          </a:p>
          <a:p>
            <a:pPr algn="just"/>
            <a:r>
              <a:rPr lang="ru-RU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                       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1)   t</a:t>
            </a:r>
            <a:r>
              <a:rPr lang="en-US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= –1, </a:t>
            </a:r>
            <a:r>
              <a:rPr lang="ru-RU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   t</a:t>
            </a:r>
            <a:r>
              <a:rPr lang="en-US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= –3,</a:t>
            </a:r>
            <a:endParaRPr lang="en-US"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  <a:r>
              <a:rPr lang="en-US" sz="1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>
              <a:latin typeface="Calibri" panose="020F0502020204030204" pitchFamily="34" charset="0"/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351838" y="6137275"/>
            <a:ext cx="792162" cy="7207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31751" name="Object 7"/>
          <p:cNvGraphicFramePr>
            <a:graphicFrameLocks noChangeAspect="1"/>
          </p:cNvGraphicFramePr>
          <p:nvPr/>
        </p:nvGraphicFramePr>
        <p:xfrm>
          <a:off x="2700338" y="6237288"/>
          <a:ext cx="2663825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Формула" r:id="rId4" imgW="2273040" imgH="393480" progId="Equation.3">
                  <p:embed/>
                </p:oleObj>
              </mc:Choice>
              <mc:Fallback>
                <p:oleObj name="Формула" r:id="rId4" imgW="227304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6237288"/>
                        <a:ext cx="2663825" cy="461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smtClean="0">
                <a:solidFill>
                  <a:srgbClr val="000000"/>
                </a:solidFill>
              </a:rPr>
              <a:t>Виды тригонометрических уравнений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37611" y="1525354"/>
            <a:ext cx="8064500" cy="240829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152352" bIns="38088" anchor="ctr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rgbClr val="660033"/>
                </a:solidFill>
              </a:rPr>
              <a:t>4</a:t>
            </a:r>
            <a:r>
              <a:rPr lang="ru-RU" sz="1600" dirty="0">
                <a:solidFill>
                  <a:srgbClr val="660033"/>
                </a:solidFill>
              </a:rPr>
              <a:t>.</a:t>
            </a:r>
            <a:r>
              <a:rPr lang="ru-RU" sz="1600" b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660033"/>
                </a:solidFill>
                <a:cs typeface="Times New Roman" pitchFamily="18" charset="0"/>
              </a:rPr>
              <a:t>Решение тригонометрических уравнений с помощью</a:t>
            </a:r>
            <a:r>
              <a:rPr lang="en-US" sz="1600" dirty="0">
                <a:solidFill>
                  <a:srgbClr val="660033"/>
                </a:solidFill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660033"/>
                </a:solidFill>
                <a:cs typeface="Times New Roman" pitchFamily="18" charset="0"/>
              </a:rPr>
              <a:t>универсальной</a:t>
            </a:r>
            <a:endParaRPr lang="en-US" sz="1600" dirty="0">
              <a:solidFill>
                <a:srgbClr val="660033"/>
              </a:solidFill>
              <a:cs typeface="Times New Roman" pitchFamily="18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660033"/>
                </a:solidFill>
                <a:cs typeface="Times New Roman" pitchFamily="18" charset="0"/>
              </a:rPr>
              <a:t>   </a:t>
            </a:r>
            <a:r>
              <a:rPr lang="ru-RU" sz="1600" dirty="0">
                <a:solidFill>
                  <a:srgbClr val="660033"/>
                </a:solidFill>
                <a:cs typeface="Times New Roman" pitchFamily="18" charset="0"/>
              </a:rPr>
              <a:t> тригонометрической подстановки</a:t>
            </a:r>
            <a:endParaRPr lang="ru-RU" sz="1600" dirty="0">
              <a:solidFill>
                <a:srgbClr val="660033"/>
              </a:solidFill>
            </a:endParaRPr>
          </a:p>
          <a:p>
            <a:pPr>
              <a:defRPr/>
            </a:pPr>
            <a:endParaRPr lang="ru-RU" sz="1600" dirty="0">
              <a:solidFill>
                <a:srgbClr val="660033"/>
              </a:solidFill>
            </a:endParaRPr>
          </a:p>
          <a:p>
            <a:pPr>
              <a:defRPr/>
            </a:pPr>
            <a:r>
              <a:rPr lang="ru-RU" sz="1600" i="1" dirty="0">
                <a:solidFill>
                  <a:srgbClr val="660033"/>
                </a:solidFill>
              </a:rPr>
              <a:t>Решаются с помощью введения вспомогательного аргумента.</a:t>
            </a:r>
          </a:p>
          <a:p>
            <a:pPr>
              <a:defRPr/>
            </a:pPr>
            <a:endParaRPr lang="ru-RU" sz="1600" i="1" dirty="0" smtClean="0">
              <a:solidFill>
                <a:srgbClr val="660033"/>
              </a:solidFill>
            </a:endParaRPr>
          </a:p>
          <a:p>
            <a:pPr>
              <a:defRPr/>
            </a:pPr>
            <a:endParaRPr lang="ru-RU" sz="1600" i="1" dirty="0">
              <a:solidFill>
                <a:srgbClr val="660033"/>
              </a:solidFill>
            </a:endParaRPr>
          </a:p>
          <a:p>
            <a:pPr>
              <a:defRPr/>
            </a:pPr>
            <a:endParaRPr lang="ru-RU" sz="1600" i="1" dirty="0" smtClean="0">
              <a:solidFill>
                <a:srgbClr val="660033"/>
              </a:solidFill>
            </a:endParaRPr>
          </a:p>
          <a:p>
            <a:pPr>
              <a:defRPr/>
            </a:pPr>
            <a:endParaRPr lang="ru-RU" sz="1600" i="1" dirty="0">
              <a:solidFill>
                <a:srgbClr val="660033"/>
              </a:solidFill>
            </a:endParaRPr>
          </a:p>
          <a:p>
            <a:pPr>
              <a:defRPr/>
            </a:pPr>
            <a:endParaRPr lang="ru-RU" sz="1600" dirty="0">
              <a:solidFill>
                <a:srgbClr val="660033"/>
              </a:solidFill>
            </a:endParaRPr>
          </a:p>
        </p:txBody>
      </p:sp>
      <p:sp>
        <p:nvSpPr>
          <p:cNvPr id="25604" name="Прямоугольник 6"/>
          <p:cNvSpPr>
            <a:spLocks noChangeArrowheads="1"/>
          </p:cNvSpPr>
          <p:nvPr/>
        </p:nvSpPr>
        <p:spPr bwMode="auto">
          <a:xfrm>
            <a:off x="4573265" y="1916832"/>
            <a:ext cx="20938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dirty="0">
                <a:solidFill>
                  <a:srgbClr val="660033"/>
                </a:solidFill>
                <a:latin typeface="+mn-lt"/>
                <a:cs typeface="Arial" panose="020B0604020202020204" pitchFamily="34" charset="0"/>
              </a:rPr>
              <a:t>А </a:t>
            </a:r>
            <a:r>
              <a:rPr lang="en-US" dirty="0" err="1">
                <a:solidFill>
                  <a:srgbClr val="660033"/>
                </a:solidFill>
                <a:latin typeface="+mn-lt"/>
                <a:cs typeface="Arial" panose="020B0604020202020204" pitchFamily="34" charset="0"/>
              </a:rPr>
              <a:t>sinx</a:t>
            </a:r>
            <a:r>
              <a:rPr lang="ru-RU" dirty="0">
                <a:solidFill>
                  <a:srgbClr val="660033"/>
                </a:solidFill>
                <a:latin typeface="+mn-lt"/>
                <a:cs typeface="Arial" panose="020B0604020202020204" pitchFamily="34" charset="0"/>
              </a:rPr>
              <a:t> + </a:t>
            </a:r>
            <a:r>
              <a:rPr lang="en-US" dirty="0">
                <a:solidFill>
                  <a:srgbClr val="660033"/>
                </a:solidFill>
                <a:latin typeface="+mn-lt"/>
                <a:cs typeface="Arial" panose="020B0604020202020204" pitchFamily="34" charset="0"/>
              </a:rPr>
              <a:t>B </a:t>
            </a:r>
            <a:r>
              <a:rPr lang="en-US" dirty="0" err="1">
                <a:solidFill>
                  <a:srgbClr val="660033"/>
                </a:solidFill>
                <a:latin typeface="+mn-lt"/>
                <a:cs typeface="Arial" panose="020B0604020202020204" pitchFamily="34" charset="0"/>
              </a:rPr>
              <a:t>cosx</a:t>
            </a:r>
            <a:r>
              <a:rPr lang="ru-RU" dirty="0">
                <a:solidFill>
                  <a:srgbClr val="660033"/>
                </a:solidFill>
                <a:latin typeface="+mn-lt"/>
                <a:cs typeface="Arial" panose="020B0604020202020204" pitchFamily="34" charset="0"/>
              </a:rPr>
              <a:t> = </a:t>
            </a:r>
            <a:r>
              <a:rPr lang="en-US" dirty="0">
                <a:solidFill>
                  <a:srgbClr val="660033"/>
                </a:solidFill>
                <a:latin typeface="+mn-lt"/>
                <a:cs typeface="Arial" panose="020B0604020202020204" pitchFamily="34" charset="0"/>
              </a:rPr>
              <a:t>C</a:t>
            </a:r>
            <a:endParaRPr lang="ru-RU" dirty="0">
              <a:latin typeface="+mn-lt"/>
            </a:endParaRPr>
          </a:p>
        </p:txBody>
      </p:sp>
      <p:sp>
        <p:nvSpPr>
          <p:cNvPr id="25605" name="AutoShape 4" descr="http://mmetodika.narod.ru/page/urav3.files/image276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25606" name="AutoShape 6" descr="http://mmetodika.narod.ru/page/urav3.files/image276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25607" name="AutoShape 8" descr="http://mmetodika.narod.ru/page/urav3.files/image274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pic>
        <p:nvPicPr>
          <p:cNvPr id="25608" name="Picture 9" descr="C:\Documents and Settings\user\Рабочий стол\image27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790" y="2933725"/>
            <a:ext cx="10191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Picture 10" descr="C:\Documents and Settings\user\Рабочий стол\image27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615" y="2933725"/>
            <a:ext cx="914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0" name="Picture 11" descr="C:\Documents and Settings\user\Рабочий стол\image27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328" y="3005163"/>
            <a:ext cx="1028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1" name="AutoShape 13" descr="http://mmetodika.narod.ru/page/urav3.files/image285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25612" name="AutoShape 16" descr="http://mmetodika.narod.ru/page/urav3.files/image178.gif"/>
          <p:cNvSpPr>
            <a:spLocks noChangeAspect="1" noChangeArrowheads="1"/>
          </p:cNvSpPr>
          <p:nvPr/>
        </p:nvSpPr>
        <p:spPr bwMode="auto">
          <a:xfrm>
            <a:off x="130175" y="-2347913"/>
            <a:ext cx="15335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25613" name="AutoShape 17" descr="http://mmetodika.narod.ru/page/urav3.files/image281.gif"/>
          <p:cNvSpPr>
            <a:spLocks noChangeAspect="1" noChangeArrowheads="1"/>
          </p:cNvSpPr>
          <p:nvPr/>
        </p:nvSpPr>
        <p:spPr bwMode="auto">
          <a:xfrm>
            <a:off x="130175" y="-2073275"/>
            <a:ext cx="16478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25614" name="AutoShape 18" descr="http://mmetodika.narod.ru/page/urav3.files/image283.gif"/>
          <p:cNvSpPr>
            <a:spLocks noChangeAspect="1" noChangeArrowheads="1"/>
          </p:cNvSpPr>
          <p:nvPr/>
        </p:nvSpPr>
        <p:spPr bwMode="auto">
          <a:xfrm>
            <a:off x="130175" y="-1341438"/>
            <a:ext cx="21050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25615" name="AutoShape 19" descr="http://mmetodika.narod.ru/page/urav3.files/image285.gif"/>
          <p:cNvSpPr>
            <a:spLocks noChangeAspect="1" noChangeArrowheads="1"/>
          </p:cNvSpPr>
          <p:nvPr/>
        </p:nvSpPr>
        <p:spPr bwMode="auto">
          <a:xfrm>
            <a:off x="193675" y="-1066800"/>
            <a:ext cx="14097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25616" name="AutoShape 20" descr="http://mmetodika.narod.ru/page/urav3.files/image196.gif"/>
          <p:cNvSpPr>
            <a:spLocks noChangeAspect="1" noChangeArrowheads="1"/>
          </p:cNvSpPr>
          <p:nvPr/>
        </p:nvSpPr>
        <p:spPr bwMode="auto">
          <a:xfrm>
            <a:off x="193675" y="-334963"/>
            <a:ext cx="990600" cy="46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25617" name="AutoShape 21" descr="http://mmetodika.narod.ru/page/urav3.files/image198.gif"/>
          <p:cNvSpPr>
            <a:spLocks noChangeAspect="1" noChangeArrowheads="1"/>
          </p:cNvSpPr>
          <p:nvPr/>
        </p:nvSpPr>
        <p:spPr bwMode="auto">
          <a:xfrm>
            <a:off x="193675" y="396875"/>
            <a:ext cx="54292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25618" name="AutoShape 25" descr="http://mmetodika.narod.ru/page/urav3.files/image178.gif"/>
          <p:cNvSpPr>
            <a:spLocks noChangeAspect="1" noChangeArrowheads="1"/>
          </p:cNvSpPr>
          <p:nvPr/>
        </p:nvSpPr>
        <p:spPr bwMode="auto">
          <a:xfrm>
            <a:off x="130175" y="136525"/>
            <a:ext cx="15335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25619" name="AutoShape 36" descr="http://mmetodika.narod.ru/page/urav3.files/image186.gif"/>
          <p:cNvSpPr>
            <a:spLocks noChangeAspect="1" noChangeArrowheads="1"/>
          </p:cNvSpPr>
          <p:nvPr/>
        </p:nvSpPr>
        <p:spPr bwMode="auto">
          <a:xfrm>
            <a:off x="9439275" y="-182563"/>
            <a:ext cx="600075" cy="39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25620" name="AutoShape 38" descr="http://mmetodika.narod.ru/page/urav3.files/image288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25621" name="AutoShape 40" descr="http://mmetodika.narod.ru/page/urav3.files/image288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  <p:sp>
        <p:nvSpPr>
          <p:cNvPr id="25622" name="AutoShape 42" descr="http://mmetodika.narod.ru/page/urav3.files/image288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45" name="Object 2"/>
          <p:cNvGraphicFramePr>
            <a:graphicFrameLocks noChangeAspect="1"/>
          </p:cNvGraphicFramePr>
          <p:nvPr/>
        </p:nvGraphicFramePr>
        <p:xfrm>
          <a:off x="652463" y="1524000"/>
          <a:ext cx="1439862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" name="Формула" r:id="rId3" imgW="1066680" imgH="761760" progId="Equation.3">
                  <p:embed/>
                </p:oleObj>
              </mc:Choice>
              <mc:Fallback>
                <p:oleObj name="Формула" r:id="rId3" imgW="1066680" imgH="7617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463" y="1524000"/>
                        <a:ext cx="1439862" cy="1025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4" name="Object 3"/>
          <p:cNvGraphicFramePr>
            <a:graphicFrameLocks noChangeAspect="1"/>
          </p:cNvGraphicFramePr>
          <p:nvPr/>
        </p:nvGraphicFramePr>
        <p:xfrm>
          <a:off x="2251075" y="1524000"/>
          <a:ext cx="1519238" cy="1062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0" name="Формула" r:id="rId5" imgW="1091880" imgH="761760" progId="Equation.3">
                  <p:embed/>
                </p:oleObj>
              </mc:Choice>
              <mc:Fallback>
                <p:oleObj name="Формула" r:id="rId5" imgW="1091880" imgH="7617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1075" y="1524000"/>
                        <a:ext cx="1519238" cy="1062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3" name="Object 4"/>
          <p:cNvGraphicFramePr>
            <a:graphicFrameLocks noChangeAspect="1"/>
          </p:cNvGraphicFramePr>
          <p:nvPr/>
        </p:nvGraphicFramePr>
        <p:xfrm>
          <a:off x="4002088" y="1447800"/>
          <a:ext cx="1444625" cy="1096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1" name="Формула" r:id="rId7" imgW="1002960" imgH="761760" progId="Equation.3">
                  <p:embed/>
                </p:oleObj>
              </mc:Choice>
              <mc:Fallback>
                <p:oleObj name="Формула" r:id="rId7" imgW="1002960" imgH="7617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2088" y="1447800"/>
                        <a:ext cx="1444625" cy="1096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419475" y="-3175"/>
            <a:ext cx="30480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52352" bIns="38088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200" b="1">
                <a:solidFill>
                  <a:srgbClr val="66003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Формулы</a:t>
            </a:r>
            <a:r>
              <a:rPr lang="ru-RU" sz="3200" b="1" i="1">
                <a:solidFill>
                  <a:srgbClr val="660033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4400">
              <a:solidFill>
                <a:srgbClr val="660033"/>
              </a:solidFill>
              <a:latin typeface="Calibri" panose="020F0502020204030204" pitchFamily="34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6323013" y="1268413"/>
            <a:ext cx="552450" cy="290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1300" b="1">
                <a:latin typeface="Calibri" panose="020F0502020204030204" pitchFamily="34" charset="0"/>
                <a:cs typeface="Arial" panose="020B0604020202020204" pitchFamily="34" charset="0"/>
              </a:rPr>
              <a:t>        </a:t>
            </a:r>
            <a:endParaRPr lang="ru-RU">
              <a:latin typeface="Calibri" panose="020F0502020204030204" pitchFamily="34" charset="0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275388" y="2320925"/>
            <a:ext cx="644525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1300" b="1">
                <a:latin typeface="Calibri" panose="020F0502020204030204" pitchFamily="34" charset="0"/>
                <a:cs typeface="Arial" panose="020B0604020202020204" pitchFamily="34" charset="0"/>
              </a:rPr>
              <a:t>          </a:t>
            </a:r>
            <a:endParaRPr lang="ru-RU">
              <a:latin typeface="Calibri" panose="020F0502020204030204" pitchFamily="34" charset="0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755650" y="5013325"/>
            <a:ext cx="7815263" cy="1135063"/>
            <a:chOff x="240" y="2804"/>
            <a:chExt cx="4923" cy="715"/>
          </a:xfrm>
        </p:grpSpPr>
        <p:graphicFrame>
          <p:nvGraphicFramePr>
            <p:cNvPr id="5127" name="Object 9"/>
            <p:cNvGraphicFramePr>
              <a:graphicFrameLocks noChangeAspect="1"/>
            </p:cNvGraphicFramePr>
            <p:nvPr/>
          </p:nvGraphicFramePr>
          <p:xfrm>
            <a:off x="4095" y="2826"/>
            <a:ext cx="1052" cy="3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2" name="Формула" r:id="rId9" imgW="914400" imgH="266400" progId="Equation.3">
                    <p:embed/>
                  </p:oleObj>
                </mc:Choice>
                <mc:Fallback>
                  <p:oleObj name="Формула" r:id="rId9" imgW="914400" imgH="2664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95" y="2826"/>
                          <a:ext cx="1052" cy="31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8" name="Object 10"/>
            <p:cNvGraphicFramePr>
              <a:graphicFrameLocks noChangeAspect="1"/>
            </p:cNvGraphicFramePr>
            <p:nvPr/>
          </p:nvGraphicFramePr>
          <p:xfrm>
            <a:off x="1080" y="3141"/>
            <a:ext cx="261" cy="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3" name="Формула" r:id="rId11" imgW="228600" imgH="393480" progId="Equation.3">
                    <p:embed/>
                  </p:oleObj>
                </mc:Choice>
                <mc:Fallback>
                  <p:oleObj name="Формула" r:id="rId11" imgW="228600" imgH="39348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80" y="3141"/>
                          <a:ext cx="261" cy="3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29" name="Object 11"/>
            <p:cNvGraphicFramePr>
              <a:graphicFrameLocks noChangeAspect="1"/>
            </p:cNvGraphicFramePr>
            <p:nvPr/>
          </p:nvGraphicFramePr>
          <p:xfrm>
            <a:off x="2205" y="3141"/>
            <a:ext cx="288" cy="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4" name="Формула" r:id="rId13" imgW="228600" imgH="393480" progId="Equation.3">
                    <p:embed/>
                  </p:oleObj>
                </mc:Choice>
                <mc:Fallback>
                  <p:oleObj name="Формула" r:id="rId13" imgW="228600" imgH="39348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5" y="3141"/>
                          <a:ext cx="288" cy="3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39" name="Rectangle 13"/>
            <p:cNvSpPr>
              <a:spLocks noChangeArrowheads="1"/>
            </p:cNvSpPr>
            <p:nvPr/>
          </p:nvSpPr>
          <p:spPr bwMode="auto">
            <a:xfrm>
              <a:off x="240" y="2804"/>
              <a:ext cx="4923" cy="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152352" bIns="38088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sz="20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a cosx</a:t>
              </a:r>
              <a:r>
                <a:rPr lang="ru-RU" sz="20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 +</a:t>
              </a:r>
              <a:r>
                <a:rPr lang="en-US" sz="20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b sinx</a:t>
              </a:r>
              <a:r>
                <a:rPr lang="ru-RU" sz="20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   заменим  на   </a:t>
              </a:r>
              <a:r>
                <a:rPr lang="en-US" sz="20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C sin</a:t>
              </a:r>
              <a:r>
                <a:rPr lang="ru-RU" sz="20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(</a:t>
              </a:r>
              <a:r>
                <a:rPr lang="en-US" sz="20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x</a:t>
              </a:r>
              <a:r>
                <a:rPr lang="ru-RU" sz="20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+</a:t>
              </a:r>
              <a:r>
                <a:rPr lang="en-US" sz="20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</a:t>
              </a:r>
              <a:r>
                <a:rPr lang="ru-RU" sz="20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), где</a:t>
              </a:r>
              <a:endParaRPr lang="ru-RU" sz="2000">
                <a:solidFill>
                  <a:srgbClr val="660033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5140" name="Rectangle 14"/>
            <p:cNvSpPr>
              <a:spLocks noChangeArrowheads="1"/>
            </p:cNvSpPr>
            <p:nvPr/>
          </p:nvSpPr>
          <p:spPr bwMode="auto">
            <a:xfrm>
              <a:off x="288" y="3192"/>
              <a:ext cx="8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sz="24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 </a:t>
              </a:r>
              <a:r>
                <a:rPr lang="en-US" sz="24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sin</a:t>
              </a:r>
              <a:r>
                <a:rPr lang="en-US" sz="24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</a:t>
              </a:r>
              <a:r>
                <a:rPr lang="ru-RU" sz="24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 = </a:t>
              </a:r>
              <a:endParaRPr lang="ru-RU" sz="2400">
                <a:solidFill>
                  <a:srgbClr val="660033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5141" name="Rectangle 15"/>
            <p:cNvSpPr>
              <a:spLocks noChangeArrowheads="1"/>
            </p:cNvSpPr>
            <p:nvPr/>
          </p:nvSpPr>
          <p:spPr bwMode="auto">
            <a:xfrm>
              <a:off x="1392" y="3168"/>
              <a:ext cx="94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sz="24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  </a:t>
              </a:r>
              <a:r>
                <a:rPr lang="en-US" sz="24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cos</a:t>
              </a:r>
              <a:r>
                <a:rPr lang="en-US" sz="24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</a:t>
              </a:r>
              <a:r>
                <a:rPr lang="ru-RU" sz="24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 = </a:t>
              </a:r>
              <a:endParaRPr lang="ru-RU" sz="2400">
                <a:solidFill>
                  <a:srgbClr val="660033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5142" name="Rectangle 16"/>
            <p:cNvSpPr>
              <a:spLocks noChangeArrowheads="1"/>
            </p:cNvSpPr>
            <p:nvPr/>
          </p:nvSpPr>
          <p:spPr bwMode="auto">
            <a:xfrm>
              <a:off x="2496" y="3083"/>
              <a:ext cx="2443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tIns="152352" bIns="38088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sz="20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</a:t>
              </a:r>
              <a:r>
                <a:rPr lang="ru-RU" sz="20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 - вспомогательный аргумент</a:t>
              </a:r>
              <a:r>
                <a:rPr lang="ru-RU" sz="2400">
                  <a:solidFill>
                    <a:srgbClr val="660033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.</a:t>
              </a:r>
              <a:endParaRPr lang="ru-RU" sz="2400">
                <a:solidFill>
                  <a:srgbClr val="660033"/>
                </a:solidFill>
                <a:latin typeface="Calibri" panose="020F0502020204030204" pitchFamily="34" charset="0"/>
                <a:cs typeface="Arial" panose="020B0604020202020204" pitchFamily="34" charset="0"/>
                <a:sym typeface="Symbol" panose="05050102010706020507" pitchFamily="18" charset="2"/>
              </a:endParaRPr>
            </a:p>
          </p:txBody>
        </p:sp>
      </p:grp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2290763" y="914400"/>
            <a:ext cx="43259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400">
                <a:solidFill>
                  <a:srgbClr val="660033"/>
                </a:solidFill>
                <a:latin typeface="Calibri" panose="020F0502020204030204" pitchFamily="34" charset="0"/>
              </a:rPr>
              <a:t>Универсальная подстановка.</a:t>
            </a: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5076056" y="1447800"/>
            <a:ext cx="2782888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000" i="1" dirty="0">
                <a:solidFill>
                  <a:srgbClr val="660033"/>
                </a:solidFill>
                <a:latin typeface="Calibri" panose="020F0502020204030204" pitchFamily="34" charset="0"/>
              </a:rPr>
              <a:t>х </a:t>
            </a:r>
            <a:r>
              <a:rPr lang="en-US" sz="2000" i="1" dirty="0">
                <a:solidFill>
                  <a:srgbClr val="660033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</a:t>
            </a:r>
            <a:r>
              <a:rPr lang="en-US" sz="2000" i="1" dirty="0">
                <a:solidFill>
                  <a:srgbClr val="660033"/>
                </a:solidFill>
                <a:latin typeface="Calibri" panose="020F0502020204030204" pitchFamily="34" charset="0"/>
              </a:rPr>
              <a:t> </a:t>
            </a:r>
            <a:r>
              <a:rPr lang="en-US" sz="2000" i="1" dirty="0">
                <a:solidFill>
                  <a:srgbClr val="660033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</a:t>
            </a:r>
            <a:r>
              <a:rPr lang="ru-RU" sz="2000" i="1" dirty="0">
                <a:solidFill>
                  <a:srgbClr val="660033"/>
                </a:solidFill>
                <a:latin typeface="Calibri" panose="020F0502020204030204" pitchFamily="34" charset="0"/>
              </a:rPr>
              <a:t> + 2</a:t>
            </a:r>
            <a:r>
              <a:rPr lang="ru-RU" sz="2000" i="1" dirty="0">
                <a:solidFill>
                  <a:srgbClr val="660033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</a:t>
            </a:r>
            <a:r>
              <a:rPr lang="en-US" sz="2000" i="1" dirty="0">
                <a:solidFill>
                  <a:srgbClr val="660033"/>
                </a:solidFill>
                <a:latin typeface="Calibri" panose="020F0502020204030204" pitchFamily="34" charset="0"/>
              </a:rPr>
              <a:t>n</a:t>
            </a:r>
            <a:r>
              <a:rPr lang="ru-RU" sz="2000" i="1" dirty="0">
                <a:solidFill>
                  <a:srgbClr val="660033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;                     Проверка обязательна!</a:t>
            </a: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2438400" y="2971800"/>
            <a:ext cx="45720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400">
                <a:solidFill>
                  <a:srgbClr val="660033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Понижение степени.</a:t>
            </a:r>
          </a:p>
          <a:p>
            <a:pPr algn="ctr" eaLnBrk="1" hangingPunct="1"/>
            <a:r>
              <a:rPr lang="en-US" sz="2400" i="1">
                <a:solidFill>
                  <a:srgbClr val="660033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 = (1 + cos2x ) : 2</a:t>
            </a:r>
            <a:endParaRPr lang="ru-RU" sz="2400" b="1" i="1">
              <a:solidFill>
                <a:srgbClr val="660033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  <a:p>
            <a:pPr algn="ctr" eaLnBrk="1" hangingPunct="1"/>
            <a:r>
              <a:rPr lang="en-US" sz="2400" i="1">
                <a:solidFill>
                  <a:srgbClr val="660033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 = (1 – cos 2x) : 2</a:t>
            </a:r>
            <a:r>
              <a:rPr lang="en-US" sz="2400">
                <a:solidFill>
                  <a:srgbClr val="660033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                         </a:t>
            </a:r>
            <a:endParaRPr lang="ru-RU" sz="2400">
              <a:solidFill>
                <a:srgbClr val="660033"/>
              </a:solidFill>
              <a:latin typeface="Calibri" panose="020F050202020403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14356" name="Object 19"/>
          <p:cNvGraphicFramePr>
            <a:graphicFrameLocks noChangeAspect="1"/>
          </p:cNvGraphicFramePr>
          <p:nvPr/>
        </p:nvGraphicFramePr>
        <p:xfrm>
          <a:off x="2571750" y="3357563"/>
          <a:ext cx="762000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5" name="Формула" r:id="rId15" imgW="393480" imgH="203040" progId="Equation.3">
                  <p:embed/>
                </p:oleObj>
              </mc:Choice>
              <mc:Fallback>
                <p:oleObj name="Формула" r:id="rId15" imgW="393480" imgH="2030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0" y="3357563"/>
                        <a:ext cx="762000" cy="392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57" name="Object 20"/>
          <p:cNvGraphicFramePr>
            <a:graphicFrameLocks noChangeAspect="1"/>
          </p:cNvGraphicFramePr>
          <p:nvPr/>
        </p:nvGraphicFramePr>
        <p:xfrm>
          <a:off x="2643188" y="3714750"/>
          <a:ext cx="685800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6" name="Формула" r:id="rId17" imgW="368280" imgH="203040" progId="Equation.3">
                  <p:embed/>
                </p:oleObj>
              </mc:Choice>
              <mc:Fallback>
                <p:oleObj name="Формула" r:id="rId17" imgW="368280" imgH="2030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88" y="3714750"/>
                        <a:ext cx="685800" cy="379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071688" y="4357688"/>
            <a:ext cx="5383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sz="2400">
                <a:solidFill>
                  <a:srgbClr val="660033"/>
                </a:solidFill>
                <a:latin typeface="Calibri" panose="020F0502020204030204" pitchFamily="34" charset="0"/>
                <a:sym typeface="Symbol" panose="05050102010706020507" pitchFamily="18" charset="2"/>
              </a:rPr>
              <a:t>Метод вспомогательного аргумента.</a:t>
            </a:r>
          </a:p>
        </p:txBody>
      </p:sp>
      <p:sp>
        <p:nvSpPr>
          <p:cNvPr id="22" name="Управляющая кнопка: домой 21">
            <a:hlinkClick r:id="rId19" action="ppaction://hlinksldjump" highlightClick="1"/>
          </p:cNvPr>
          <p:cNvSpPr/>
          <p:nvPr/>
        </p:nvSpPr>
        <p:spPr>
          <a:xfrm>
            <a:off x="8351838" y="6137275"/>
            <a:ext cx="792162" cy="7207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/>
      <p:bldP spid="14353" grpId="0"/>
      <p:bldP spid="14354" grpId="0"/>
      <p:bldP spid="1435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479800" y="58738"/>
            <a:ext cx="18240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3200" b="1">
                <a:solidFill>
                  <a:srgbClr val="660033"/>
                </a:solidFill>
                <a:latin typeface="Calibri" panose="020F0502020204030204" pitchFamily="34" charset="0"/>
              </a:rPr>
              <a:t>Правила.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51520" y="1524000"/>
            <a:ext cx="7010400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660033"/>
                </a:solidFill>
                <a:latin typeface="Calibri" panose="020F0502020204030204" pitchFamily="34" charset="0"/>
              </a:rPr>
              <a:t>Увидел квадрат – понижай степень.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sz="2800" dirty="0">
              <a:solidFill>
                <a:srgbClr val="660033"/>
              </a:solidFill>
              <a:latin typeface="Calibri" panose="020F050202020403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660033"/>
                </a:solidFill>
                <a:latin typeface="Calibri" panose="020F0502020204030204" pitchFamily="34" charset="0"/>
              </a:rPr>
              <a:t>Увидел произведение – делай сумму.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sz="2800" dirty="0">
              <a:solidFill>
                <a:srgbClr val="660033"/>
              </a:solidFill>
              <a:latin typeface="Calibri" panose="020F0502020204030204" pitchFamily="34" charset="0"/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660033"/>
                </a:solidFill>
                <a:latin typeface="Calibri" panose="020F0502020204030204" pitchFamily="34" charset="0"/>
              </a:rPr>
              <a:t>Увидел сумму – делай произведение.</a:t>
            </a:r>
            <a:endParaRPr lang="ru-RU" sz="2800" dirty="0">
              <a:latin typeface="Calibri" panose="020F0502020204030204" pitchFamily="34" charset="0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351838" y="6137275"/>
            <a:ext cx="792162" cy="7207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60438" y="73819"/>
            <a:ext cx="8183562" cy="105092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660033"/>
                </a:solidFill>
              </a:rPr>
              <a:t>Содержание</a:t>
            </a:r>
            <a:r>
              <a:rPr lang="ru-RU" sz="3200" dirty="0" smtClean="0">
                <a:solidFill>
                  <a:srgbClr val="660033"/>
                </a:solidFill>
              </a:rPr>
              <a:t>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95536" y="1600200"/>
            <a:ext cx="8002587" cy="39624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3000" dirty="0" smtClean="0">
                <a:solidFill>
                  <a:srgbClr val="660033"/>
                </a:solidFill>
              </a:rPr>
              <a:t>Вводная </a:t>
            </a:r>
            <a:r>
              <a:rPr lang="ru-RU" sz="3000" dirty="0" smtClean="0">
                <a:solidFill>
                  <a:srgbClr val="660033"/>
                </a:solidFill>
              </a:rPr>
              <a:t>часть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3000" dirty="0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3000" dirty="0" smtClean="0">
                <a:solidFill>
                  <a:srgbClr val="660033"/>
                </a:solidFill>
              </a:rPr>
              <a:t>Решение тригонометрических </a:t>
            </a:r>
            <a:r>
              <a:rPr lang="ru-RU" sz="3000" dirty="0" smtClean="0">
                <a:solidFill>
                  <a:srgbClr val="660033"/>
                </a:solidFill>
              </a:rPr>
              <a:t>уравнений</a:t>
            </a:r>
            <a:endParaRPr lang="ru-RU" sz="3000" dirty="0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endParaRPr lang="ru-RU" sz="3000" dirty="0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3000" dirty="0" smtClean="0">
                <a:solidFill>
                  <a:srgbClr val="660033"/>
                </a:solidFill>
              </a:rPr>
              <a:t>Основные проблемы при </a:t>
            </a:r>
            <a:r>
              <a:rPr lang="ru-RU" sz="3000" dirty="0" smtClean="0">
                <a:solidFill>
                  <a:srgbClr val="660033"/>
                </a:solidFill>
              </a:rPr>
              <a:t>решении тригонометрических </a:t>
            </a:r>
            <a:r>
              <a:rPr lang="ru-RU" sz="3000" dirty="0" smtClean="0">
                <a:solidFill>
                  <a:srgbClr val="660033"/>
                </a:solidFill>
              </a:rPr>
              <a:t>уравнений</a:t>
            </a:r>
            <a:endParaRPr lang="ru-RU" sz="3000" dirty="0" smtClean="0">
              <a:solidFill>
                <a:srgbClr val="660033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ru-RU" sz="2200" dirty="0" smtClean="0">
              <a:solidFill>
                <a:srgbClr val="FF8D3E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ru-RU" sz="3000" dirty="0" smtClean="0">
              <a:solidFill>
                <a:srgbClr val="6600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84213" y="938213"/>
            <a:ext cx="8151812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>
                <a:solidFill>
                  <a:srgbClr val="660033"/>
                </a:solidFill>
                <a:latin typeface="Calibri" panose="020F0502020204030204" pitchFamily="34" charset="0"/>
              </a:rPr>
              <a:t>1.Потеря корней: </a:t>
            </a:r>
          </a:p>
          <a:p>
            <a:pPr eaLnBrk="1" hangingPunct="1"/>
            <a:r>
              <a:rPr lang="ru-RU" sz="2400">
                <a:solidFill>
                  <a:srgbClr val="660033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sz="2400">
                <a:solidFill>
                  <a:srgbClr val="660033"/>
                </a:solidFill>
                <a:latin typeface="Calibri" panose="020F0502020204030204" pitchFamily="34" charset="0"/>
              </a:rPr>
              <a:t>делим на </a:t>
            </a:r>
            <a:r>
              <a:rPr lang="en-US" sz="2400">
                <a:solidFill>
                  <a:srgbClr val="660033"/>
                </a:solidFill>
                <a:latin typeface="Calibri" panose="020F0502020204030204" pitchFamily="34" charset="0"/>
              </a:rPr>
              <a:t>g</a:t>
            </a:r>
            <a:r>
              <a:rPr lang="ru-RU" sz="2400">
                <a:solidFill>
                  <a:srgbClr val="660033"/>
                </a:solidFill>
                <a:latin typeface="Calibri" panose="020F0502020204030204" pitchFamily="34" charset="0"/>
              </a:rPr>
              <a:t>(х).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sz="2400">
                <a:solidFill>
                  <a:srgbClr val="660033"/>
                </a:solidFill>
                <a:latin typeface="Calibri" panose="020F0502020204030204" pitchFamily="34" charset="0"/>
              </a:rPr>
              <a:t>опасные формулы (универсальная подстановка).</a:t>
            </a:r>
          </a:p>
          <a:p>
            <a:pPr eaLnBrk="1" hangingPunct="1"/>
            <a:endParaRPr lang="ru-RU" sz="2400" i="1">
              <a:solidFill>
                <a:srgbClr val="660033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ru-RU" sz="2400" i="1">
                <a:solidFill>
                  <a:srgbClr val="660033"/>
                </a:solidFill>
                <a:latin typeface="Calibri" panose="020F0502020204030204" pitchFamily="34" charset="0"/>
              </a:rPr>
              <a:t>Этими операциями мы сужаем область определения.</a:t>
            </a:r>
          </a:p>
          <a:p>
            <a:pPr eaLnBrk="1" hangingPunct="1"/>
            <a:endParaRPr lang="ru-RU" sz="2400">
              <a:solidFill>
                <a:srgbClr val="660033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ru-RU" sz="2400">
                <a:solidFill>
                  <a:srgbClr val="660033"/>
                </a:solidFill>
                <a:latin typeface="Calibri" panose="020F0502020204030204" pitchFamily="34" charset="0"/>
              </a:rPr>
              <a:t>2. Лишние корни:   </a:t>
            </a:r>
          </a:p>
          <a:p>
            <a:pPr eaLnBrk="1" hangingPunct="1"/>
            <a:r>
              <a:rPr lang="ru-RU" sz="2400">
                <a:solidFill>
                  <a:srgbClr val="660033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sz="2400">
                <a:solidFill>
                  <a:srgbClr val="660033"/>
                </a:solidFill>
                <a:latin typeface="Calibri" panose="020F0502020204030204" pitchFamily="34" charset="0"/>
              </a:rPr>
              <a:t>возводим в четную степень.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sz="2400">
                <a:solidFill>
                  <a:srgbClr val="660033"/>
                </a:solidFill>
                <a:latin typeface="Calibri" panose="020F0502020204030204" pitchFamily="34" charset="0"/>
              </a:rPr>
              <a:t>умножаем на </a:t>
            </a:r>
            <a:r>
              <a:rPr lang="en-US" sz="2400">
                <a:solidFill>
                  <a:srgbClr val="660033"/>
                </a:solidFill>
                <a:latin typeface="Calibri" panose="020F0502020204030204" pitchFamily="34" charset="0"/>
              </a:rPr>
              <a:t>g</a:t>
            </a:r>
            <a:r>
              <a:rPr lang="ru-RU" sz="2400">
                <a:solidFill>
                  <a:srgbClr val="660033"/>
                </a:solidFill>
                <a:latin typeface="Calibri" panose="020F0502020204030204" pitchFamily="34" charset="0"/>
              </a:rPr>
              <a:t>(х) (избавляемся от знаменателя).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sz="2400">
              <a:solidFill>
                <a:srgbClr val="660033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ru-RU" sz="2400" i="1">
                <a:solidFill>
                  <a:srgbClr val="660033"/>
                </a:solidFill>
                <a:latin typeface="Calibri" panose="020F0502020204030204" pitchFamily="34" charset="0"/>
              </a:rPr>
              <a:t>Этими операциями мы расширяем область определения.</a:t>
            </a:r>
          </a:p>
          <a:p>
            <a:r>
              <a:rPr lang="ru-RU" sz="2400">
                <a:solidFill>
                  <a:srgbClr val="660033"/>
                </a:solidFill>
                <a:latin typeface="Calibri" panose="020F0502020204030204" pitchFamily="34" charset="0"/>
              </a:rPr>
              <a:t>  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1981200" y="381000"/>
            <a:ext cx="46688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 i="1" u="sng">
                <a:solidFill>
                  <a:srgbClr val="660033"/>
                </a:solidFill>
                <a:latin typeface="Calibri" panose="020F0502020204030204" pitchFamily="34" charset="0"/>
              </a:rPr>
              <a:t>Потеря корней, лишние корни.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351838" y="6137275"/>
            <a:ext cx="792162" cy="7207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3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3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3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3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3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3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3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38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3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3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38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38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38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38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530225"/>
            <a:ext cx="8183562" cy="5256213"/>
          </a:xfrm>
          <a:ln>
            <a:miter lim="800000"/>
            <a:headEnd/>
            <a:tailEnd/>
          </a:ln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7800" b="1" kern="1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</a:t>
            </a:r>
            <a:endParaRPr lang="ru-RU" sz="7800" b="1" kern="1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68500" y="188913"/>
            <a:ext cx="7175500" cy="792162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660033"/>
                </a:solidFill>
              </a:rPr>
              <a:t>ЦЕЛЬ</a:t>
            </a:r>
            <a:r>
              <a:rPr lang="ru-RU" sz="3200" smtClean="0">
                <a:solidFill>
                  <a:srgbClr val="660033"/>
                </a:solidFill>
              </a:rPr>
              <a:t>:</a:t>
            </a:r>
            <a:r>
              <a:rPr lang="ru-RU" sz="3200" smtClean="0"/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323528" y="1125538"/>
            <a:ext cx="7056783" cy="47053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dirty="0" smtClean="0">
                <a:solidFill>
                  <a:srgbClr val="660033"/>
                </a:solidFill>
              </a:rPr>
              <a:t>Повторить </a:t>
            </a:r>
            <a:r>
              <a:rPr lang="ru-RU" dirty="0" smtClean="0">
                <a:solidFill>
                  <a:srgbClr val="660033"/>
                </a:solidFill>
              </a:rPr>
              <a:t>решение </a:t>
            </a:r>
            <a:r>
              <a:rPr lang="ru-RU" dirty="0" smtClean="0">
                <a:solidFill>
                  <a:srgbClr val="660033"/>
                </a:solidFill>
              </a:rPr>
              <a:t>тригонометрических уравнений</a:t>
            </a:r>
          </a:p>
          <a:p>
            <a:pPr lvl="1">
              <a:defRPr/>
            </a:pPr>
            <a:r>
              <a:rPr lang="ru-RU" dirty="0" smtClean="0">
                <a:solidFill>
                  <a:srgbClr val="660033"/>
                </a:solidFill>
              </a:rPr>
              <a:t>Знать </a:t>
            </a:r>
            <a:r>
              <a:rPr lang="ru-RU" dirty="0" smtClean="0">
                <a:solidFill>
                  <a:srgbClr val="660033"/>
                </a:solidFill>
              </a:rPr>
              <a:t>формулы для решения простейших тригонометрических </a:t>
            </a:r>
            <a:r>
              <a:rPr lang="ru-RU" dirty="0" smtClean="0">
                <a:solidFill>
                  <a:srgbClr val="660033"/>
                </a:solidFill>
              </a:rPr>
              <a:t>уравнений</a:t>
            </a:r>
          </a:p>
          <a:p>
            <a:pPr lvl="1">
              <a:defRPr/>
            </a:pPr>
            <a:r>
              <a:rPr lang="ru-RU" dirty="0" smtClean="0">
                <a:solidFill>
                  <a:srgbClr val="660033"/>
                </a:solidFill>
              </a:rPr>
              <a:t>Различать </a:t>
            </a:r>
            <a:r>
              <a:rPr lang="ru-RU" dirty="0" smtClean="0">
                <a:solidFill>
                  <a:srgbClr val="660033"/>
                </a:solidFill>
              </a:rPr>
              <a:t>типы тригонометрических уравнений и знать способы их </a:t>
            </a:r>
            <a:r>
              <a:rPr lang="ru-RU" dirty="0" smtClean="0">
                <a:solidFill>
                  <a:srgbClr val="660033"/>
                </a:solidFill>
              </a:rPr>
              <a:t>решений</a:t>
            </a:r>
          </a:p>
          <a:p>
            <a:pPr lvl="1">
              <a:defRPr/>
            </a:pPr>
            <a:r>
              <a:rPr lang="ru-RU" dirty="0" smtClean="0">
                <a:solidFill>
                  <a:srgbClr val="660033"/>
                </a:solidFill>
              </a:rPr>
              <a:t>Уметь </a:t>
            </a:r>
            <a:r>
              <a:rPr lang="ru-RU" dirty="0" smtClean="0">
                <a:solidFill>
                  <a:srgbClr val="660033"/>
                </a:solidFill>
              </a:rPr>
              <a:t>решать тригонометрические уравнения любых типов.</a:t>
            </a:r>
          </a:p>
          <a:p>
            <a:pPr>
              <a:defRPr/>
            </a:pPr>
            <a:endParaRPr lang="ru-RU" dirty="0" smtClean="0">
              <a:solidFill>
                <a:srgbClr val="660033"/>
              </a:solidFill>
            </a:endParaRPr>
          </a:p>
          <a:p>
            <a:pPr>
              <a:defRPr/>
            </a:pPr>
            <a:r>
              <a:rPr lang="ru-RU" dirty="0" smtClean="0">
                <a:solidFill>
                  <a:srgbClr val="660033"/>
                </a:solidFill>
              </a:rPr>
              <a:t>Выделение </a:t>
            </a:r>
            <a:r>
              <a:rPr lang="ru-RU" dirty="0" smtClean="0">
                <a:solidFill>
                  <a:srgbClr val="660033"/>
                </a:solidFill>
              </a:rPr>
              <a:t>основных проблем при </a:t>
            </a:r>
            <a:r>
              <a:rPr lang="ru-RU" dirty="0" smtClean="0">
                <a:solidFill>
                  <a:srgbClr val="660033"/>
                </a:solidFill>
              </a:rPr>
              <a:t>решении </a:t>
            </a:r>
            <a:r>
              <a:rPr lang="ru-RU" dirty="0" smtClean="0">
                <a:solidFill>
                  <a:srgbClr val="660033"/>
                </a:solidFill>
              </a:rPr>
              <a:t>этих уравнений:  </a:t>
            </a:r>
          </a:p>
          <a:p>
            <a:pPr lvl="1">
              <a:defRPr/>
            </a:pPr>
            <a:r>
              <a:rPr lang="ru-RU" dirty="0" smtClean="0">
                <a:solidFill>
                  <a:srgbClr val="660033"/>
                </a:solidFill>
              </a:rPr>
              <a:t>Потеря корней. </a:t>
            </a:r>
          </a:p>
          <a:p>
            <a:pPr lvl="1">
              <a:defRPr/>
            </a:pPr>
            <a:r>
              <a:rPr lang="ru-RU" dirty="0" smtClean="0">
                <a:solidFill>
                  <a:srgbClr val="660033"/>
                </a:solidFill>
              </a:rPr>
              <a:t>Посторонние корни.</a:t>
            </a:r>
          </a:p>
          <a:p>
            <a:pPr lvl="1">
              <a:defRPr/>
            </a:pPr>
            <a:r>
              <a:rPr lang="ru-RU" dirty="0" smtClean="0">
                <a:solidFill>
                  <a:srgbClr val="660033"/>
                </a:solidFill>
              </a:rPr>
              <a:t>Отбор корней.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351838" y="6137275"/>
            <a:ext cx="792162" cy="7207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2143125" y="1143000"/>
            <a:ext cx="4786313" cy="464343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95536" y="142875"/>
            <a:ext cx="8748464" cy="44450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kern="1200" dirty="0" smtClean="0">
                <a:cs typeface="Times New Roman" pitchFamily="18" charset="0"/>
              </a:rPr>
              <a:t>Повторение </a:t>
            </a:r>
            <a:r>
              <a:rPr lang="ru-RU" sz="2400" kern="1200" dirty="0">
                <a:cs typeface="Times New Roman" pitchFamily="18" charset="0"/>
              </a:rPr>
              <a:t>значения синуса</a:t>
            </a:r>
            <a:r>
              <a:rPr lang="en-US" sz="2400" kern="1200" dirty="0">
                <a:cs typeface="Times New Roman" pitchFamily="18" charset="0"/>
              </a:rPr>
              <a:t> </a:t>
            </a:r>
            <a:r>
              <a:rPr lang="ru-RU" sz="2400" kern="1200" dirty="0">
                <a:cs typeface="Times New Roman" pitchFamily="18" charset="0"/>
              </a:rPr>
              <a:t>и косинуса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914400" y="642938"/>
            <a:ext cx="8229600" cy="600075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700" smtClean="0"/>
              <a:t>                                                               у   </a:t>
            </a:r>
            <a:r>
              <a:rPr lang="el-GR" sz="1700" smtClean="0"/>
              <a:t>π</a:t>
            </a:r>
            <a:r>
              <a:rPr lang="ru-RU" sz="1700" smtClean="0"/>
              <a:t>/2</a:t>
            </a:r>
            <a:r>
              <a:rPr lang="en-US" sz="1700" smtClean="0"/>
              <a:t> </a:t>
            </a:r>
            <a:r>
              <a:rPr lang="en-US" sz="1700" smtClean="0">
                <a:solidFill>
                  <a:srgbClr val="FF0000"/>
                </a:solidFill>
              </a:rPr>
              <a:t>90°</a:t>
            </a:r>
            <a:r>
              <a:rPr lang="en-US" sz="1700" smtClean="0"/>
              <a:t>                                                </a:t>
            </a:r>
            <a:endParaRPr lang="ru-RU" sz="17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700" smtClean="0"/>
              <a:t>                                 </a:t>
            </a:r>
            <a:r>
              <a:rPr lang="en-US" sz="1700" smtClean="0"/>
              <a:t> </a:t>
            </a:r>
            <a:r>
              <a:rPr lang="ru-RU" sz="1700" smtClean="0"/>
              <a:t>                                           </a:t>
            </a:r>
            <a:r>
              <a:rPr lang="ru-RU" sz="1700" b="1" smtClean="0">
                <a:solidFill>
                  <a:srgbClr val="FF0000"/>
                </a:solidFill>
              </a:rPr>
              <a:t>1</a:t>
            </a:r>
            <a:endParaRPr lang="ru-RU" sz="17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700" smtClean="0">
                <a:solidFill>
                  <a:srgbClr val="FF0000"/>
                </a:solidFill>
              </a:rPr>
              <a:t>                             </a:t>
            </a:r>
            <a:r>
              <a:rPr lang="en-US" sz="1700" smtClean="0">
                <a:solidFill>
                  <a:srgbClr val="FF0000"/>
                </a:solidFill>
              </a:rPr>
              <a:t>120°  </a:t>
            </a:r>
            <a:r>
              <a:rPr lang="ru-RU" sz="1700" smtClean="0"/>
              <a:t>2</a:t>
            </a:r>
            <a:r>
              <a:rPr lang="el-GR" sz="1700" smtClean="0"/>
              <a:t>π</a:t>
            </a:r>
            <a:r>
              <a:rPr lang="ru-RU" sz="1700" smtClean="0"/>
              <a:t>/3                            </a:t>
            </a:r>
            <a:r>
              <a:rPr lang="ru-RU" sz="1700" smtClean="0">
                <a:solidFill>
                  <a:srgbClr val="FF0000"/>
                </a:solidFill>
              </a:rPr>
              <a:t> </a:t>
            </a:r>
            <a:r>
              <a:rPr lang="ru-RU" sz="1700" smtClean="0"/>
              <a:t>            </a:t>
            </a:r>
            <a:r>
              <a:rPr lang="el-GR" sz="1700" smtClean="0"/>
              <a:t>π</a:t>
            </a:r>
            <a:r>
              <a:rPr lang="ru-RU" sz="1700" smtClean="0"/>
              <a:t>/3 </a:t>
            </a:r>
            <a:r>
              <a:rPr lang="en-US" sz="1700" smtClean="0">
                <a:solidFill>
                  <a:srgbClr val="FF0000"/>
                </a:solidFill>
              </a:rPr>
              <a:t>60°</a:t>
            </a:r>
            <a:r>
              <a:rPr lang="ru-RU" sz="1700" smtClean="0"/>
              <a:t>      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700" smtClean="0"/>
              <a:t>        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700" smtClean="0"/>
              <a:t>                 </a:t>
            </a:r>
            <a:r>
              <a:rPr lang="en-US" sz="1700" smtClean="0">
                <a:solidFill>
                  <a:srgbClr val="FF0000"/>
                </a:solidFill>
              </a:rPr>
              <a:t>135°  </a:t>
            </a:r>
            <a:r>
              <a:rPr lang="ru-RU" sz="1700" smtClean="0"/>
              <a:t>3</a:t>
            </a:r>
            <a:r>
              <a:rPr lang="el-GR" sz="1700" smtClean="0"/>
              <a:t>π</a:t>
            </a:r>
            <a:r>
              <a:rPr lang="ru-RU" sz="1700" smtClean="0"/>
              <a:t>/4                                                               </a:t>
            </a:r>
            <a:r>
              <a:rPr lang="el-GR" sz="1700" smtClean="0"/>
              <a:t>π</a:t>
            </a:r>
            <a:r>
              <a:rPr lang="ru-RU" sz="1700" smtClean="0"/>
              <a:t>/4  </a:t>
            </a:r>
            <a:r>
              <a:rPr lang="en-US" sz="1700" smtClean="0">
                <a:solidFill>
                  <a:srgbClr val="FF0000"/>
                </a:solidFill>
              </a:rPr>
              <a:t>45°</a:t>
            </a:r>
            <a:endParaRPr lang="ru-RU" sz="17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700" smtClean="0"/>
              <a:t>                                                                                                                                    </a:t>
            </a:r>
            <a:endParaRPr lang="ru-RU" sz="17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700" smtClean="0"/>
              <a:t>         </a:t>
            </a:r>
            <a:r>
              <a:rPr lang="en-US" sz="1700" smtClean="0">
                <a:solidFill>
                  <a:srgbClr val="FF0000"/>
                </a:solidFill>
              </a:rPr>
              <a:t>150°</a:t>
            </a:r>
            <a:r>
              <a:rPr lang="ru-RU" sz="1700" smtClean="0"/>
              <a:t>  5</a:t>
            </a:r>
            <a:r>
              <a:rPr lang="el-GR" sz="1700" smtClean="0"/>
              <a:t>π</a:t>
            </a:r>
            <a:r>
              <a:rPr lang="ru-RU" sz="1700" smtClean="0"/>
              <a:t>/6                                             </a:t>
            </a:r>
            <a:r>
              <a:rPr lang="ru-RU" sz="1300" smtClean="0"/>
              <a:t>1/2</a:t>
            </a:r>
            <a:r>
              <a:rPr lang="ru-RU" sz="1700" smtClean="0"/>
              <a:t>                  </a:t>
            </a:r>
            <a:r>
              <a:rPr lang="en-US" sz="1700" smtClean="0"/>
              <a:t> </a:t>
            </a:r>
            <a:r>
              <a:rPr lang="ru-RU" sz="1700" smtClean="0"/>
              <a:t>       </a:t>
            </a:r>
            <a:r>
              <a:rPr lang="el-GR" sz="1700" smtClean="0"/>
              <a:t>π</a:t>
            </a:r>
            <a:r>
              <a:rPr lang="ru-RU" sz="1700" smtClean="0"/>
              <a:t>/6</a:t>
            </a:r>
            <a:r>
              <a:rPr lang="en-US" sz="1700" smtClean="0"/>
              <a:t> </a:t>
            </a:r>
            <a:r>
              <a:rPr lang="en-US" sz="1700" smtClean="0">
                <a:solidFill>
                  <a:srgbClr val="FF0000"/>
                </a:solidFill>
              </a:rPr>
              <a:t>30°</a:t>
            </a:r>
            <a:r>
              <a:rPr lang="ru-RU" sz="170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7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7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7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700" smtClean="0"/>
              <a:t>       </a:t>
            </a:r>
            <a:r>
              <a:rPr lang="en-US" sz="1700" smtClean="0">
                <a:solidFill>
                  <a:srgbClr val="FF0000"/>
                </a:solidFill>
              </a:rPr>
              <a:t>180° </a:t>
            </a:r>
            <a:r>
              <a:rPr lang="el-GR" sz="1700" smtClean="0"/>
              <a:t>π</a:t>
            </a:r>
            <a:r>
              <a:rPr lang="ru-RU" sz="1700" smtClean="0"/>
              <a:t>    </a:t>
            </a:r>
            <a:r>
              <a:rPr lang="ru-RU" sz="1700" smtClean="0">
                <a:solidFill>
                  <a:srgbClr val="FF0000"/>
                </a:solidFill>
              </a:rPr>
              <a:t>-1 </a:t>
            </a:r>
            <a:r>
              <a:rPr lang="ru-RU" sz="1700" smtClean="0"/>
              <a:t>                                      0                                        </a:t>
            </a:r>
            <a:r>
              <a:rPr lang="ru-RU" sz="1700" smtClean="0">
                <a:solidFill>
                  <a:srgbClr val="FF0000"/>
                </a:solidFill>
              </a:rPr>
              <a:t>1 </a:t>
            </a:r>
            <a:r>
              <a:rPr lang="ru-RU" sz="1700" smtClean="0"/>
              <a:t>  0      </a:t>
            </a:r>
            <a:r>
              <a:rPr lang="en-US" sz="1700" smtClean="0">
                <a:solidFill>
                  <a:srgbClr val="FF0000"/>
                </a:solidFill>
              </a:rPr>
              <a:t>0°</a:t>
            </a:r>
            <a:r>
              <a:rPr lang="ru-RU" sz="1700" smtClean="0"/>
              <a:t>       </a:t>
            </a:r>
            <a:r>
              <a:rPr lang="en-US" sz="1700" smtClean="0"/>
              <a:t>x</a:t>
            </a:r>
            <a:endParaRPr lang="ru-RU" sz="17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700" smtClean="0"/>
              <a:t>            </a:t>
            </a:r>
            <a:r>
              <a:rPr lang="ru-RU" sz="1700" smtClean="0"/>
              <a:t>     </a:t>
            </a:r>
            <a:r>
              <a:rPr lang="en-US" sz="1700" smtClean="0"/>
              <a:t>          </a:t>
            </a:r>
            <a:r>
              <a:rPr lang="ru-RU" sz="1700" smtClean="0"/>
              <a:t>          </a:t>
            </a:r>
            <a:r>
              <a:rPr lang="en-US" sz="1300" b="1" smtClean="0"/>
              <a:t>-</a:t>
            </a:r>
            <a:r>
              <a:rPr lang="en-US" sz="1300" smtClean="0"/>
              <a:t>1/2                     </a:t>
            </a:r>
            <a:r>
              <a:rPr lang="ru-RU" sz="1300" smtClean="0"/>
              <a:t>                           </a:t>
            </a:r>
            <a:r>
              <a:rPr lang="en-US" sz="1300" smtClean="0"/>
              <a:t> </a:t>
            </a:r>
            <a:r>
              <a:rPr lang="en-US" sz="2200" smtClean="0"/>
              <a:t>½</a:t>
            </a:r>
            <a:r>
              <a:rPr lang="ru-RU" sz="1700" smtClean="0">
                <a:solidFill>
                  <a:srgbClr val="FF0000"/>
                </a:solidFill>
              </a:rPr>
              <a:t>                      </a:t>
            </a:r>
            <a:r>
              <a:rPr lang="en-US" sz="1700" smtClean="0">
                <a:solidFill>
                  <a:srgbClr val="FF0000"/>
                </a:solidFill>
              </a:rPr>
              <a:t> </a:t>
            </a:r>
            <a:r>
              <a:rPr lang="en-US" sz="1700" smtClean="0"/>
              <a:t>2</a:t>
            </a:r>
            <a:r>
              <a:rPr lang="el-GR" sz="1700" smtClean="0"/>
              <a:t>π</a:t>
            </a:r>
            <a:r>
              <a:rPr lang="en-US" sz="1700" smtClean="0">
                <a:solidFill>
                  <a:srgbClr val="FF0000"/>
                </a:solidFill>
              </a:rPr>
              <a:t>  360     </a:t>
            </a:r>
            <a:r>
              <a:rPr lang="en-US" sz="1700" smtClean="0"/>
              <a:t>(cost)</a:t>
            </a:r>
            <a:endParaRPr lang="ru-RU" sz="17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7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700" smtClean="0">
                <a:solidFill>
                  <a:srgbClr val="FF000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700" smtClean="0">
                <a:solidFill>
                  <a:srgbClr val="FF0000"/>
                </a:solidFill>
              </a:rPr>
              <a:t>           </a:t>
            </a:r>
            <a:r>
              <a:rPr lang="en-US" sz="1700" smtClean="0">
                <a:solidFill>
                  <a:srgbClr val="FF0000"/>
                </a:solidFill>
              </a:rPr>
              <a:t>210°</a:t>
            </a:r>
            <a:r>
              <a:rPr lang="ru-RU" sz="1700" smtClean="0"/>
              <a:t> 7</a:t>
            </a:r>
            <a:r>
              <a:rPr lang="el-GR" sz="1700" smtClean="0"/>
              <a:t>π</a:t>
            </a:r>
            <a:r>
              <a:rPr lang="ru-RU" sz="1700" smtClean="0"/>
              <a:t>/6                                        </a:t>
            </a:r>
            <a:r>
              <a:rPr lang="ru-RU" sz="1500" b="1" smtClean="0"/>
              <a:t>-</a:t>
            </a:r>
            <a:r>
              <a:rPr lang="ru-RU" sz="1500" smtClean="0"/>
              <a:t>1/2</a:t>
            </a:r>
            <a:r>
              <a:rPr lang="ru-RU" sz="1700" smtClean="0"/>
              <a:t>                               11</a:t>
            </a:r>
            <a:r>
              <a:rPr lang="el-GR" sz="1700" smtClean="0"/>
              <a:t>π</a:t>
            </a:r>
            <a:r>
              <a:rPr lang="ru-RU" sz="1700" smtClean="0"/>
              <a:t>/6 </a:t>
            </a:r>
            <a:r>
              <a:rPr lang="en-US" sz="1700" smtClean="0">
                <a:solidFill>
                  <a:srgbClr val="FF0000"/>
                </a:solidFill>
              </a:rPr>
              <a:t>330°</a:t>
            </a:r>
            <a:r>
              <a:rPr lang="ru-RU" sz="1700" smtClean="0"/>
              <a:t> </a:t>
            </a:r>
            <a:r>
              <a:rPr lang="en-US" sz="1700" smtClean="0"/>
              <a:t>[-</a:t>
            </a:r>
            <a:r>
              <a:rPr lang="el-GR" sz="1700" smtClean="0"/>
              <a:t>π</a:t>
            </a:r>
            <a:r>
              <a:rPr lang="en-US" sz="1700" smtClean="0"/>
              <a:t>/6]</a:t>
            </a:r>
            <a:r>
              <a:rPr lang="ru-RU" sz="1700" smtClean="0"/>
              <a:t>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7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700" smtClean="0"/>
              <a:t>              </a:t>
            </a:r>
            <a:r>
              <a:rPr lang="en-US" sz="1700" smtClean="0">
                <a:solidFill>
                  <a:srgbClr val="FF0000"/>
                </a:solidFill>
              </a:rPr>
              <a:t>225°</a:t>
            </a:r>
            <a:r>
              <a:rPr lang="ru-RU" sz="1700" smtClean="0"/>
              <a:t>    5</a:t>
            </a:r>
            <a:r>
              <a:rPr lang="el-GR" sz="1700" smtClean="0"/>
              <a:t>π</a:t>
            </a:r>
            <a:r>
              <a:rPr lang="ru-RU" sz="1700" smtClean="0"/>
              <a:t>/4                                                                   7</a:t>
            </a:r>
            <a:r>
              <a:rPr lang="el-GR" sz="1700" smtClean="0"/>
              <a:t>π</a:t>
            </a:r>
            <a:r>
              <a:rPr lang="ru-RU" sz="1700" smtClean="0"/>
              <a:t>/4</a:t>
            </a:r>
            <a:r>
              <a:rPr lang="en-US" sz="1700" smtClean="0"/>
              <a:t> </a:t>
            </a:r>
            <a:r>
              <a:rPr lang="en-US" sz="1700" smtClean="0">
                <a:solidFill>
                  <a:srgbClr val="FF0000"/>
                </a:solidFill>
              </a:rPr>
              <a:t>315° </a:t>
            </a:r>
            <a:r>
              <a:rPr lang="en-US" sz="1700" smtClean="0"/>
              <a:t>[-</a:t>
            </a:r>
            <a:r>
              <a:rPr lang="el-GR" sz="1700" smtClean="0"/>
              <a:t>π</a:t>
            </a:r>
            <a:r>
              <a:rPr lang="en-US" sz="1700" smtClean="0"/>
              <a:t>/4]</a:t>
            </a:r>
            <a:endParaRPr lang="ru-RU" sz="17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700" smtClean="0"/>
              <a:t>                    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700" smtClean="0"/>
              <a:t>                          </a:t>
            </a:r>
            <a:r>
              <a:rPr lang="en-US" sz="1700" smtClean="0">
                <a:solidFill>
                  <a:srgbClr val="FF0000"/>
                </a:solidFill>
              </a:rPr>
              <a:t>240°</a:t>
            </a:r>
            <a:r>
              <a:rPr lang="ru-RU" sz="1700" smtClean="0"/>
              <a:t>  4</a:t>
            </a:r>
            <a:r>
              <a:rPr lang="el-GR" sz="1700" smtClean="0"/>
              <a:t>π</a:t>
            </a:r>
            <a:r>
              <a:rPr lang="ru-RU" sz="1700" smtClean="0"/>
              <a:t>/3                                              5</a:t>
            </a:r>
            <a:r>
              <a:rPr lang="el-GR" sz="1700" smtClean="0"/>
              <a:t>π</a:t>
            </a:r>
            <a:r>
              <a:rPr lang="ru-RU" sz="1700" smtClean="0"/>
              <a:t>/3</a:t>
            </a:r>
            <a:r>
              <a:rPr lang="en-US" sz="1700" smtClean="0"/>
              <a:t> </a:t>
            </a:r>
            <a:r>
              <a:rPr lang="en-US" sz="1700" smtClean="0">
                <a:solidFill>
                  <a:srgbClr val="FF0000"/>
                </a:solidFill>
              </a:rPr>
              <a:t>300° </a:t>
            </a:r>
            <a:r>
              <a:rPr lang="en-US" sz="1700" smtClean="0"/>
              <a:t>[-</a:t>
            </a:r>
            <a:r>
              <a:rPr lang="el-GR" sz="1700" smtClean="0"/>
              <a:t>π</a:t>
            </a:r>
            <a:r>
              <a:rPr lang="en-US" sz="1700" smtClean="0"/>
              <a:t>/3]</a:t>
            </a:r>
            <a:endParaRPr lang="ru-RU" sz="17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17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700" smtClean="0"/>
              <a:t>                                                                   </a:t>
            </a:r>
            <a:r>
              <a:rPr lang="ru-RU" sz="1700" smtClean="0">
                <a:solidFill>
                  <a:srgbClr val="FF0000"/>
                </a:solidFill>
              </a:rPr>
              <a:t>-1</a:t>
            </a:r>
            <a:endParaRPr lang="ru-RU" sz="17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700" smtClean="0"/>
              <a:t>                                                                   </a:t>
            </a:r>
            <a:r>
              <a:rPr lang="en-US" sz="1700" smtClean="0">
                <a:solidFill>
                  <a:srgbClr val="FF0000"/>
                </a:solidFill>
              </a:rPr>
              <a:t>270°</a:t>
            </a:r>
            <a:r>
              <a:rPr lang="ru-RU" sz="1700" smtClean="0"/>
              <a:t>   3</a:t>
            </a:r>
            <a:r>
              <a:rPr lang="el-GR" sz="1700" smtClean="0"/>
              <a:t>π</a:t>
            </a:r>
            <a:r>
              <a:rPr lang="ru-RU" sz="1700" smtClean="0"/>
              <a:t>/2</a:t>
            </a:r>
            <a:r>
              <a:rPr lang="en-US" sz="1700" smtClean="0"/>
              <a:t> [-</a:t>
            </a:r>
            <a:r>
              <a:rPr lang="el-GR" sz="1700" smtClean="0"/>
              <a:t>π</a:t>
            </a:r>
            <a:r>
              <a:rPr lang="en-US" sz="1700" smtClean="0"/>
              <a:t>/2]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700" smtClean="0"/>
              <a:t>                                                          </a:t>
            </a:r>
            <a:r>
              <a:rPr lang="ru-RU" sz="1700" smtClean="0"/>
              <a:t>         </a:t>
            </a:r>
            <a:r>
              <a:rPr lang="en-US" sz="1700" smtClean="0"/>
              <a:t>(sint)</a:t>
            </a:r>
            <a:endParaRPr lang="ru-RU" sz="1500" smtClean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971550" y="3500438"/>
            <a:ext cx="7429500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 flipH="1">
            <a:off x="1536700" y="3606800"/>
            <a:ext cx="607218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6572250" y="228600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5715000" y="142875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3357563" y="1428750"/>
            <a:ext cx="71437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428875" y="2286000"/>
            <a:ext cx="71438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2786063" y="1785938"/>
            <a:ext cx="71437" cy="714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857500" y="5072063"/>
            <a:ext cx="71438" cy="714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2500313" y="4643438"/>
            <a:ext cx="71437" cy="714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3357563" y="5429250"/>
            <a:ext cx="71437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 flipH="1">
            <a:off x="6500813" y="4643438"/>
            <a:ext cx="71437" cy="714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643563" y="5429250"/>
            <a:ext cx="71437" cy="7143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6143625" y="5072063"/>
            <a:ext cx="71438" cy="714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4500563" y="1071563"/>
            <a:ext cx="71437" cy="7143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4500563" y="5786438"/>
            <a:ext cx="71437" cy="7143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2143125" y="3429000"/>
            <a:ext cx="71438" cy="7143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6858000" y="3429000"/>
            <a:ext cx="71438" cy="7143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6215063" y="1785938"/>
            <a:ext cx="71437" cy="7143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44" name="Прямая соединительная линия 43"/>
          <p:cNvCxnSpPr>
            <a:stCxn id="6" idx="1"/>
            <a:endCxn id="6" idx="7"/>
          </p:cNvCxnSpPr>
          <p:nvPr/>
        </p:nvCxnSpPr>
        <p:spPr>
          <a:xfrm rot="5400000" flipH="1" flipV="1">
            <a:off x="4536281" y="130969"/>
            <a:ext cx="1588" cy="33845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16200000" flipH="1" flipV="1">
            <a:off x="4625975" y="303213"/>
            <a:ext cx="0" cy="23939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30" idx="3"/>
            <a:endCxn id="27" idx="3"/>
          </p:cNvCxnSpPr>
          <p:nvPr/>
        </p:nvCxnSpPr>
        <p:spPr>
          <a:xfrm rot="16200000" flipH="1">
            <a:off x="4510882" y="275431"/>
            <a:ext cx="1588" cy="41433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>
            <a:endCxn id="32" idx="1"/>
          </p:cNvCxnSpPr>
          <p:nvPr/>
        </p:nvCxnSpPr>
        <p:spPr>
          <a:xfrm rot="16200000" flipH="1">
            <a:off x="1250951" y="3465512"/>
            <a:ext cx="3225800" cy="95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>
            <a:endCxn id="34" idx="0"/>
          </p:cNvCxnSpPr>
          <p:nvPr/>
        </p:nvCxnSpPr>
        <p:spPr>
          <a:xfrm rot="5400000">
            <a:off x="1440657" y="3452019"/>
            <a:ext cx="3929062" cy="25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16200000" flipH="1">
            <a:off x="1364457" y="3493294"/>
            <a:ext cx="2297112" cy="254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>
            <a:stCxn id="33" idx="5"/>
          </p:cNvCxnSpPr>
          <p:nvPr/>
        </p:nvCxnSpPr>
        <p:spPr>
          <a:xfrm rot="16200000" flipH="1">
            <a:off x="4560888" y="2703513"/>
            <a:ext cx="11112" cy="40116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>
            <a:stCxn id="27" idx="4"/>
          </p:cNvCxnSpPr>
          <p:nvPr/>
        </p:nvCxnSpPr>
        <p:spPr>
          <a:xfrm rot="5400000">
            <a:off x="5437188" y="3492500"/>
            <a:ext cx="2306637" cy="365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>
            <a:stCxn id="32" idx="6"/>
            <a:endCxn id="6" idx="5"/>
          </p:cNvCxnSpPr>
          <p:nvPr/>
        </p:nvCxnSpPr>
        <p:spPr>
          <a:xfrm flipV="1">
            <a:off x="2928938" y="5106988"/>
            <a:ext cx="3298825" cy="158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>
            <a:stCxn id="34" idx="3"/>
          </p:cNvCxnSpPr>
          <p:nvPr/>
        </p:nvCxnSpPr>
        <p:spPr>
          <a:xfrm rot="16200000" flipH="1">
            <a:off x="4536281" y="4321969"/>
            <a:ext cx="11113" cy="23463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>
            <a:stCxn id="28" idx="4"/>
            <a:endCxn id="36" idx="6"/>
          </p:cNvCxnSpPr>
          <p:nvPr/>
        </p:nvCxnSpPr>
        <p:spPr>
          <a:xfrm rot="5400000">
            <a:off x="3750469" y="3464719"/>
            <a:ext cx="3965575" cy="365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>
            <a:stCxn id="42" idx="1"/>
            <a:endCxn id="37" idx="6"/>
          </p:cNvCxnSpPr>
          <p:nvPr/>
        </p:nvCxnSpPr>
        <p:spPr>
          <a:xfrm rot="16200000" flipH="1" flipV="1">
            <a:off x="4564856" y="3447257"/>
            <a:ext cx="3311525" cy="1111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99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sp>
        <p:nvSpPr>
          <p:cNvPr id="11300" name="Rectangle 4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sp>
        <p:nvSpPr>
          <p:cNvPr id="11301" name="Rectangle 6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pic>
        <p:nvPicPr>
          <p:cNvPr id="11302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1357313"/>
            <a:ext cx="3429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03" name="Rectangle 8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pic>
        <p:nvPicPr>
          <p:cNvPr id="11304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3644900"/>
            <a:ext cx="3429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05" name="Rectangle 10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pic>
        <p:nvPicPr>
          <p:cNvPr id="11306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3571875"/>
            <a:ext cx="3429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07" name="Rectangle 1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pic>
        <p:nvPicPr>
          <p:cNvPr id="11308" name="Picture 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5286375"/>
            <a:ext cx="3429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09" name="Rectangle 14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pic>
        <p:nvPicPr>
          <p:cNvPr id="11310" name="Picture 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1643063"/>
            <a:ext cx="3429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11" name="Picture 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4857750"/>
            <a:ext cx="3429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12" name="Picture 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644900"/>
            <a:ext cx="3429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13" name="Picture 1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3571875"/>
            <a:ext cx="342900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1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4929188"/>
            <a:ext cx="1524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1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5357813"/>
            <a:ext cx="1524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Управляющая кнопка: домой 51">
            <a:hlinkClick r:id="rId5" action="ppaction://hlinksldjump" highlightClick="1"/>
          </p:cNvPr>
          <p:cNvSpPr/>
          <p:nvPr/>
        </p:nvSpPr>
        <p:spPr>
          <a:xfrm>
            <a:off x="8351838" y="6137275"/>
            <a:ext cx="792162" cy="72072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31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716338"/>
            <a:ext cx="1524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3716338"/>
            <a:ext cx="1524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19261" y="121443"/>
            <a:ext cx="7077075" cy="58261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kern="1200" dirty="0">
                <a:cs typeface="Times New Roman" pitchFamily="18" charset="0"/>
              </a:rPr>
              <a:t>Арккосинус</a:t>
            </a:r>
          </a:p>
        </p:txBody>
      </p:sp>
      <p:grpSp>
        <p:nvGrpSpPr>
          <p:cNvPr id="12291" name="Группа 21"/>
          <p:cNvGrpSpPr>
            <a:grpSpLocks/>
          </p:cNvGrpSpPr>
          <p:nvPr/>
        </p:nvGrpSpPr>
        <p:grpSpPr bwMode="auto">
          <a:xfrm>
            <a:off x="428625" y="1285875"/>
            <a:ext cx="3525409" cy="3562350"/>
            <a:chOff x="724205" y="1285860"/>
            <a:chExt cx="2868375" cy="2815022"/>
          </a:xfrm>
        </p:grpSpPr>
        <p:sp>
          <p:nvSpPr>
            <p:cNvPr id="7" name="Овал 6"/>
            <p:cNvSpPr/>
            <p:nvPr/>
          </p:nvSpPr>
          <p:spPr>
            <a:xfrm>
              <a:off x="928283" y="1786392"/>
              <a:ext cx="2144116" cy="20711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8" name="Прямая со стрелкой 7"/>
            <p:cNvCxnSpPr/>
            <p:nvPr/>
          </p:nvCxnSpPr>
          <p:spPr>
            <a:xfrm flipV="1">
              <a:off x="724205" y="2808782"/>
              <a:ext cx="2713728" cy="752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27" name="TextBox 8"/>
            <p:cNvSpPr txBox="1">
              <a:spLocks noChangeArrowheads="1"/>
            </p:cNvSpPr>
            <p:nvPr/>
          </p:nvSpPr>
          <p:spPr bwMode="auto">
            <a:xfrm>
              <a:off x="1714480" y="1285860"/>
              <a:ext cx="233721" cy="267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sz="1600">
                  <a:latin typeface="+mn-lt"/>
                </a:rPr>
                <a:t>у</a:t>
              </a:r>
            </a:p>
          </p:txBody>
        </p:sp>
        <p:sp>
          <p:nvSpPr>
            <p:cNvPr id="12328" name="TextBox 9"/>
            <p:cNvSpPr txBox="1">
              <a:spLocks noChangeArrowheads="1"/>
            </p:cNvSpPr>
            <p:nvPr/>
          </p:nvSpPr>
          <p:spPr bwMode="auto">
            <a:xfrm>
              <a:off x="3357554" y="2500306"/>
              <a:ext cx="235026" cy="267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sz="1600">
                  <a:latin typeface="+mn-lt"/>
                </a:rPr>
                <a:t>х</a:t>
              </a:r>
            </a:p>
          </p:txBody>
        </p:sp>
        <p:sp>
          <p:nvSpPr>
            <p:cNvPr id="12329" name="TextBox 10"/>
            <p:cNvSpPr txBox="1">
              <a:spLocks noChangeArrowheads="1"/>
            </p:cNvSpPr>
            <p:nvPr/>
          </p:nvSpPr>
          <p:spPr bwMode="auto">
            <a:xfrm>
              <a:off x="1928794" y="1500174"/>
              <a:ext cx="391536" cy="243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l-GR" sz="1400">
                  <a:latin typeface="+mn-lt"/>
                </a:rPr>
                <a:t>π/2</a:t>
              </a:r>
              <a:endParaRPr lang="ru-RU" sz="1400">
                <a:latin typeface="+mn-lt"/>
              </a:endParaRPr>
            </a:p>
          </p:txBody>
        </p:sp>
        <p:sp>
          <p:nvSpPr>
            <p:cNvPr id="12330" name="TextBox 11"/>
            <p:cNvSpPr txBox="1">
              <a:spLocks noChangeArrowheads="1"/>
            </p:cNvSpPr>
            <p:nvPr/>
          </p:nvSpPr>
          <p:spPr bwMode="auto">
            <a:xfrm>
              <a:off x="1714480" y="3857628"/>
              <a:ext cx="150301" cy="243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sz="1400">
                <a:latin typeface="+mn-lt"/>
              </a:endParaRPr>
            </a:p>
          </p:txBody>
        </p:sp>
      </p:grpSp>
      <p:cxnSp>
        <p:nvCxnSpPr>
          <p:cNvPr id="6" name="Прямая со стрелкой 5"/>
          <p:cNvCxnSpPr/>
          <p:nvPr/>
        </p:nvCxnSpPr>
        <p:spPr>
          <a:xfrm rot="16200000" flipV="1">
            <a:off x="350044" y="3226594"/>
            <a:ext cx="3294063" cy="95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Дуга 12"/>
          <p:cNvSpPr/>
          <p:nvPr/>
        </p:nvSpPr>
        <p:spPr>
          <a:xfrm>
            <a:off x="658813" y="1892300"/>
            <a:ext cx="2679700" cy="2679700"/>
          </a:xfrm>
          <a:prstGeom prst="arc">
            <a:avLst>
              <a:gd name="adj1" fmla="val 10880703"/>
              <a:gd name="adj2" fmla="val 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4" name="TextBox 13"/>
          <p:cNvSpPr txBox="1">
            <a:spLocks noChangeArrowheads="1"/>
          </p:cNvSpPr>
          <p:nvPr/>
        </p:nvSpPr>
        <p:spPr bwMode="auto">
          <a:xfrm>
            <a:off x="3286125" y="2857500"/>
            <a:ext cx="29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1600">
                <a:latin typeface="+mn-lt"/>
              </a:rPr>
              <a:t>0</a:t>
            </a:r>
          </a:p>
        </p:txBody>
      </p:sp>
      <p:sp>
        <p:nvSpPr>
          <p:cNvPr id="12295" name="TextBox 14"/>
          <p:cNvSpPr txBox="1">
            <a:spLocks noChangeArrowheads="1"/>
          </p:cNvSpPr>
          <p:nvPr/>
        </p:nvSpPr>
        <p:spPr bwMode="auto">
          <a:xfrm>
            <a:off x="428625" y="2857500"/>
            <a:ext cx="3080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l-GR" sz="1600">
                <a:latin typeface="+mn-lt"/>
              </a:rPr>
              <a:t>π</a:t>
            </a:r>
            <a:endParaRPr lang="ru-RU" sz="1600">
              <a:latin typeface="+mn-lt"/>
            </a:endParaRPr>
          </a:p>
        </p:txBody>
      </p:sp>
      <p:sp>
        <p:nvSpPr>
          <p:cNvPr id="12296" name="TextBox 15"/>
          <p:cNvSpPr txBox="1">
            <a:spLocks noChangeArrowheads="1"/>
          </p:cNvSpPr>
          <p:nvPr/>
        </p:nvSpPr>
        <p:spPr bwMode="auto">
          <a:xfrm>
            <a:off x="3071813" y="3143250"/>
            <a:ext cx="2920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1600">
                <a:latin typeface="+mn-lt"/>
              </a:rPr>
              <a:t>1</a:t>
            </a:r>
          </a:p>
        </p:txBody>
      </p:sp>
      <p:sp>
        <p:nvSpPr>
          <p:cNvPr id="12297" name="TextBox 16"/>
          <p:cNvSpPr txBox="1">
            <a:spLocks noChangeArrowheads="1"/>
          </p:cNvSpPr>
          <p:nvPr/>
        </p:nvSpPr>
        <p:spPr bwMode="auto">
          <a:xfrm>
            <a:off x="642938" y="3143250"/>
            <a:ext cx="3674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1600">
                <a:latin typeface="+mn-lt"/>
              </a:rPr>
              <a:t>-1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676275" y="3211513"/>
            <a:ext cx="2641600" cy="7937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28"/>
          <p:cNvGrpSpPr>
            <a:grpSpLocks/>
          </p:cNvGrpSpPr>
          <p:nvPr/>
        </p:nvGrpSpPr>
        <p:grpSpPr bwMode="auto">
          <a:xfrm>
            <a:off x="1357313" y="3181352"/>
            <a:ext cx="398462" cy="812662"/>
            <a:chOff x="1357290" y="3181016"/>
            <a:chExt cx="397866" cy="813295"/>
          </a:xfrm>
        </p:grpSpPr>
        <p:sp>
          <p:nvSpPr>
            <p:cNvPr id="20" name="Овал 19"/>
            <p:cNvSpPr/>
            <p:nvPr/>
          </p:nvSpPr>
          <p:spPr>
            <a:xfrm>
              <a:off x="1511047" y="3181016"/>
              <a:ext cx="71331" cy="7149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2324" name="TextBox 22"/>
            <p:cNvSpPr txBox="1">
              <a:spLocks noChangeArrowheads="1"/>
            </p:cNvSpPr>
            <p:nvPr/>
          </p:nvSpPr>
          <p:spPr bwMode="auto">
            <a:xfrm>
              <a:off x="1357290" y="3285873"/>
              <a:ext cx="397866" cy="708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sz="2000" b="1" i="1">
                  <a:solidFill>
                    <a:srgbClr val="2A07BD"/>
                  </a:solidFill>
                  <a:latin typeface="+mn-lt"/>
                  <a:cs typeface="Times New Roman" panose="02020603050405020304" pitchFamily="18" charset="0"/>
                </a:rPr>
                <a:t>-а</a:t>
              </a:r>
              <a:endParaRPr lang="ru-RU" sz="2000">
                <a:solidFill>
                  <a:srgbClr val="2A07BD"/>
                </a:solidFill>
                <a:latin typeface="+mn-lt"/>
              </a:endParaRPr>
            </a:p>
          </p:txBody>
        </p:sp>
      </p:grpSp>
      <p:grpSp>
        <p:nvGrpSpPr>
          <p:cNvPr id="5" name="Группа 27"/>
          <p:cNvGrpSpPr>
            <a:grpSpLocks/>
          </p:cNvGrpSpPr>
          <p:nvPr/>
        </p:nvGrpSpPr>
        <p:grpSpPr bwMode="auto">
          <a:xfrm>
            <a:off x="2339975" y="3165475"/>
            <a:ext cx="393700" cy="506413"/>
            <a:chOff x="2285984" y="3182125"/>
            <a:chExt cx="357190" cy="478031"/>
          </a:xfrm>
        </p:grpSpPr>
        <p:sp>
          <p:nvSpPr>
            <p:cNvPr id="18" name="Овал 17"/>
            <p:cNvSpPr/>
            <p:nvPr/>
          </p:nvSpPr>
          <p:spPr>
            <a:xfrm>
              <a:off x="2395445" y="3182125"/>
              <a:ext cx="72014" cy="71929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dirty="0"/>
            </a:p>
          </p:txBody>
        </p:sp>
        <p:sp>
          <p:nvSpPr>
            <p:cNvPr id="12322" name="TextBox 21"/>
            <p:cNvSpPr txBox="1">
              <a:spLocks noChangeArrowheads="1"/>
            </p:cNvSpPr>
            <p:nvPr/>
          </p:nvSpPr>
          <p:spPr bwMode="auto">
            <a:xfrm>
              <a:off x="2285984" y="3285524"/>
              <a:ext cx="357190" cy="374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sz="2000" b="1" i="1">
                  <a:solidFill>
                    <a:srgbClr val="2A07BD"/>
                  </a:solidFill>
                  <a:latin typeface="+mn-lt"/>
                  <a:cs typeface="Times New Roman" panose="02020603050405020304" pitchFamily="18" charset="0"/>
                </a:rPr>
                <a:t>а</a:t>
              </a:r>
              <a:endParaRPr lang="ru-RU" sz="2000">
                <a:solidFill>
                  <a:srgbClr val="2A07BD"/>
                </a:solidFill>
                <a:latin typeface="+mn-lt"/>
              </a:endParaRPr>
            </a:p>
          </p:txBody>
        </p:sp>
      </p:grpSp>
      <p:cxnSp>
        <p:nvCxnSpPr>
          <p:cNvPr id="31" name="Прямая соединительная линия 30"/>
          <p:cNvCxnSpPr/>
          <p:nvPr/>
        </p:nvCxnSpPr>
        <p:spPr>
          <a:xfrm rot="16200000" flipV="1">
            <a:off x="1919288" y="2595562"/>
            <a:ext cx="1176338" cy="476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Группа 33"/>
          <p:cNvGrpSpPr>
            <a:grpSpLocks/>
          </p:cNvGrpSpPr>
          <p:nvPr/>
        </p:nvGrpSpPr>
        <p:grpSpPr bwMode="auto">
          <a:xfrm>
            <a:off x="2457450" y="1643062"/>
            <a:ext cx="1379538" cy="954107"/>
            <a:chOff x="2457450" y="1643050"/>
            <a:chExt cx="1379376" cy="953046"/>
          </a:xfrm>
        </p:grpSpPr>
        <p:sp>
          <p:nvSpPr>
            <p:cNvPr id="32" name="Овал 31"/>
            <p:cNvSpPr/>
            <p:nvPr/>
          </p:nvSpPr>
          <p:spPr>
            <a:xfrm>
              <a:off x="2457450" y="1976054"/>
              <a:ext cx="71430" cy="7135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2320" name="TextBox 32"/>
            <p:cNvSpPr txBox="1">
              <a:spLocks noChangeArrowheads="1"/>
            </p:cNvSpPr>
            <p:nvPr/>
          </p:nvSpPr>
          <p:spPr bwMode="auto">
            <a:xfrm>
              <a:off x="2571737" y="1643050"/>
              <a:ext cx="1265089" cy="953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latin typeface="+mn-lt"/>
                  <a:cs typeface="Times New Roman" panose="02020603050405020304" pitchFamily="18" charset="0"/>
                </a:rPr>
                <a:t>arccos </a:t>
              </a:r>
              <a:r>
                <a:rPr lang="ru-RU" b="1" i="1">
                  <a:solidFill>
                    <a:srgbClr val="2A07BD"/>
                  </a:solidFill>
                  <a:latin typeface="+mn-lt"/>
                  <a:cs typeface="Times New Roman" panose="02020603050405020304" pitchFamily="18" charset="0"/>
                </a:rPr>
                <a:t>а</a:t>
              </a:r>
              <a:r>
                <a:rPr lang="en-US" b="1" i="1">
                  <a:solidFill>
                    <a:schemeClr val="accent1"/>
                  </a:solidFill>
                  <a:latin typeface="+mn-lt"/>
                  <a:cs typeface="Times New Roman" panose="02020603050405020304" pitchFamily="18" charset="0"/>
                </a:rPr>
                <a:t> </a:t>
              </a:r>
              <a:r>
                <a:rPr lang="en-US" b="1" i="1">
                  <a:latin typeface="+mn-lt"/>
                  <a:cs typeface="Times New Roman" panose="02020603050405020304" pitchFamily="18" charset="0"/>
                </a:rPr>
                <a:t>= </a:t>
              </a:r>
              <a:r>
                <a:rPr lang="en-US" sz="2000" b="1" i="1">
                  <a:solidFill>
                    <a:srgbClr val="FF0000"/>
                  </a:solidFill>
                  <a:latin typeface="+mn-lt"/>
                  <a:cs typeface="Times New Roman" panose="02020603050405020304" pitchFamily="18" charset="0"/>
                </a:rPr>
                <a:t>t</a:t>
              </a:r>
              <a:endParaRPr lang="ru-RU" sz="2000">
                <a:solidFill>
                  <a:srgbClr val="FF0000"/>
                </a:solidFill>
                <a:latin typeface="+mn-lt"/>
              </a:endParaRPr>
            </a:p>
            <a:p>
              <a:pPr eaLnBrk="1" hangingPunct="1"/>
              <a:endParaRPr lang="ru-RU">
                <a:latin typeface="+mn-lt"/>
                <a:cs typeface="Times New Roman" panose="02020603050405020304" pitchFamily="18" charset="0"/>
              </a:endParaRPr>
            </a:p>
          </p:txBody>
        </p:sp>
      </p:grp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642938" y="1643063"/>
            <a:ext cx="12234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>
                <a:latin typeface="+mn-lt"/>
                <a:cs typeface="Times New Roman" panose="02020603050405020304" pitchFamily="18" charset="0"/>
              </a:rPr>
              <a:t>arccos(</a:t>
            </a:r>
            <a:r>
              <a:rPr lang="en-US">
                <a:solidFill>
                  <a:srgbClr val="2A07BD"/>
                </a:solidFill>
                <a:latin typeface="+mn-lt"/>
                <a:cs typeface="Times New Roman" panose="02020603050405020304" pitchFamily="18" charset="0"/>
              </a:rPr>
              <a:t>-</a:t>
            </a:r>
            <a:r>
              <a:rPr lang="ru-RU" b="1" i="1">
                <a:solidFill>
                  <a:srgbClr val="2A07BD"/>
                </a:solidFill>
                <a:latin typeface="+mn-lt"/>
                <a:cs typeface="Times New Roman" panose="02020603050405020304" pitchFamily="18" charset="0"/>
              </a:rPr>
              <a:t>а</a:t>
            </a:r>
            <a:r>
              <a:rPr lang="en-US">
                <a:latin typeface="+mn-lt"/>
                <a:cs typeface="Times New Roman" panose="02020603050405020304" pitchFamily="18" charset="0"/>
              </a:rPr>
              <a:t>)</a:t>
            </a:r>
            <a:endParaRPr lang="ru-RU">
              <a:latin typeface="+mn-lt"/>
            </a:endParaRPr>
          </a:p>
        </p:txBody>
      </p:sp>
      <p:grpSp>
        <p:nvGrpSpPr>
          <p:cNvPr id="10" name="Группа 39"/>
          <p:cNvGrpSpPr>
            <a:grpSpLocks/>
          </p:cNvGrpSpPr>
          <p:nvPr/>
        </p:nvGrpSpPr>
        <p:grpSpPr bwMode="auto">
          <a:xfrm>
            <a:off x="1481138" y="1976438"/>
            <a:ext cx="71437" cy="1233487"/>
            <a:chOff x="1481137" y="1976437"/>
            <a:chExt cx="71438" cy="1233489"/>
          </a:xfrm>
        </p:grpSpPr>
        <p:sp>
          <p:nvSpPr>
            <p:cNvPr id="36" name="Овал 35"/>
            <p:cNvSpPr/>
            <p:nvPr/>
          </p:nvSpPr>
          <p:spPr>
            <a:xfrm>
              <a:off x="1481137" y="1976437"/>
              <a:ext cx="71438" cy="7143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>
            <a:xfrm rot="5400000" flipH="1" flipV="1">
              <a:off x="933449" y="2600325"/>
              <a:ext cx="121920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572000" y="1285875"/>
            <a:ext cx="4358886" cy="1323439"/>
          </a:xfrm>
          <a:prstGeom prst="rect">
            <a:avLst/>
          </a:prstGeom>
          <a:solidFill>
            <a:srgbClr val="FFCDCD"/>
          </a:solidFill>
          <a:ln w="9525" algn="ctr">
            <a:solidFill>
              <a:srgbClr val="BE4B48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Арккосинусом числа </a:t>
            </a:r>
            <a:r>
              <a:rPr lang="ru-RU" sz="2000" b="1" i="1">
                <a:solidFill>
                  <a:srgbClr val="2A07BD"/>
                </a:solidFill>
                <a:latin typeface="+mn-lt"/>
                <a:cs typeface="Times New Roman" pitchFamily="18" charset="0"/>
              </a:rPr>
              <a:t>а</a:t>
            </a:r>
            <a:r>
              <a:rPr lang="ru-RU" sz="2000" b="1" i="1">
                <a:solidFill>
                  <a:schemeClr val="accent1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называется </a:t>
            </a:r>
          </a:p>
          <a:p>
            <a:pPr>
              <a:defRPr/>
            </a:pP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такое число (угол) </a:t>
            </a:r>
            <a:r>
              <a:rPr lang="en-US" sz="2000" b="1" i="1">
                <a:solidFill>
                  <a:srgbClr val="FF0000"/>
                </a:solidFill>
                <a:latin typeface="+mn-lt"/>
                <a:cs typeface="Times New Roman" pitchFamily="18" charset="0"/>
              </a:rPr>
              <a:t>t</a:t>
            </a:r>
            <a:r>
              <a:rPr lang="ru-RU" sz="2000" b="1" i="1">
                <a:solidFill>
                  <a:srgbClr val="FF0000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из [0;</a:t>
            </a:r>
            <a:r>
              <a:rPr lang="el-GR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π</a:t>
            </a: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], что</a:t>
            </a:r>
          </a:p>
          <a:p>
            <a:pPr>
              <a:defRPr/>
            </a:pPr>
            <a:r>
              <a:rPr lang="en-US" sz="2000" b="1">
                <a:solidFill>
                  <a:srgbClr val="000000"/>
                </a:solidFill>
                <a:latin typeface="+mn-lt"/>
                <a:cs typeface="Times New Roman" pitchFamily="18" charset="0"/>
              </a:rPr>
              <a:t>cos </a:t>
            </a:r>
            <a:r>
              <a:rPr lang="en-US" sz="2000" b="1" i="1">
                <a:solidFill>
                  <a:srgbClr val="FF0000"/>
                </a:solidFill>
                <a:latin typeface="+mn-lt"/>
                <a:cs typeface="Times New Roman" pitchFamily="18" charset="0"/>
              </a:rPr>
              <a:t>t</a:t>
            </a:r>
            <a:r>
              <a:rPr lang="en-US" sz="2000" b="1">
                <a:solidFill>
                  <a:srgbClr val="000000"/>
                </a:solidFill>
                <a:latin typeface="+mn-lt"/>
                <a:cs typeface="Times New Roman" pitchFamily="18" charset="0"/>
              </a:rPr>
              <a:t> =</a:t>
            </a:r>
            <a:r>
              <a:rPr lang="ru-RU" sz="2000" b="1" i="1">
                <a:solidFill>
                  <a:schemeClr val="accent1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2000" b="1" i="1">
                <a:solidFill>
                  <a:srgbClr val="2A07BD"/>
                </a:solidFill>
                <a:latin typeface="+mn-lt"/>
                <a:cs typeface="Times New Roman" pitchFamily="18" charset="0"/>
              </a:rPr>
              <a:t>а</a:t>
            </a:r>
            <a:r>
              <a:rPr lang="en-US" sz="2000" b="1">
                <a:solidFill>
                  <a:srgbClr val="000000"/>
                </a:solidFill>
                <a:latin typeface="+mn-lt"/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 Причём, </a:t>
            </a:r>
            <a:r>
              <a:rPr lang="ru-RU" sz="2000" b="1">
                <a:solidFill>
                  <a:srgbClr val="000000"/>
                </a:solidFill>
                <a:latin typeface="+mn-lt"/>
                <a:cs typeface="Times New Roman" pitchFamily="18" charset="0"/>
              </a:rPr>
              <a:t>|</a:t>
            </a:r>
            <a:r>
              <a:rPr lang="ru-RU" sz="2000" b="1" i="1">
                <a:solidFill>
                  <a:schemeClr val="accent1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2000" b="1" i="1">
                <a:solidFill>
                  <a:srgbClr val="2A07BD"/>
                </a:solidFill>
                <a:latin typeface="+mn-lt"/>
                <a:cs typeface="Times New Roman" pitchFamily="18" charset="0"/>
              </a:rPr>
              <a:t>а</a:t>
            </a:r>
            <a:r>
              <a:rPr lang="ru-RU" sz="2000" b="1" i="1">
                <a:solidFill>
                  <a:schemeClr val="accent1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sz="2000" b="1">
                <a:solidFill>
                  <a:srgbClr val="000000"/>
                </a:solidFill>
                <a:latin typeface="+mn-lt"/>
                <a:cs typeface="Times New Roman" pitchFamily="18" charset="0"/>
              </a:rPr>
              <a:t>|≤</a:t>
            </a:r>
            <a:r>
              <a:rPr lang="ru-RU" sz="2000" b="1">
                <a:solidFill>
                  <a:srgbClr val="000000"/>
                </a:solidFill>
                <a:latin typeface="+mn-lt"/>
                <a:cs typeface="Times New Roman" pitchFamily="18" charset="0"/>
              </a:rPr>
              <a:t> 1</a:t>
            </a: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.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000625" y="3071813"/>
            <a:ext cx="3568606" cy="461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arccos(</a:t>
            </a:r>
            <a:r>
              <a:rPr lang="en-US" sz="2400" b="1">
                <a:solidFill>
                  <a:srgbClr val="2A07BD"/>
                </a:solidFill>
              </a:rPr>
              <a:t>-</a:t>
            </a:r>
            <a:r>
              <a:rPr lang="ru-RU" sz="2400" b="1" i="1">
                <a:solidFill>
                  <a:srgbClr val="2A07BD"/>
                </a:solidFill>
                <a:cs typeface="Times New Roman" pitchFamily="18" charset="0"/>
              </a:rPr>
              <a:t> а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) </a:t>
            </a:r>
            <a:r>
              <a:rPr lang="en-US" sz="2400" b="1">
                <a:solidFill>
                  <a:srgbClr val="000000"/>
                </a:solidFill>
                <a:cs typeface="Times New Roman" pitchFamily="18" charset="0"/>
              </a:rPr>
              <a:t>=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l-GR" sz="2400">
                <a:solidFill>
                  <a:srgbClr val="000000"/>
                </a:solidFill>
                <a:cs typeface="Times New Roman" pitchFamily="18" charset="0"/>
              </a:rPr>
              <a:t>π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- arccos</a:t>
            </a:r>
            <a:r>
              <a:rPr lang="ru-RU" sz="2400" b="1" i="1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sz="2400" b="1" i="1">
                <a:solidFill>
                  <a:srgbClr val="2A07BD"/>
                </a:solidFill>
                <a:cs typeface="Times New Roman" pitchFamily="18" charset="0"/>
              </a:rPr>
              <a:t>а</a:t>
            </a:r>
            <a:endParaRPr lang="ru-RU" sz="2400">
              <a:solidFill>
                <a:srgbClr val="2A07BD"/>
              </a:solidFill>
              <a:cs typeface="Times New Roman" pitchFamily="18" charset="0"/>
            </a:endParaRPr>
          </a:p>
        </p:txBody>
      </p:sp>
      <p:sp>
        <p:nvSpPr>
          <p:cNvPr id="12310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sp>
        <p:nvSpPr>
          <p:cNvPr id="12311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sp>
        <p:nvSpPr>
          <p:cNvPr id="12314" name="Rectangle 6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1" grpId="0" animBg="1"/>
      <p:bldP spid="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152400"/>
            <a:ext cx="7427912" cy="511175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kern="1200" dirty="0">
                <a:cs typeface="Times New Roman" pitchFamily="18" charset="0"/>
              </a:rPr>
              <a:t>Арксинус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000125"/>
            <a:ext cx="8607425" cy="51260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                                   </a:t>
            </a:r>
            <a:r>
              <a:rPr lang="en-US" dirty="0" smtClean="0"/>
              <a:t>     </a:t>
            </a:r>
            <a:endParaRPr lang="ru-RU" sz="2400" dirty="0" smtClean="0"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ru-RU" sz="2400" dirty="0" smtClean="0">
                <a:cs typeface="Times New Roman" panose="02020603050405020304" pitchFamily="18" charset="0"/>
              </a:rPr>
              <a:t>                                                 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cs typeface="Times New Roman" panose="02020603050405020304" pitchFamily="18" charset="0"/>
              </a:rPr>
              <a:t>                                                       </a:t>
            </a:r>
            <a:endParaRPr lang="ru-RU" sz="2400" b="1" i="1" dirty="0" smtClean="0"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ru-RU" sz="2400" dirty="0" smtClean="0">
                <a:cs typeface="Times New Roman" panose="02020603050405020304" pitchFamily="18" charset="0"/>
              </a:rPr>
              <a:t>                                                       </a:t>
            </a:r>
          </a:p>
          <a:p>
            <a:pPr eaLnBrk="1" hangingPunct="1">
              <a:buFontTx/>
              <a:buNone/>
            </a:pPr>
            <a:endParaRPr lang="ru-RU" sz="2400" dirty="0" smtClean="0"/>
          </a:p>
          <a:p>
            <a:pPr eaLnBrk="1" hangingPunct="1">
              <a:buFontTx/>
              <a:buNone/>
            </a:pPr>
            <a:endParaRPr lang="ru-RU" sz="2400" dirty="0" smtClean="0"/>
          </a:p>
          <a:p>
            <a:pPr eaLnBrk="1" hangingPunct="1">
              <a:buFontTx/>
              <a:buNone/>
            </a:pPr>
            <a:endParaRPr lang="ru-RU" sz="2400" dirty="0" smtClean="0"/>
          </a:p>
          <a:p>
            <a:pPr eaLnBrk="1" hangingPunct="1">
              <a:buFontTx/>
              <a:buNone/>
            </a:pPr>
            <a:endParaRPr lang="ru-RU" sz="2400" dirty="0" smtClean="0"/>
          </a:p>
          <a:p>
            <a:pPr eaLnBrk="1" hangingPunct="1">
              <a:buFontTx/>
              <a:buNone/>
            </a:pPr>
            <a:r>
              <a:rPr lang="ru-RU" sz="2400" dirty="0" smtClean="0"/>
              <a:t>        </a:t>
            </a:r>
            <a:endParaRPr lang="ru-RU" dirty="0" smtClean="0"/>
          </a:p>
        </p:txBody>
      </p:sp>
      <p:grpSp>
        <p:nvGrpSpPr>
          <p:cNvPr id="13316" name="Группа 24"/>
          <p:cNvGrpSpPr>
            <a:grpSpLocks/>
          </p:cNvGrpSpPr>
          <p:nvPr/>
        </p:nvGrpSpPr>
        <p:grpSpPr bwMode="auto">
          <a:xfrm>
            <a:off x="723900" y="1285875"/>
            <a:ext cx="2922693" cy="2879706"/>
            <a:chOff x="724205" y="1285860"/>
            <a:chExt cx="2922158" cy="2879526"/>
          </a:xfrm>
        </p:grpSpPr>
        <p:grpSp>
          <p:nvGrpSpPr>
            <p:cNvPr id="13353" name="Группа 21"/>
            <p:cNvGrpSpPr>
              <a:grpSpLocks/>
            </p:cNvGrpSpPr>
            <p:nvPr/>
          </p:nvGrpSpPr>
          <p:grpSpPr bwMode="auto">
            <a:xfrm>
              <a:off x="724205" y="1285860"/>
              <a:ext cx="2922158" cy="2879526"/>
              <a:chOff x="724205" y="1285860"/>
              <a:chExt cx="2922158" cy="2879526"/>
            </a:xfrm>
          </p:grpSpPr>
          <p:sp>
            <p:nvSpPr>
              <p:cNvPr id="4" name="Овал 3"/>
              <p:cNvSpPr/>
              <p:nvPr/>
            </p:nvSpPr>
            <p:spPr>
              <a:xfrm>
                <a:off x="928956" y="1785892"/>
                <a:ext cx="2142733" cy="207155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6" name="Прямая со стрелкой 5"/>
              <p:cNvCxnSpPr/>
              <p:nvPr/>
            </p:nvCxnSpPr>
            <p:spPr>
              <a:xfrm flipV="1">
                <a:off x="724205" y="2809765"/>
                <a:ext cx="2714128" cy="635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57" name="TextBox 16"/>
              <p:cNvSpPr txBox="1">
                <a:spLocks noChangeArrowheads="1"/>
              </p:cNvSpPr>
              <p:nvPr/>
            </p:nvSpPr>
            <p:spPr bwMode="auto">
              <a:xfrm>
                <a:off x="1714480" y="1285860"/>
                <a:ext cx="287205" cy="3385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sz="1600">
                    <a:latin typeface="+mn-lt"/>
                  </a:rPr>
                  <a:t>у</a:t>
                </a:r>
              </a:p>
            </p:txBody>
          </p:sp>
          <p:sp>
            <p:nvSpPr>
              <p:cNvPr id="13358" name="TextBox 17"/>
              <p:cNvSpPr txBox="1">
                <a:spLocks noChangeArrowheads="1"/>
              </p:cNvSpPr>
              <p:nvPr/>
            </p:nvSpPr>
            <p:spPr bwMode="auto">
              <a:xfrm>
                <a:off x="3357554" y="2500306"/>
                <a:ext cx="288809" cy="3385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sz="1600">
                    <a:latin typeface="+mn-lt"/>
                  </a:rPr>
                  <a:t>х</a:t>
                </a:r>
              </a:p>
            </p:txBody>
          </p:sp>
          <p:sp>
            <p:nvSpPr>
              <p:cNvPr id="13359" name="TextBox 18"/>
              <p:cNvSpPr txBox="1">
                <a:spLocks noChangeArrowheads="1"/>
              </p:cNvSpPr>
              <p:nvPr/>
            </p:nvSpPr>
            <p:spPr bwMode="auto">
              <a:xfrm>
                <a:off x="1928794" y="1500174"/>
                <a:ext cx="481134" cy="3077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l-GR" sz="1400">
                    <a:latin typeface="+mn-lt"/>
                  </a:rPr>
                  <a:t>π/2</a:t>
                </a:r>
                <a:endParaRPr lang="ru-RU" sz="1400">
                  <a:latin typeface="+mn-lt"/>
                </a:endParaRPr>
              </a:p>
            </p:txBody>
          </p:sp>
          <p:sp>
            <p:nvSpPr>
              <p:cNvPr id="13360" name="TextBox 19"/>
              <p:cNvSpPr txBox="1">
                <a:spLocks noChangeArrowheads="1"/>
              </p:cNvSpPr>
              <p:nvPr/>
            </p:nvSpPr>
            <p:spPr bwMode="auto">
              <a:xfrm>
                <a:off x="1714480" y="3857628"/>
                <a:ext cx="546845" cy="3077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sz="1400">
                    <a:latin typeface="+mn-lt"/>
                  </a:rPr>
                  <a:t>-</a:t>
                </a:r>
                <a:r>
                  <a:rPr lang="el-GR" sz="1400">
                    <a:latin typeface="+mn-lt"/>
                  </a:rPr>
                  <a:t>π/2</a:t>
                </a:r>
                <a:endParaRPr lang="ru-RU" sz="1400">
                  <a:latin typeface="+mn-lt"/>
                </a:endParaRPr>
              </a:p>
            </p:txBody>
          </p:sp>
        </p:grpSp>
        <p:cxnSp>
          <p:nvCxnSpPr>
            <p:cNvPr id="15" name="Прямая со стрелкой 14"/>
            <p:cNvCxnSpPr/>
            <p:nvPr/>
          </p:nvCxnSpPr>
          <p:spPr>
            <a:xfrm rot="16200000" flipV="1">
              <a:off x="698653" y="2819290"/>
              <a:ext cx="2604925" cy="793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Дуга 20"/>
          <p:cNvSpPr/>
          <p:nvPr/>
        </p:nvSpPr>
        <p:spPr>
          <a:xfrm>
            <a:off x="928688" y="1785938"/>
            <a:ext cx="2149475" cy="2063750"/>
          </a:xfrm>
          <a:prstGeom prst="arc">
            <a:avLst>
              <a:gd name="adj1" fmla="val 16200000"/>
              <a:gd name="adj2" fmla="val 5429826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                </a:t>
            </a:r>
          </a:p>
        </p:txBody>
      </p:sp>
      <p:grpSp>
        <p:nvGrpSpPr>
          <p:cNvPr id="9" name="Группа 31"/>
          <p:cNvGrpSpPr>
            <a:grpSpLocks/>
          </p:cNvGrpSpPr>
          <p:nvPr/>
        </p:nvGrpSpPr>
        <p:grpSpPr bwMode="auto">
          <a:xfrm>
            <a:off x="1714500" y="1714500"/>
            <a:ext cx="354013" cy="2165152"/>
            <a:chOff x="1714480" y="1714488"/>
            <a:chExt cx="353823" cy="2164967"/>
          </a:xfrm>
        </p:grpSpPr>
        <p:cxnSp>
          <p:nvCxnSpPr>
            <p:cNvPr id="27" name="Прямая соединительная линия 26"/>
            <p:cNvCxnSpPr>
              <a:endCxn id="21" idx="0"/>
            </p:cNvCxnSpPr>
            <p:nvPr/>
          </p:nvCxnSpPr>
          <p:spPr>
            <a:xfrm rot="5400000" flipH="1" flipV="1">
              <a:off x="967498" y="2812152"/>
              <a:ext cx="2061986" cy="952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51" name="TextBox 29"/>
            <p:cNvSpPr txBox="1">
              <a:spLocks noChangeArrowheads="1"/>
            </p:cNvSpPr>
            <p:nvPr/>
          </p:nvSpPr>
          <p:spPr bwMode="auto">
            <a:xfrm>
              <a:off x="1714480" y="3571704"/>
              <a:ext cx="344781" cy="307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sz="1400">
                  <a:solidFill>
                    <a:srgbClr val="2A07BD"/>
                  </a:solidFill>
                  <a:latin typeface="+mn-lt"/>
                </a:rPr>
                <a:t>-1</a:t>
              </a:r>
            </a:p>
          </p:txBody>
        </p:sp>
        <p:sp>
          <p:nvSpPr>
            <p:cNvPr id="13352" name="TextBox 30"/>
            <p:cNvSpPr txBox="1">
              <a:spLocks noChangeArrowheads="1"/>
            </p:cNvSpPr>
            <p:nvPr/>
          </p:nvSpPr>
          <p:spPr bwMode="auto">
            <a:xfrm>
              <a:off x="1785879" y="1714488"/>
              <a:ext cx="282424" cy="304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sz="1400">
                  <a:solidFill>
                    <a:srgbClr val="2A07BD"/>
                  </a:solidFill>
                  <a:latin typeface="+mn-lt"/>
                </a:rPr>
                <a:t>1</a:t>
              </a:r>
            </a:p>
          </p:txBody>
        </p:sp>
      </p:grpSp>
      <p:grpSp>
        <p:nvGrpSpPr>
          <p:cNvPr id="11" name="Группа 36"/>
          <p:cNvGrpSpPr>
            <a:grpSpLocks/>
          </p:cNvGrpSpPr>
          <p:nvPr/>
        </p:nvGrpSpPr>
        <p:grpSpPr bwMode="auto">
          <a:xfrm>
            <a:off x="1982788" y="2136775"/>
            <a:ext cx="869950" cy="71438"/>
            <a:chOff x="1982207" y="2136043"/>
            <a:chExt cx="870139" cy="71438"/>
          </a:xfrm>
        </p:grpSpPr>
        <p:cxnSp>
          <p:nvCxnSpPr>
            <p:cNvPr id="35" name="Прямая соединительная линия 34"/>
            <p:cNvCxnSpPr>
              <a:stCxn id="33" idx="1"/>
            </p:cNvCxnSpPr>
            <p:nvPr/>
          </p:nvCxnSpPr>
          <p:spPr>
            <a:xfrm rot="16200000" flipV="1">
              <a:off x="2418864" y="1739075"/>
              <a:ext cx="3175" cy="863788"/>
            </a:xfrm>
            <a:prstGeom prst="line">
              <a:avLst/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Овал 35"/>
            <p:cNvSpPr/>
            <p:nvPr/>
          </p:nvSpPr>
          <p:spPr>
            <a:xfrm>
              <a:off x="1982207" y="2136043"/>
              <a:ext cx="71453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714500" y="2000250"/>
            <a:ext cx="32733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000" b="1" i="1">
                <a:solidFill>
                  <a:srgbClr val="2A07BD"/>
                </a:solidFill>
                <a:latin typeface="+mn-lt"/>
                <a:cs typeface="Times New Roman" panose="02020603050405020304" pitchFamily="18" charset="0"/>
              </a:rPr>
              <a:t>а</a:t>
            </a:r>
            <a:endParaRPr lang="ru-RU" sz="2000">
              <a:solidFill>
                <a:srgbClr val="2A07BD"/>
              </a:solidFill>
              <a:latin typeface="+mn-lt"/>
            </a:endParaRPr>
          </a:p>
        </p:txBody>
      </p:sp>
      <p:grpSp>
        <p:nvGrpSpPr>
          <p:cNvPr id="12" name="Группа 39"/>
          <p:cNvGrpSpPr>
            <a:grpSpLocks/>
          </p:cNvGrpSpPr>
          <p:nvPr/>
        </p:nvGrpSpPr>
        <p:grpSpPr bwMode="auto">
          <a:xfrm>
            <a:off x="2841625" y="1928815"/>
            <a:ext cx="1395684" cy="400110"/>
            <a:chOff x="2841883" y="1928802"/>
            <a:chExt cx="1395685" cy="400170"/>
          </a:xfrm>
        </p:grpSpPr>
        <p:sp>
          <p:nvSpPr>
            <p:cNvPr id="33" name="Овал 32"/>
            <p:cNvSpPr/>
            <p:nvPr/>
          </p:nvSpPr>
          <p:spPr>
            <a:xfrm>
              <a:off x="2841883" y="2160612"/>
              <a:ext cx="71438" cy="714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347" name="TextBox 38"/>
            <p:cNvSpPr txBox="1">
              <a:spLocks noChangeArrowheads="1"/>
            </p:cNvSpPr>
            <p:nvPr/>
          </p:nvSpPr>
          <p:spPr bwMode="auto">
            <a:xfrm>
              <a:off x="2929196" y="1928802"/>
              <a:ext cx="1308372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latin typeface="+mn-lt"/>
                </a:rPr>
                <a:t>arcsin </a:t>
              </a:r>
              <a:r>
                <a:rPr lang="ru-RU" b="1" i="1">
                  <a:solidFill>
                    <a:srgbClr val="2A07BD"/>
                  </a:solidFill>
                  <a:latin typeface="+mn-lt"/>
                  <a:cs typeface="Times New Roman" panose="02020603050405020304" pitchFamily="18" charset="0"/>
                </a:rPr>
                <a:t>а</a:t>
              </a:r>
              <a:r>
                <a:rPr lang="ru-RU" b="1" i="1">
                  <a:solidFill>
                    <a:schemeClr val="accent1"/>
                  </a:solidFill>
                  <a:latin typeface="+mn-lt"/>
                  <a:cs typeface="Times New Roman" panose="02020603050405020304" pitchFamily="18" charset="0"/>
                </a:rPr>
                <a:t> </a:t>
              </a:r>
              <a:r>
                <a:rPr lang="en-US" b="1">
                  <a:latin typeface="+mn-lt"/>
                </a:rPr>
                <a:t>=</a:t>
              </a:r>
              <a:r>
                <a:rPr lang="en-US" sz="2000" b="1" i="1">
                  <a:solidFill>
                    <a:srgbClr val="FF0000"/>
                  </a:solidFill>
                  <a:latin typeface="+mn-lt"/>
                </a:rPr>
                <a:t>t</a:t>
              </a:r>
              <a:endParaRPr lang="ru-RU" sz="2000" b="1" i="1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13322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sp>
        <p:nvSpPr>
          <p:cNvPr id="13323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sp>
        <p:nvSpPr>
          <p:cNvPr id="13325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sp>
        <p:nvSpPr>
          <p:cNvPr id="13327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sp>
        <p:nvSpPr>
          <p:cNvPr id="13328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sp>
        <p:nvSpPr>
          <p:cNvPr id="13330" name="Rectangle 6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sp>
        <p:nvSpPr>
          <p:cNvPr id="13332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sp>
        <p:nvSpPr>
          <p:cNvPr id="13334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grpSp>
        <p:nvGrpSpPr>
          <p:cNvPr id="14" name="Группа 45"/>
          <p:cNvGrpSpPr>
            <a:grpSpLocks/>
          </p:cNvGrpSpPr>
          <p:nvPr/>
        </p:nvGrpSpPr>
        <p:grpSpPr bwMode="auto">
          <a:xfrm>
            <a:off x="1990725" y="3340100"/>
            <a:ext cx="795338" cy="71438"/>
            <a:chOff x="1990170" y="3340505"/>
            <a:chExt cx="795881" cy="71438"/>
          </a:xfrm>
        </p:grpSpPr>
        <p:sp>
          <p:nvSpPr>
            <p:cNvPr id="42" name="Овал 41"/>
            <p:cNvSpPr/>
            <p:nvPr/>
          </p:nvSpPr>
          <p:spPr>
            <a:xfrm>
              <a:off x="1990170" y="3340505"/>
              <a:ext cx="71487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44" name="Прямая соединительная линия 43"/>
            <p:cNvCxnSpPr/>
            <p:nvPr/>
          </p:nvCxnSpPr>
          <p:spPr>
            <a:xfrm rot="10800000" flipV="1">
              <a:off x="2009233" y="3357968"/>
              <a:ext cx="776818" cy="1587"/>
            </a:xfrm>
            <a:prstGeom prst="line">
              <a:avLst/>
            </a:prstGeom>
            <a:ln w="1905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1643063" y="3143250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2A07BD"/>
                </a:solidFill>
                <a:latin typeface="+mn-lt"/>
              </a:rPr>
              <a:t>-</a:t>
            </a:r>
            <a:r>
              <a:rPr lang="ru-RU" b="1" i="1">
                <a:solidFill>
                  <a:srgbClr val="2A07BD"/>
                </a:solidFill>
                <a:latin typeface="+mn-lt"/>
                <a:cs typeface="Times New Roman" panose="02020603050405020304" pitchFamily="18" charset="0"/>
              </a:rPr>
              <a:t> а</a:t>
            </a:r>
            <a:endParaRPr lang="ru-RU">
              <a:solidFill>
                <a:srgbClr val="2A07BD"/>
              </a:solidFill>
              <a:latin typeface="+mn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572000" y="3357563"/>
            <a:ext cx="4071938" cy="52863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>
                <a:solidFill>
                  <a:srgbClr val="000000"/>
                </a:solidFill>
              </a:rPr>
              <a:t>arcsin(</a:t>
            </a:r>
            <a:r>
              <a:rPr lang="en-US" sz="2800" b="1">
                <a:solidFill>
                  <a:srgbClr val="2A07BD"/>
                </a:solidFill>
              </a:rPr>
              <a:t>-</a:t>
            </a:r>
            <a:r>
              <a:rPr lang="ru-RU" sz="2800" b="1" i="1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sz="2800" b="1" i="1">
                <a:solidFill>
                  <a:srgbClr val="2A07BD"/>
                </a:solidFill>
                <a:cs typeface="Times New Roman" pitchFamily="18" charset="0"/>
              </a:rPr>
              <a:t>а</a:t>
            </a:r>
            <a:r>
              <a:rPr lang="en-US" sz="2800">
                <a:solidFill>
                  <a:srgbClr val="000000"/>
                </a:solidFill>
              </a:rPr>
              <a:t>)=</a:t>
            </a:r>
            <a:r>
              <a:rPr lang="ru-RU" sz="2800">
                <a:solidFill>
                  <a:srgbClr val="000000"/>
                </a:solidFill>
              </a:rPr>
              <a:t> </a:t>
            </a:r>
            <a:r>
              <a:rPr lang="en-US" sz="2800">
                <a:solidFill>
                  <a:srgbClr val="000000"/>
                </a:solidFill>
              </a:rPr>
              <a:t>-</a:t>
            </a:r>
            <a:r>
              <a:rPr lang="ru-RU" sz="2800">
                <a:solidFill>
                  <a:srgbClr val="000000"/>
                </a:solidFill>
              </a:rPr>
              <a:t> </a:t>
            </a:r>
            <a:r>
              <a:rPr lang="en-US" sz="2800">
                <a:solidFill>
                  <a:srgbClr val="000000"/>
                </a:solidFill>
              </a:rPr>
              <a:t>arcsin</a:t>
            </a:r>
            <a:r>
              <a:rPr lang="ru-RU" sz="2800" b="1" i="1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sz="2800" b="1" i="1">
                <a:solidFill>
                  <a:srgbClr val="2A07BD"/>
                </a:solidFill>
                <a:cs typeface="Times New Roman" pitchFamily="18" charset="0"/>
              </a:rPr>
              <a:t>а</a:t>
            </a:r>
            <a:endParaRPr lang="ru-RU" sz="2800" b="1">
              <a:solidFill>
                <a:srgbClr val="2A07BD"/>
              </a:solidFill>
            </a:endParaRPr>
          </a:p>
        </p:txBody>
      </p:sp>
      <p:grpSp>
        <p:nvGrpSpPr>
          <p:cNvPr id="16" name="Группа 49"/>
          <p:cNvGrpSpPr>
            <a:grpSpLocks/>
          </p:cNvGrpSpPr>
          <p:nvPr/>
        </p:nvGrpSpPr>
        <p:grpSpPr bwMode="auto">
          <a:xfrm>
            <a:off x="2870200" y="3214689"/>
            <a:ext cx="1449070" cy="369332"/>
            <a:chOff x="2870791" y="3214686"/>
            <a:chExt cx="1448230" cy="368778"/>
          </a:xfrm>
        </p:grpSpPr>
        <p:sp>
          <p:nvSpPr>
            <p:cNvPr id="41" name="Овал 40"/>
            <p:cNvSpPr/>
            <p:nvPr/>
          </p:nvSpPr>
          <p:spPr>
            <a:xfrm>
              <a:off x="2870791" y="3320888"/>
              <a:ext cx="71397" cy="71331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343" name="TextBox 48"/>
            <p:cNvSpPr txBox="1">
              <a:spLocks noChangeArrowheads="1"/>
            </p:cNvSpPr>
            <p:nvPr/>
          </p:nvSpPr>
          <p:spPr bwMode="auto">
            <a:xfrm>
              <a:off x="3072287" y="3214686"/>
              <a:ext cx="1246734" cy="368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>
                  <a:latin typeface="+mn-lt"/>
                </a:rPr>
                <a:t>arcsin(</a:t>
              </a:r>
              <a:r>
                <a:rPr lang="en-US">
                  <a:solidFill>
                    <a:srgbClr val="2A07BD"/>
                  </a:solidFill>
                  <a:latin typeface="+mn-lt"/>
                </a:rPr>
                <a:t>-</a:t>
              </a:r>
              <a:r>
                <a:rPr lang="ru-RU" b="1" i="1">
                  <a:solidFill>
                    <a:srgbClr val="2A07BD"/>
                  </a:solidFill>
                  <a:latin typeface="+mn-lt"/>
                  <a:cs typeface="Times New Roman" panose="02020603050405020304" pitchFamily="18" charset="0"/>
                </a:rPr>
                <a:t> а</a:t>
              </a:r>
              <a:r>
                <a:rPr lang="en-US">
                  <a:latin typeface="+mn-lt"/>
                </a:rPr>
                <a:t>)</a:t>
              </a:r>
              <a:endParaRPr lang="ru-RU">
                <a:latin typeface="+mn-lt"/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4286250" y="1214438"/>
            <a:ext cx="4429125" cy="1320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Арксинусом числа </a:t>
            </a:r>
            <a:r>
              <a:rPr lang="ru-RU" sz="2000" b="1" i="1">
                <a:solidFill>
                  <a:srgbClr val="2A07BD"/>
                </a:solidFill>
                <a:cs typeface="Times New Roman" pitchFamily="18" charset="0"/>
              </a:rPr>
              <a:t>а</a:t>
            </a:r>
            <a:r>
              <a:rPr lang="ru-RU" sz="2000" b="1" i="1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называется</a:t>
            </a:r>
          </a:p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такое число (угол)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sz="2000" b="1">
                <a:solidFill>
                  <a:srgbClr val="FF0000"/>
                </a:solidFill>
                <a:cs typeface="Times New Roman" pitchFamily="18" charset="0"/>
              </a:rPr>
              <a:t>t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 из </a:t>
            </a:r>
            <a:r>
              <a:rPr lang="ru-RU" sz="2000" b="1">
                <a:solidFill>
                  <a:srgbClr val="000000"/>
                </a:solidFill>
                <a:cs typeface="Times New Roman" pitchFamily="18" charset="0"/>
              </a:rPr>
              <a:t>[-</a:t>
            </a:r>
            <a:r>
              <a:rPr lang="el-GR" sz="2000" b="1">
                <a:solidFill>
                  <a:srgbClr val="000000"/>
                </a:solidFill>
                <a:cs typeface="Times New Roman" pitchFamily="18" charset="0"/>
              </a:rPr>
              <a:t>π/2</a:t>
            </a:r>
            <a:r>
              <a:rPr lang="ru-RU" sz="2000" b="1">
                <a:solidFill>
                  <a:srgbClr val="000000"/>
                </a:solidFill>
                <a:cs typeface="Times New Roman" pitchFamily="18" charset="0"/>
              </a:rPr>
              <a:t>;</a:t>
            </a:r>
            <a:r>
              <a:rPr lang="el-GR" sz="2000" b="1">
                <a:solidFill>
                  <a:srgbClr val="000000"/>
                </a:solidFill>
                <a:cs typeface="Times New Roman" pitchFamily="18" charset="0"/>
              </a:rPr>
              <a:t>π/2</a:t>
            </a:r>
            <a:r>
              <a:rPr lang="ru-RU" sz="2000" b="1">
                <a:solidFill>
                  <a:srgbClr val="000000"/>
                </a:solidFill>
                <a:cs typeface="Times New Roman" pitchFamily="18" charset="0"/>
              </a:rPr>
              <a:t>]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,</a:t>
            </a:r>
          </a:p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что  </a:t>
            </a:r>
            <a:r>
              <a:rPr lang="en-US" sz="2000" b="1" i="1">
                <a:solidFill>
                  <a:srgbClr val="000000"/>
                </a:solidFill>
                <a:cs typeface="Times New Roman" pitchFamily="18" charset="0"/>
              </a:rPr>
              <a:t>sin </a:t>
            </a:r>
            <a:r>
              <a:rPr lang="en-US" sz="2000" b="1" i="1">
                <a:solidFill>
                  <a:srgbClr val="FF0000"/>
                </a:solidFill>
                <a:cs typeface="Times New Roman" pitchFamily="18" charset="0"/>
              </a:rPr>
              <a:t>t</a:t>
            </a:r>
            <a:r>
              <a:rPr lang="en-US" sz="2000" b="1" i="1">
                <a:solidFill>
                  <a:srgbClr val="000000"/>
                </a:solidFill>
                <a:cs typeface="Times New Roman" pitchFamily="18" charset="0"/>
              </a:rPr>
              <a:t> =</a:t>
            </a:r>
            <a:r>
              <a:rPr lang="ru-RU" sz="2000" b="1" i="1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2000" b="1" i="1">
                <a:solidFill>
                  <a:srgbClr val="2A07BD"/>
                </a:solidFill>
                <a:cs typeface="Times New Roman" pitchFamily="18" charset="0"/>
              </a:rPr>
              <a:t>а</a:t>
            </a:r>
            <a:r>
              <a:rPr lang="en-US" sz="2000" b="1" i="1">
                <a:solidFill>
                  <a:srgbClr val="000000"/>
                </a:solidFill>
                <a:cs typeface="Times New Roman" pitchFamily="18" charset="0"/>
              </a:rPr>
              <a:t>.</a:t>
            </a:r>
            <a:r>
              <a:rPr lang="ru-RU" sz="2000" b="1" i="1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Причём, </a:t>
            </a:r>
            <a:r>
              <a:rPr lang="ru-RU" sz="2000" b="1">
                <a:solidFill>
                  <a:srgbClr val="000000"/>
                </a:solidFill>
                <a:cs typeface="Times New Roman" pitchFamily="18" charset="0"/>
              </a:rPr>
              <a:t>|</a:t>
            </a:r>
            <a:r>
              <a:rPr lang="ru-RU" sz="2000" b="1" i="1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sz="2000" b="1" i="1">
                <a:solidFill>
                  <a:srgbClr val="2A07BD"/>
                </a:solidFill>
                <a:cs typeface="Times New Roman" pitchFamily="18" charset="0"/>
              </a:rPr>
              <a:t>а</a:t>
            </a:r>
            <a:r>
              <a:rPr lang="ru-RU" sz="2000" b="1" i="1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en-US" sz="2000" b="1">
                <a:solidFill>
                  <a:srgbClr val="000000"/>
                </a:solidFill>
                <a:cs typeface="Times New Roman" pitchFamily="18" charset="0"/>
              </a:rPr>
              <a:t>|≤</a:t>
            </a:r>
            <a:r>
              <a:rPr lang="ru-RU" sz="2000" b="1">
                <a:solidFill>
                  <a:srgbClr val="000000"/>
                </a:solidFill>
                <a:cs typeface="Times New Roman" pitchFamily="18" charset="0"/>
              </a:rPr>
              <a:t> 1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. </a:t>
            </a:r>
            <a:endParaRPr lang="ru-RU" sz="20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47" grpId="0"/>
      <p:bldP spid="48" grpId="0" animBg="1"/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4650" y="285750"/>
            <a:ext cx="7499350" cy="65405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kern="1200" dirty="0">
                <a:cs typeface="Times New Roman" pitchFamily="18" charset="0"/>
              </a:rPr>
              <a:t>Арктангенс</a:t>
            </a:r>
          </a:p>
        </p:txBody>
      </p:sp>
      <p:sp>
        <p:nvSpPr>
          <p:cNvPr id="5" name="Овал 4"/>
          <p:cNvSpPr/>
          <p:nvPr/>
        </p:nvSpPr>
        <p:spPr>
          <a:xfrm>
            <a:off x="1036638" y="2428875"/>
            <a:ext cx="2106612" cy="207168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3" name="Группа 33"/>
          <p:cNvGrpSpPr>
            <a:grpSpLocks/>
          </p:cNvGrpSpPr>
          <p:nvPr/>
        </p:nvGrpSpPr>
        <p:grpSpPr bwMode="auto">
          <a:xfrm>
            <a:off x="857250" y="1479550"/>
            <a:ext cx="2338388" cy="4067175"/>
            <a:chOff x="857223" y="1480054"/>
            <a:chExt cx="2337912" cy="4067031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 rot="5400000" flipH="1" flipV="1">
              <a:off x="1154476" y="3506427"/>
              <a:ext cx="4067031" cy="14285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Дуга 20"/>
            <p:cNvSpPr/>
            <p:nvPr/>
          </p:nvSpPr>
          <p:spPr>
            <a:xfrm>
              <a:off x="857223" y="2410296"/>
              <a:ext cx="2314104" cy="2090664"/>
            </a:xfrm>
            <a:prstGeom prst="arc">
              <a:avLst>
                <a:gd name="adj1" fmla="val 16376968"/>
                <a:gd name="adj2" fmla="val 5195262"/>
              </a:avLst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grpSp>
        <p:nvGrpSpPr>
          <p:cNvPr id="14341" name="Группа 32"/>
          <p:cNvGrpSpPr>
            <a:grpSpLocks/>
          </p:cNvGrpSpPr>
          <p:nvPr/>
        </p:nvGrpSpPr>
        <p:grpSpPr bwMode="auto">
          <a:xfrm>
            <a:off x="601663" y="1643063"/>
            <a:ext cx="5684837" cy="4773981"/>
            <a:chOff x="601738" y="1643050"/>
            <a:chExt cx="5684776" cy="4773994"/>
          </a:xfrm>
        </p:grpSpPr>
        <p:cxnSp>
          <p:nvCxnSpPr>
            <p:cNvPr id="6" name="Прямая со стрелкой 5"/>
            <p:cNvCxnSpPr/>
            <p:nvPr/>
          </p:nvCxnSpPr>
          <p:spPr>
            <a:xfrm>
              <a:off x="601738" y="3484555"/>
              <a:ext cx="3268627" cy="317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66" name="TextBox 6"/>
            <p:cNvSpPr txBox="1">
              <a:spLocks noChangeArrowheads="1"/>
            </p:cNvSpPr>
            <p:nvPr/>
          </p:nvSpPr>
          <p:spPr bwMode="auto">
            <a:xfrm>
              <a:off x="1785917" y="1643050"/>
              <a:ext cx="23901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sz="1600">
                  <a:latin typeface="+mn-lt"/>
                </a:rPr>
                <a:t>у</a:t>
              </a:r>
            </a:p>
          </p:txBody>
        </p:sp>
        <p:sp>
          <p:nvSpPr>
            <p:cNvPr id="14367" name="TextBox 7"/>
            <p:cNvSpPr txBox="1">
              <a:spLocks noChangeArrowheads="1"/>
            </p:cNvSpPr>
            <p:nvPr/>
          </p:nvSpPr>
          <p:spPr bwMode="auto">
            <a:xfrm>
              <a:off x="6000761" y="3571878"/>
              <a:ext cx="28575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sz="1600">
                <a:latin typeface="+mn-lt"/>
              </a:endParaRPr>
            </a:p>
          </p:txBody>
        </p:sp>
        <p:sp>
          <p:nvSpPr>
            <p:cNvPr id="14368" name="TextBox 8"/>
            <p:cNvSpPr txBox="1">
              <a:spLocks noChangeArrowheads="1"/>
            </p:cNvSpPr>
            <p:nvPr/>
          </p:nvSpPr>
          <p:spPr bwMode="auto">
            <a:xfrm>
              <a:off x="1714480" y="2143116"/>
              <a:ext cx="489382" cy="30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l-GR" sz="1400">
                  <a:latin typeface="+mn-lt"/>
                </a:rPr>
                <a:t>π/2</a:t>
              </a:r>
              <a:endParaRPr lang="ru-RU" sz="1400">
                <a:latin typeface="+mn-lt"/>
              </a:endParaRPr>
            </a:p>
          </p:txBody>
        </p:sp>
        <p:sp>
          <p:nvSpPr>
            <p:cNvPr id="14369" name="TextBox 9"/>
            <p:cNvSpPr txBox="1">
              <a:spLocks noChangeArrowheads="1"/>
            </p:cNvSpPr>
            <p:nvPr/>
          </p:nvSpPr>
          <p:spPr bwMode="auto">
            <a:xfrm>
              <a:off x="3261418" y="6109266"/>
              <a:ext cx="184729" cy="30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sz="1400">
                <a:latin typeface="+mn-lt"/>
              </a:endParaRPr>
            </a:p>
          </p:txBody>
        </p:sp>
        <p:cxnSp>
          <p:nvCxnSpPr>
            <p:cNvPr id="16" name="Прямая со стрелкой 15"/>
            <p:cNvCxnSpPr/>
            <p:nvPr/>
          </p:nvCxnSpPr>
          <p:spPr>
            <a:xfrm rot="5400000" flipH="1" flipV="1">
              <a:off x="633468" y="3279766"/>
              <a:ext cx="2890845" cy="1111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71" name="TextBox 19"/>
            <p:cNvSpPr txBox="1">
              <a:spLocks noChangeArrowheads="1"/>
            </p:cNvSpPr>
            <p:nvPr/>
          </p:nvSpPr>
          <p:spPr bwMode="auto">
            <a:xfrm>
              <a:off x="1571604" y="4500570"/>
              <a:ext cx="598235" cy="338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sz="1600">
                  <a:latin typeface="+mn-lt"/>
                </a:rPr>
                <a:t>-</a:t>
              </a:r>
              <a:r>
                <a:rPr lang="el-GR" sz="1600">
                  <a:latin typeface="+mn-lt"/>
                </a:rPr>
                <a:t>π/2</a:t>
              </a:r>
              <a:endParaRPr lang="ru-RU" sz="1600">
                <a:latin typeface="+mn-lt"/>
              </a:endParaRPr>
            </a:p>
          </p:txBody>
        </p:sp>
        <p:sp>
          <p:nvSpPr>
            <p:cNvPr id="14372" name="TextBox 29"/>
            <p:cNvSpPr txBox="1">
              <a:spLocks noChangeArrowheads="1"/>
            </p:cNvSpPr>
            <p:nvPr/>
          </p:nvSpPr>
          <p:spPr bwMode="auto">
            <a:xfrm>
              <a:off x="3857620" y="3214686"/>
              <a:ext cx="301683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>
                  <a:latin typeface="+mn-lt"/>
                </a:rPr>
                <a:t>х</a:t>
              </a:r>
            </a:p>
          </p:txBody>
        </p:sp>
        <p:sp>
          <p:nvSpPr>
            <p:cNvPr id="31" name="Овал 30"/>
            <p:cNvSpPr/>
            <p:nvPr/>
          </p:nvSpPr>
          <p:spPr>
            <a:xfrm>
              <a:off x="2024123" y="4481507"/>
              <a:ext cx="71436" cy="7143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2033648" y="2395527"/>
              <a:ext cx="71436" cy="7143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14342" name="TextBox 34"/>
          <p:cNvSpPr txBox="1">
            <a:spLocks noChangeArrowheads="1"/>
          </p:cNvSpPr>
          <p:nvPr/>
        </p:nvSpPr>
        <p:spPr bwMode="auto">
          <a:xfrm>
            <a:off x="3143250" y="3214688"/>
            <a:ext cx="3064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>
                <a:latin typeface="+mn-lt"/>
              </a:rPr>
              <a:t>0</a:t>
            </a:r>
          </a:p>
        </p:txBody>
      </p:sp>
      <p:grpSp>
        <p:nvGrpSpPr>
          <p:cNvPr id="7" name="Группа 42"/>
          <p:cNvGrpSpPr>
            <a:grpSpLocks/>
          </p:cNvGrpSpPr>
          <p:nvPr/>
        </p:nvGrpSpPr>
        <p:grpSpPr bwMode="auto">
          <a:xfrm>
            <a:off x="3143250" y="1571627"/>
            <a:ext cx="470209" cy="400110"/>
            <a:chOff x="3143240" y="1571612"/>
            <a:chExt cx="470384" cy="400170"/>
          </a:xfrm>
        </p:grpSpPr>
        <p:sp>
          <p:nvSpPr>
            <p:cNvPr id="39" name="Овал 38"/>
            <p:cNvSpPr/>
            <p:nvPr/>
          </p:nvSpPr>
          <p:spPr>
            <a:xfrm>
              <a:off x="3143240" y="1785957"/>
              <a:ext cx="71465" cy="714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364" name="TextBox 41"/>
            <p:cNvSpPr txBox="1">
              <a:spLocks noChangeArrowheads="1"/>
            </p:cNvSpPr>
            <p:nvPr/>
          </p:nvSpPr>
          <p:spPr bwMode="auto">
            <a:xfrm>
              <a:off x="3286168" y="1571612"/>
              <a:ext cx="327456" cy="400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sz="2000" b="1" i="1">
                  <a:solidFill>
                    <a:srgbClr val="2A07BD"/>
                  </a:solidFill>
                  <a:latin typeface="+mn-lt"/>
                  <a:cs typeface="Times New Roman" panose="02020603050405020304" pitchFamily="18" charset="0"/>
                </a:rPr>
                <a:t>а</a:t>
              </a:r>
              <a:endParaRPr lang="ru-RU" sz="2000">
                <a:solidFill>
                  <a:srgbClr val="2A07BD"/>
                </a:solidFill>
                <a:latin typeface="+mn-lt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Группа 27"/>
          <p:cNvGrpSpPr>
            <a:grpSpLocks/>
          </p:cNvGrpSpPr>
          <p:nvPr/>
        </p:nvGrpSpPr>
        <p:grpSpPr bwMode="auto">
          <a:xfrm>
            <a:off x="1520825" y="1797050"/>
            <a:ext cx="1682750" cy="2519363"/>
            <a:chOff x="1520456" y="1796387"/>
            <a:chExt cx="1683760" cy="2520431"/>
          </a:xfrm>
        </p:grpSpPr>
        <p:sp>
          <p:nvSpPr>
            <p:cNvPr id="40" name="Овал 39"/>
            <p:cNvSpPr/>
            <p:nvPr/>
          </p:nvSpPr>
          <p:spPr>
            <a:xfrm>
              <a:off x="2657788" y="2571415"/>
              <a:ext cx="69892" cy="7146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6" name="Прямая соединительная линия 25"/>
            <p:cNvCxnSpPr>
              <a:stCxn id="39" idx="7"/>
            </p:cNvCxnSpPr>
            <p:nvPr/>
          </p:nvCxnSpPr>
          <p:spPr>
            <a:xfrm rot="16200000" flipH="1" flipV="1">
              <a:off x="1102120" y="2214723"/>
              <a:ext cx="2520431" cy="16837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714625" y="2286000"/>
            <a:ext cx="13179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>
                <a:latin typeface="+mn-lt"/>
                <a:cs typeface="Times New Roman" panose="02020603050405020304" pitchFamily="18" charset="0"/>
              </a:rPr>
              <a:t>arctg</a:t>
            </a:r>
            <a:r>
              <a:rPr lang="ru-RU" sz="2000" b="1" i="1">
                <a:solidFill>
                  <a:srgbClr val="2A07BD"/>
                </a:solidFill>
                <a:latin typeface="+mn-lt"/>
                <a:cs typeface="Times New Roman" panose="02020603050405020304" pitchFamily="18" charset="0"/>
              </a:rPr>
              <a:t>а</a:t>
            </a:r>
            <a:r>
              <a:rPr lang="en-US" sz="2000" b="1" i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 sz="2000">
                <a:latin typeface="+mn-lt"/>
                <a:cs typeface="Times New Roman" panose="02020603050405020304" pitchFamily="18" charset="0"/>
              </a:rPr>
              <a:t>= </a:t>
            </a:r>
            <a:r>
              <a:rPr lang="en-US" sz="2000" b="1" i="1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t</a:t>
            </a:r>
            <a:endParaRPr lang="ru-RU" sz="2000" b="1" i="1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4572000" y="1714500"/>
            <a:ext cx="4403770" cy="1323439"/>
          </a:xfrm>
          <a:prstGeom prst="rect">
            <a:avLst/>
          </a:prstGeom>
          <a:solidFill>
            <a:srgbClr val="FFCDCD"/>
          </a:solidFill>
          <a:ln w="9525" algn="ctr">
            <a:solidFill>
              <a:srgbClr val="BE4B48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Арктангенсом числа </a:t>
            </a:r>
            <a:r>
              <a:rPr lang="ru-RU" sz="2000" b="1" i="1">
                <a:solidFill>
                  <a:srgbClr val="2A07BD"/>
                </a:solidFill>
                <a:latin typeface="+mn-lt"/>
                <a:cs typeface="Times New Roman" pitchFamily="18" charset="0"/>
              </a:rPr>
              <a:t>а</a:t>
            </a:r>
            <a:r>
              <a:rPr lang="ru-RU" sz="2000" b="1" i="1">
                <a:solidFill>
                  <a:schemeClr val="accent1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называется</a:t>
            </a:r>
          </a:p>
          <a:p>
            <a:pPr>
              <a:defRPr/>
            </a:pP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такое число (угол) </a:t>
            </a:r>
            <a:r>
              <a:rPr lang="en-US" sz="2000" b="1" i="1">
                <a:solidFill>
                  <a:srgbClr val="FF0000"/>
                </a:solidFill>
                <a:latin typeface="+mn-lt"/>
                <a:cs typeface="Times New Roman" pitchFamily="18" charset="0"/>
              </a:rPr>
              <a:t>t </a:t>
            </a: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из (-</a:t>
            </a:r>
            <a:r>
              <a:rPr lang="el-GR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π/2;π/2</a:t>
            </a: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), </a:t>
            </a:r>
          </a:p>
          <a:p>
            <a:pPr>
              <a:defRPr/>
            </a:pP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что </a:t>
            </a:r>
            <a:r>
              <a:rPr lang="en-US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 </a:t>
            </a:r>
            <a:r>
              <a:rPr lang="en-US" sz="2000" b="1" i="1">
                <a:solidFill>
                  <a:srgbClr val="000000"/>
                </a:solidFill>
                <a:latin typeface="+mn-lt"/>
                <a:cs typeface="Times New Roman" pitchFamily="18" charset="0"/>
              </a:rPr>
              <a:t>tg </a:t>
            </a:r>
            <a:r>
              <a:rPr lang="en-US" sz="2000" b="1" i="1">
                <a:solidFill>
                  <a:srgbClr val="FF0000"/>
                </a:solidFill>
                <a:latin typeface="+mn-lt"/>
                <a:cs typeface="Times New Roman" pitchFamily="18" charset="0"/>
              </a:rPr>
              <a:t>t </a:t>
            </a:r>
            <a:r>
              <a:rPr lang="en-US" sz="2000" b="1" i="1">
                <a:solidFill>
                  <a:srgbClr val="000000"/>
                </a:solidFill>
                <a:latin typeface="+mn-lt"/>
                <a:cs typeface="Times New Roman" pitchFamily="18" charset="0"/>
              </a:rPr>
              <a:t>= </a:t>
            </a:r>
            <a:r>
              <a:rPr lang="ru-RU" sz="2000" b="1" i="1">
                <a:solidFill>
                  <a:srgbClr val="2A07BD"/>
                </a:solidFill>
                <a:latin typeface="+mn-lt"/>
                <a:cs typeface="Times New Roman" pitchFamily="18" charset="0"/>
              </a:rPr>
              <a:t>а</a:t>
            </a:r>
            <a:r>
              <a:rPr lang="en-US" sz="2000" b="1" i="1">
                <a:solidFill>
                  <a:srgbClr val="000000"/>
                </a:solidFill>
                <a:latin typeface="+mn-lt"/>
                <a:cs typeface="Times New Roman" pitchFamily="18" charset="0"/>
              </a:rPr>
              <a:t> .</a:t>
            </a:r>
          </a:p>
          <a:p>
            <a:pPr>
              <a:defRPr/>
            </a:pPr>
            <a:r>
              <a:rPr lang="ru-RU" sz="2000">
                <a:solidFill>
                  <a:srgbClr val="000000"/>
                </a:solidFill>
                <a:latin typeface="+mn-lt"/>
                <a:cs typeface="Times New Roman" pitchFamily="18" charset="0"/>
              </a:rPr>
              <a:t>Причём, </a:t>
            </a:r>
            <a:r>
              <a:rPr lang="ru-RU" sz="2000" b="1" i="1">
                <a:solidFill>
                  <a:srgbClr val="2A07BD"/>
                </a:solidFill>
                <a:latin typeface="+mn-lt"/>
                <a:cs typeface="Times New Roman" pitchFamily="18" charset="0"/>
              </a:rPr>
              <a:t>а</a:t>
            </a:r>
            <a:r>
              <a:rPr lang="ru-RU" sz="2000" b="1" i="1">
                <a:solidFill>
                  <a:schemeClr val="accent1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000000"/>
                </a:solidFill>
                <a:latin typeface="+mn-lt"/>
                <a:cs typeface="Times New Roman" pitchFamily="18" charset="0"/>
              </a:rPr>
              <a:t>Є </a:t>
            </a:r>
            <a:r>
              <a:rPr lang="en-US" sz="2000" b="1">
                <a:solidFill>
                  <a:srgbClr val="000000"/>
                </a:solidFill>
                <a:latin typeface="+mn-lt"/>
                <a:cs typeface="Times New Roman" pitchFamily="18" charset="0"/>
              </a:rPr>
              <a:t>R</a:t>
            </a:r>
            <a:r>
              <a:rPr lang="ru-RU" sz="2000" b="1">
                <a:solidFill>
                  <a:srgbClr val="000000"/>
                </a:solidFill>
                <a:latin typeface="+mn-lt"/>
                <a:cs typeface="Times New Roman" pitchFamily="18" charset="0"/>
              </a:rPr>
              <a:t>.</a:t>
            </a:r>
            <a:endParaRPr lang="ru-RU" sz="2000">
              <a:solidFill>
                <a:srgbClr val="0000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29188" y="4071938"/>
            <a:ext cx="2935287" cy="4667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arctg(</a:t>
            </a:r>
            <a:r>
              <a:rPr lang="en-US" sz="2400">
                <a:solidFill>
                  <a:srgbClr val="2A07BD"/>
                </a:solidFill>
                <a:cs typeface="Times New Roman" pitchFamily="18" charset="0"/>
              </a:rPr>
              <a:t>-</a:t>
            </a:r>
            <a:r>
              <a:rPr lang="ru-RU" sz="2400" b="1" i="1">
                <a:solidFill>
                  <a:srgbClr val="2A07BD"/>
                </a:solidFill>
                <a:cs typeface="Times New Roman" pitchFamily="18" charset="0"/>
              </a:rPr>
              <a:t>а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) = - arctg </a:t>
            </a:r>
            <a:r>
              <a:rPr lang="ru-RU" sz="2400" b="1" i="1">
                <a:solidFill>
                  <a:srgbClr val="2A07BD"/>
                </a:solidFill>
                <a:cs typeface="Times New Roman" pitchFamily="18" charset="0"/>
              </a:rPr>
              <a:t>а</a:t>
            </a:r>
            <a:endParaRPr lang="ru-RU" sz="2400">
              <a:solidFill>
                <a:srgbClr val="2A07BD"/>
              </a:solidFill>
              <a:cs typeface="Times New Roman" pitchFamily="18" charset="0"/>
            </a:endParaRPr>
          </a:p>
        </p:txBody>
      </p:sp>
      <p:sp>
        <p:nvSpPr>
          <p:cNvPr id="14349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>
              <a:latin typeface="+mn-lt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3286125" y="4929188"/>
            <a:ext cx="3978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>
                <a:solidFill>
                  <a:srgbClr val="2A07BD"/>
                </a:solidFill>
                <a:latin typeface="+mn-lt"/>
                <a:cs typeface="Times New Roman" panose="02020603050405020304" pitchFamily="18" charset="0"/>
              </a:rPr>
              <a:t>-</a:t>
            </a:r>
            <a:r>
              <a:rPr lang="ru-RU" b="1" i="1">
                <a:solidFill>
                  <a:srgbClr val="2A07BD"/>
                </a:solidFill>
                <a:latin typeface="+mn-lt"/>
                <a:cs typeface="Times New Roman" panose="02020603050405020304" pitchFamily="18" charset="0"/>
              </a:rPr>
              <a:t>а</a:t>
            </a:r>
            <a:endParaRPr lang="ru-RU">
              <a:solidFill>
                <a:srgbClr val="2A07BD"/>
              </a:solidFill>
              <a:latin typeface="+mn-lt"/>
            </a:endParaRPr>
          </a:p>
        </p:txBody>
      </p:sp>
      <p:grpSp>
        <p:nvGrpSpPr>
          <p:cNvPr id="9" name="Группа 49"/>
          <p:cNvGrpSpPr>
            <a:grpSpLocks/>
          </p:cNvGrpSpPr>
          <p:nvPr/>
        </p:nvGrpSpPr>
        <p:grpSpPr bwMode="auto">
          <a:xfrm>
            <a:off x="1489075" y="2593975"/>
            <a:ext cx="1682750" cy="2541588"/>
            <a:chOff x="1488558" y="2594344"/>
            <a:chExt cx="1682764" cy="2541352"/>
          </a:xfrm>
        </p:grpSpPr>
        <p:cxnSp>
          <p:nvCxnSpPr>
            <p:cNvPr id="48" name="Прямая соединительная линия 47"/>
            <p:cNvCxnSpPr/>
            <p:nvPr/>
          </p:nvCxnSpPr>
          <p:spPr>
            <a:xfrm rot="5400000" flipH="1">
              <a:off x="1059264" y="3023638"/>
              <a:ext cx="2541352" cy="168276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Овал 48"/>
            <p:cNvSpPr/>
            <p:nvPr/>
          </p:nvSpPr>
          <p:spPr>
            <a:xfrm>
              <a:off x="2587117" y="4284875"/>
              <a:ext cx="71439" cy="7143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2643188" y="4143375"/>
            <a:ext cx="11689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>
                <a:latin typeface="+mn-lt"/>
                <a:cs typeface="Times New Roman" panose="02020603050405020304" pitchFamily="18" charset="0"/>
              </a:rPr>
              <a:t>arctg(</a:t>
            </a:r>
            <a:r>
              <a:rPr lang="en-US">
                <a:solidFill>
                  <a:srgbClr val="2A07BD"/>
                </a:solidFill>
                <a:latin typeface="+mn-lt"/>
                <a:cs typeface="Times New Roman" panose="02020603050405020304" pitchFamily="18" charset="0"/>
              </a:rPr>
              <a:t>-</a:t>
            </a:r>
            <a:r>
              <a:rPr lang="ru-RU" b="1" i="1">
                <a:solidFill>
                  <a:srgbClr val="2A07BD"/>
                </a:solidFill>
                <a:latin typeface="+mn-lt"/>
                <a:cs typeface="Times New Roman" panose="02020603050405020304" pitchFamily="18" charset="0"/>
              </a:rPr>
              <a:t>а</a:t>
            </a:r>
            <a:r>
              <a:rPr lang="en-US" b="1" i="1">
                <a:solidFill>
                  <a:srgbClr val="2A07BD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en-US">
                <a:latin typeface="+mn-lt"/>
                <a:cs typeface="Times New Roman" panose="02020603050405020304" pitchFamily="18" charset="0"/>
              </a:rPr>
              <a:t>)</a:t>
            </a:r>
            <a:endParaRPr lang="ru-RU">
              <a:latin typeface="+mn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7" grpId="0" animBg="1"/>
      <p:bldP spid="38" grpId="0" animBg="1"/>
      <p:bldP spid="44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6450" y="274638"/>
            <a:ext cx="7067550" cy="72548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smtClean="0">
                <a:solidFill>
                  <a:srgbClr val="000000"/>
                </a:solidFill>
                <a:cs typeface="Times New Roman" pitchFamily="18" charset="0"/>
              </a:rPr>
              <a:t>Арккотангенс</a:t>
            </a:r>
          </a:p>
        </p:txBody>
      </p:sp>
      <p:sp>
        <p:nvSpPr>
          <p:cNvPr id="5" name="Овал 4"/>
          <p:cNvSpPr/>
          <p:nvPr/>
        </p:nvSpPr>
        <p:spPr>
          <a:xfrm>
            <a:off x="1036638" y="2428875"/>
            <a:ext cx="2106612" cy="207168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730250" y="3460750"/>
            <a:ext cx="2841625" cy="476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V="1">
            <a:off x="622300" y="3194050"/>
            <a:ext cx="2933700" cy="25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6" name="TextBox 11"/>
          <p:cNvSpPr txBox="1">
            <a:spLocks noChangeArrowheads="1"/>
          </p:cNvSpPr>
          <p:nvPr/>
        </p:nvSpPr>
        <p:spPr bwMode="auto">
          <a:xfrm>
            <a:off x="1785938" y="1571625"/>
            <a:ext cx="28725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1600">
                <a:latin typeface="+mn-lt"/>
              </a:rPr>
              <a:t>у</a:t>
            </a:r>
          </a:p>
        </p:txBody>
      </p:sp>
      <p:sp>
        <p:nvSpPr>
          <p:cNvPr id="15367" name="TextBox 12"/>
          <p:cNvSpPr txBox="1">
            <a:spLocks noChangeArrowheads="1"/>
          </p:cNvSpPr>
          <p:nvPr/>
        </p:nvSpPr>
        <p:spPr bwMode="auto">
          <a:xfrm>
            <a:off x="3500438" y="3214688"/>
            <a:ext cx="2888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1600">
                <a:latin typeface="+mn-lt"/>
              </a:rPr>
              <a:t>х</a:t>
            </a:r>
          </a:p>
        </p:txBody>
      </p:sp>
      <p:sp>
        <p:nvSpPr>
          <p:cNvPr id="14" name="Овал 13"/>
          <p:cNvSpPr/>
          <p:nvPr/>
        </p:nvSpPr>
        <p:spPr>
          <a:xfrm>
            <a:off x="3109913" y="3435350"/>
            <a:ext cx="71437" cy="7143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011238" y="3432175"/>
            <a:ext cx="71437" cy="7143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70" name="TextBox 16"/>
          <p:cNvSpPr txBox="1">
            <a:spLocks noChangeArrowheads="1"/>
          </p:cNvSpPr>
          <p:nvPr/>
        </p:nvSpPr>
        <p:spPr bwMode="auto">
          <a:xfrm>
            <a:off x="3214688" y="3143250"/>
            <a:ext cx="3064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>
                <a:latin typeface="+mn-lt"/>
              </a:rPr>
              <a:t>0</a:t>
            </a:r>
          </a:p>
        </p:txBody>
      </p:sp>
      <p:sp>
        <p:nvSpPr>
          <p:cNvPr id="15371" name="TextBox 17"/>
          <p:cNvSpPr txBox="1">
            <a:spLocks noChangeArrowheads="1"/>
          </p:cNvSpPr>
          <p:nvPr/>
        </p:nvSpPr>
        <p:spPr bwMode="auto">
          <a:xfrm>
            <a:off x="642938" y="3143250"/>
            <a:ext cx="3241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l-GR">
                <a:latin typeface="+mn-lt"/>
              </a:rPr>
              <a:t>π</a:t>
            </a:r>
            <a:endParaRPr lang="ru-RU">
              <a:latin typeface="+mn-lt"/>
            </a:endParaRPr>
          </a:p>
        </p:txBody>
      </p:sp>
      <p:grpSp>
        <p:nvGrpSpPr>
          <p:cNvPr id="3" name="Группа 22"/>
          <p:cNvGrpSpPr>
            <a:grpSpLocks/>
          </p:cNvGrpSpPr>
          <p:nvPr/>
        </p:nvGrpSpPr>
        <p:grpSpPr bwMode="auto">
          <a:xfrm>
            <a:off x="279400" y="2403475"/>
            <a:ext cx="3643313" cy="2097088"/>
            <a:chOff x="279370" y="2403468"/>
            <a:chExt cx="3643338" cy="2097102"/>
          </a:xfrm>
        </p:grpSpPr>
        <p:sp>
          <p:nvSpPr>
            <p:cNvPr id="19" name="Дуга 18"/>
            <p:cNvSpPr/>
            <p:nvPr/>
          </p:nvSpPr>
          <p:spPr>
            <a:xfrm>
              <a:off x="1041375" y="2428868"/>
              <a:ext cx="2082814" cy="2071702"/>
            </a:xfrm>
            <a:prstGeom prst="arc">
              <a:avLst>
                <a:gd name="adj1" fmla="val 10943431"/>
                <a:gd name="adj2" fmla="val 21486564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>
              <a:off x="279370" y="2403468"/>
              <a:ext cx="3643338" cy="1588"/>
            </a:xfrm>
            <a:prstGeom prst="line">
              <a:avLst/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Группа 36"/>
          <p:cNvGrpSpPr>
            <a:grpSpLocks/>
          </p:cNvGrpSpPr>
          <p:nvPr/>
        </p:nvGrpSpPr>
        <p:grpSpPr bwMode="auto">
          <a:xfrm>
            <a:off x="1271588" y="2000250"/>
            <a:ext cx="2541756" cy="2109788"/>
            <a:chOff x="1272209" y="2000240"/>
            <a:chExt cx="2541169" cy="2110587"/>
          </a:xfrm>
        </p:grpSpPr>
        <p:grpSp>
          <p:nvGrpSpPr>
            <p:cNvPr id="15389" name="Группа 30"/>
            <p:cNvGrpSpPr>
              <a:grpSpLocks/>
            </p:cNvGrpSpPr>
            <p:nvPr/>
          </p:nvGrpSpPr>
          <p:grpSpPr bwMode="auto">
            <a:xfrm>
              <a:off x="1272209" y="2353710"/>
              <a:ext cx="2210462" cy="1757117"/>
              <a:chOff x="1272209" y="2353710"/>
              <a:chExt cx="2210462" cy="1757117"/>
            </a:xfrm>
          </p:grpSpPr>
          <p:sp>
            <p:nvSpPr>
              <p:cNvPr id="25" name="Овал 24"/>
              <p:cNvSpPr/>
              <p:nvPr/>
            </p:nvSpPr>
            <p:spPr>
              <a:xfrm>
                <a:off x="3411664" y="2354387"/>
                <a:ext cx="71420" cy="7146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cxnSp>
            <p:nvCxnSpPr>
              <p:cNvPr id="28" name="Прямая соединительная линия 27"/>
              <p:cNvCxnSpPr/>
              <p:nvPr/>
            </p:nvCxnSpPr>
            <p:spPr>
              <a:xfrm rot="10800000" flipV="1">
                <a:off x="1272209" y="2375032"/>
                <a:ext cx="2185482" cy="17357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Овал 25"/>
              <p:cNvSpPr/>
              <p:nvPr/>
            </p:nvSpPr>
            <p:spPr>
              <a:xfrm>
                <a:off x="2872039" y="2768881"/>
                <a:ext cx="71420" cy="7146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15390" name="TextBox 34"/>
            <p:cNvSpPr txBox="1">
              <a:spLocks noChangeArrowheads="1"/>
            </p:cNvSpPr>
            <p:nvPr/>
          </p:nvSpPr>
          <p:spPr bwMode="auto">
            <a:xfrm>
              <a:off x="3500544" y="2000240"/>
              <a:ext cx="312834" cy="369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b="1" i="1">
                  <a:solidFill>
                    <a:srgbClr val="2A07BD"/>
                  </a:solidFill>
                  <a:latin typeface="+mn-lt"/>
                  <a:cs typeface="Times New Roman" panose="02020603050405020304" pitchFamily="18" charset="0"/>
                </a:rPr>
                <a:t>а</a:t>
              </a:r>
              <a:endParaRPr lang="ru-RU">
                <a:solidFill>
                  <a:srgbClr val="2A07BD"/>
                </a:solidFill>
                <a:latin typeface="+mn-lt"/>
              </a:endParaRPr>
            </a:p>
          </p:txBody>
        </p:sp>
      </p:grp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928938" y="2571750"/>
            <a:ext cx="15215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sz="2000">
                <a:latin typeface="+mn-lt"/>
                <a:cs typeface="Times New Roman" panose="02020603050405020304" pitchFamily="18" charset="0"/>
              </a:rPr>
              <a:t>arcctg</a:t>
            </a:r>
            <a:r>
              <a:rPr lang="ru-RU" sz="2000" b="1" i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sz="2000" b="1" i="1">
                <a:solidFill>
                  <a:srgbClr val="2A07BD"/>
                </a:solidFill>
                <a:latin typeface="+mn-lt"/>
                <a:cs typeface="Times New Roman" panose="02020603050405020304" pitchFamily="18" charset="0"/>
              </a:rPr>
              <a:t>а</a:t>
            </a:r>
            <a:r>
              <a:rPr lang="en-US" sz="2000">
                <a:latin typeface="+mn-lt"/>
                <a:cs typeface="Times New Roman" panose="02020603050405020304" pitchFamily="18" charset="0"/>
              </a:rPr>
              <a:t> = </a:t>
            </a:r>
            <a:r>
              <a:rPr lang="en-US" sz="2000" b="1" i="1">
                <a:solidFill>
                  <a:srgbClr val="FF0000"/>
                </a:solidFill>
                <a:latin typeface="+mn-lt"/>
                <a:cs typeface="Times New Roman" panose="02020603050405020304" pitchFamily="18" charset="0"/>
              </a:rPr>
              <a:t>t</a:t>
            </a:r>
            <a:endParaRPr lang="ru-RU" sz="2000" b="1" i="1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500563" y="1714500"/>
            <a:ext cx="4522392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Арккотангенсом числа </a:t>
            </a:r>
            <a:r>
              <a:rPr lang="ru-RU" sz="2000" b="1" i="1">
                <a:solidFill>
                  <a:srgbClr val="2A07BD"/>
                </a:solidFill>
                <a:cs typeface="Times New Roman" pitchFamily="18" charset="0"/>
              </a:rPr>
              <a:t>а</a:t>
            </a:r>
            <a:r>
              <a:rPr lang="ru-RU" sz="2000" b="1" i="1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называется</a:t>
            </a:r>
          </a:p>
          <a:p>
            <a:pPr>
              <a:defRPr/>
            </a:pP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такое число (угол) </a:t>
            </a:r>
            <a:r>
              <a:rPr lang="en-US" sz="2000" b="1">
                <a:solidFill>
                  <a:srgbClr val="FF0000"/>
                </a:solidFill>
                <a:cs typeface="Times New Roman" pitchFamily="18" charset="0"/>
              </a:rPr>
              <a:t>t</a:t>
            </a:r>
            <a:r>
              <a:rPr lang="ru-RU" sz="2000" b="1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из (0;</a:t>
            </a:r>
            <a:r>
              <a:rPr lang="el-GR" sz="2000">
                <a:solidFill>
                  <a:srgbClr val="000000"/>
                </a:solidFill>
                <a:cs typeface="Times New Roman" pitchFamily="18" charset="0"/>
              </a:rPr>
              <a:t>π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), </a:t>
            </a:r>
          </a:p>
          <a:p>
            <a:pPr>
              <a:defRPr/>
            </a:pP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что 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 c</a:t>
            </a:r>
            <a:r>
              <a:rPr lang="en-US" sz="2000" b="1" i="1">
                <a:solidFill>
                  <a:srgbClr val="000000"/>
                </a:solidFill>
                <a:cs typeface="Times New Roman" pitchFamily="18" charset="0"/>
              </a:rPr>
              <a:t>tg </a:t>
            </a:r>
            <a:r>
              <a:rPr lang="en-US" sz="2000" b="1" i="1">
                <a:solidFill>
                  <a:srgbClr val="FF0000"/>
                </a:solidFill>
                <a:cs typeface="Times New Roman" pitchFamily="18" charset="0"/>
              </a:rPr>
              <a:t>t</a:t>
            </a:r>
            <a:r>
              <a:rPr lang="en-US" sz="2000" b="1" i="1">
                <a:solidFill>
                  <a:srgbClr val="000000"/>
                </a:solidFill>
                <a:cs typeface="Times New Roman" pitchFamily="18" charset="0"/>
              </a:rPr>
              <a:t> = </a:t>
            </a:r>
            <a:r>
              <a:rPr lang="ru-RU" sz="2000" b="1" i="1">
                <a:solidFill>
                  <a:srgbClr val="2A07BD"/>
                </a:solidFill>
                <a:cs typeface="Times New Roman" pitchFamily="18" charset="0"/>
              </a:rPr>
              <a:t>а</a:t>
            </a:r>
            <a:r>
              <a:rPr lang="en-US" sz="2000" b="1" i="1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  <a:p>
            <a:pPr>
              <a:defRPr/>
            </a:pP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Причём, </a:t>
            </a:r>
            <a:r>
              <a:rPr lang="ru-RU" sz="2000" b="1" i="1">
                <a:solidFill>
                  <a:srgbClr val="2A07BD"/>
                </a:solidFill>
                <a:cs typeface="Times New Roman" pitchFamily="18" charset="0"/>
              </a:rPr>
              <a:t>а</a:t>
            </a:r>
            <a:r>
              <a:rPr lang="ru-RU" sz="2000" b="1" i="1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Є</a:t>
            </a:r>
            <a:r>
              <a:rPr lang="en-US" sz="2000">
                <a:solidFill>
                  <a:srgbClr val="000000"/>
                </a:solidFill>
                <a:cs typeface="Times New Roman" pitchFamily="18" charset="0"/>
              </a:rPr>
              <a:t>R</a:t>
            </a:r>
            <a:r>
              <a:rPr lang="ru-RU" sz="2000">
                <a:solidFill>
                  <a:srgbClr val="000000"/>
                </a:solidFill>
                <a:cs typeface="Times New Roman" pitchFamily="18" charset="0"/>
              </a:rPr>
              <a:t> .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714875" y="3786188"/>
            <a:ext cx="361349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arcctg(</a:t>
            </a:r>
            <a:r>
              <a:rPr lang="en-US" sz="2400">
                <a:solidFill>
                  <a:srgbClr val="2A07BD"/>
                </a:solidFill>
                <a:cs typeface="Times New Roman" pitchFamily="18" charset="0"/>
              </a:rPr>
              <a:t>-</a:t>
            </a:r>
            <a:r>
              <a:rPr lang="ru-RU" sz="2400" b="1" i="1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sz="2400" b="1" i="1">
                <a:solidFill>
                  <a:srgbClr val="2A07BD"/>
                </a:solidFill>
                <a:cs typeface="Times New Roman" pitchFamily="18" charset="0"/>
              </a:rPr>
              <a:t>а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) = </a:t>
            </a:r>
            <a:r>
              <a:rPr lang="el-GR" sz="2400">
                <a:solidFill>
                  <a:srgbClr val="000000"/>
                </a:solidFill>
                <a:cs typeface="Times New Roman" pitchFamily="18" charset="0"/>
              </a:rPr>
              <a:t>π</a:t>
            </a:r>
            <a:r>
              <a:rPr lang="en-US" sz="2400">
                <a:solidFill>
                  <a:srgbClr val="000000"/>
                </a:solidFill>
                <a:cs typeface="Times New Roman" pitchFamily="18" charset="0"/>
              </a:rPr>
              <a:t> – arcctg </a:t>
            </a:r>
            <a:r>
              <a:rPr lang="ru-RU" sz="2400" b="1" i="1">
                <a:solidFill>
                  <a:srgbClr val="2A07BD"/>
                </a:solidFill>
                <a:cs typeface="Times New Roman" pitchFamily="18" charset="0"/>
              </a:rPr>
              <a:t>а</a:t>
            </a:r>
            <a:endParaRPr lang="ru-RU" sz="2400">
              <a:solidFill>
                <a:srgbClr val="2A07BD"/>
              </a:solidFill>
              <a:cs typeface="Times New Roman" pitchFamily="18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85813" y="1928813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0070C0"/>
                </a:solidFill>
                <a:latin typeface="+mn-lt"/>
              </a:rPr>
              <a:t>-</a:t>
            </a:r>
            <a:r>
              <a:rPr lang="ru-RU" b="1" i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b="1" i="1">
                <a:solidFill>
                  <a:srgbClr val="2A07BD"/>
                </a:solidFill>
                <a:latin typeface="+mn-lt"/>
                <a:cs typeface="Times New Roman" panose="02020603050405020304" pitchFamily="18" charset="0"/>
              </a:rPr>
              <a:t>а</a:t>
            </a:r>
            <a:endParaRPr lang="ru-RU">
              <a:solidFill>
                <a:srgbClr val="2A07BD"/>
              </a:solidFill>
              <a:latin typeface="+mn-lt"/>
            </a:endParaRPr>
          </a:p>
        </p:txBody>
      </p:sp>
      <p:grpSp>
        <p:nvGrpSpPr>
          <p:cNvPr id="7" name="Группа 33"/>
          <p:cNvGrpSpPr>
            <a:grpSpLocks/>
          </p:cNvGrpSpPr>
          <p:nvPr/>
        </p:nvGrpSpPr>
        <p:grpSpPr bwMode="auto">
          <a:xfrm>
            <a:off x="785813" y="2357438"/>
            <a:ext cx="2106612" cy="1789112"/>
            <a:chOff x="785786" y="2357430"/>
            <a:chExt cx="2106273" cy="1789268"/>
          </a:xfrm>
        </p:grpSpPr>
        <p:sp>
          <p:nvSpPr>
            <p:cNvPr id="27" name="Овал 26"/>
            <p:cNvSpPr/>
            <p:nvPr/>
          </p:nvSpPr>
          <p:spPr>
            <a:xfrm>
              <a:off x="785786" y="2357430"/>
              <a:ext cx="71426" cy="7144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cxnSp>
          <p:nvCxnSpPr>
            <p:cNvPr id="30" name="Прямая соединительная линия 29"/>
            <p:cNvCxnSpPr>
              <a:stCxn id="27" idx="0"/>
            </p:cNvCxnSpPr>
            <p:nvPr/>
          </p:nvCxnSpPr>
          <p:spPr>
            <a:xfrm rot="16200000" flipH="1">
              <a:off x="962542" y="2217181"/>
              <a:ext cx="1789268" cy="20697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Овал 32"/>
            <p:cNvSpPr/>
            <p:nvPr/>
          </p:nvSpPr>
          <p:spPr>
            <a:xfrm>
              <a:off x="1274657" y="2744814"/>
              <a:ext cx="71426" cy="7144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109538" y="2606675"/>
            <a:ext cx="128272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>
                <a:latin typeface="+mn-lt"/>
                <a:cs typeface="Times New Roman" panose="02020603050405020304" pitchFamily="18" charset="0"/>
              </a:rPr>
              <a:t>arcctg(</a:t>
            </a:r>
            <a:r>
              <a:rPr lang="en-US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-</a:t>
            </a:r>
            <a:r>
              <a:rPr lang="ru-RU" b="1" i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ru-RU" b="1" i="1">
                <a:solidFill>
                  <a:srgbClr val="2A07BD"/>
                </a:solidFill>
                <a:latin typeface="+mn-lt"/>
                <a:cs typeface="Times New Roman" panose="02020603050405020304" pitchFamily="18" charset="0"/>
              </a:rPr>
              <a:t>а</a:t>
            </a:r>
            <a:r>
              <a:rPr lang="en-US">
                <a:latin typeface="+mn-lt"/>
                <a:cs typeface="Times New Roman" panose="02020603050405020304" pitchFamily="18" charset="0"/>
              </a:rPr>
              <a:t>)</a:t>
            </a:r>
            <a:endParaRPr lang="ru-RU">
              <a:latin typeface="+mn-lt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 animBg="1"/>
      <p:bldP spid="40" grpId="0" animBg="1"/>
      <p:bldP spid="24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188640"/>
            <a:ext cx="7527925" cy="115093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000000"/>
                </a:solidFill>
                <a:cs typeface="Times New Roman" pitchFamily="18" charset="0"/>
              </a:rPr>
              <a:t>Формулы корней простейших тригонометрических уравнений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4438" y="1628775"/>
            <a:ext cx="4168129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000000"/>
                </a:solidFill>
                <a:cs typeface="Times New Roman" pitchFamily="18" charset="0"/>
              </a:rPr>
              <a:t>1</a:t>
            </a:r>
            <a:r>
              <a:rPr lang="en-US" sz="2800" b="1">
                <a:solidFill>
                  <a:srgbClr val="000000"/>
                </a:solidFill>
                <a:cs typeface="Times New Roman" pitchFamily="18" charset="0"/>
              </a:rPr>
              <a:t>.cost =</a:t>
            </a:r>
            <a:r>
              <a:rPr lang="ru-RU" sz="2800" b="1" i="1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sz="2800" b="1" i="1">
                <a:solidFill>
                  <a:srgbClr val="000000"/>
                </a:solidFill>
                <a:cs typeface="Times New Roman" pitchFamily="18" charset="0"/>
              </a:rPr>
              <a:t>а</a:t>
            </a:r>
            <a:r>
              <a:rPr lang="en-US" sz="2800" b="1">
                <a:solidFill>
                  <a:srgbClr val="000000"/>
                </a:solidFill>
                <a:cs typeface="Times New Roman" pitchFamily="18" charset="0"/>
              </a:rPr>
              <a:t> , </a:t>
            </a:r>
            <a:r>
              <a:rPr lang="ru-RU" sz="2800" b="1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где |</a:t>
            </a:r>
            <a:r>
              <a:rPr lang="ru-RU" sz="2800" b="1" i="1">
                <a:solidFill>
                  <a:srgbClr val="000000"/>
                </a:solidFill>
                <a:cs typeface="Times New Roman" pitchFamily="18" charset="0"/>
              </a:rPr>
              <a:t>а| ≤</a:t>
            </a: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 1</a:t>
            </a:r>
          </a:p>
        </p:txBody>
      </p:sp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0" y="-228451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400">
              <a:latin typeface="+mn-lt"/>
            </a:endParaRPr>
          </a:p>
        </p:txBody>
      </p:sp>
      <p:sp>
        <p:nvSpPr>
          <p:cNvPr id="18437" name="Rectangle 4"/>
          <p:cNvSpPr>
            <a:spLocks noChangeArrowheads="1"/>
          </p:cNvSpPr>
          <p:nvPr/>
        </p:nvSpPr>
        <p:spPr bwMode="auto">
          <a:xfrm>
            <a:off x="0" y="-228451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400">
              <a:latin typeface="+mn-lt"/>
            </a:endParaRPr>
          </a:p>
        </p:txBody>
      </p:sp>
      <p:grpSp>
        <p:nvGrpSpPr>
          <p:cNvPr id="3" name="Группа 11"/>
          <p:cNvGrpSpPr>
            <a:grpSpLocks/>
          </p:cNvGrpSpPr>
          <p:nvPr/>
        </p:nvGrpSpPr>
        <p:grpSpPr bwMode="auto">
          <a:xfrm>
            <a:off x="611188" y="2276475"/>
            <a:ext cx="2670175" cy="1008063"/>
            <a:chOff x="428596" y="1571612"/>
            <a:chExt cx="2524126" cy="642942"/>
          </a:xfrm>
        </p:grpSpPr>
        <p:pic>
          <p:nvPicPr>
            <p:cNvPr id="18450" name="Picture 1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472" y="1643050"/>
              <a:ext cx="22288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1" name="Picture 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472" y="1928802"/>
              <a:ext cx="23812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Левая круглая скобка 9"/>
            <p:cNvSpPr/>
            <p:nvPr/>
          </p:nvSpPr>
          <p:spPr>
            <a:xfrm>
              <a:off x="428596" y="1571612"/>
              <a:ext cx="214595" cy="642942"/>
            </a:xfrm>
            <a:prstGeom prst="leftBracket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400"/>
            </a:p>
          </p:txBody>
        </p:sp>
      </p:grp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924300" y="2420938"/>
            <a:ext cx="71045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>
                <a:latin typeface="+mn-lt"/>
                <a:cs typeface="Times New Roman" panose="02020603050405020304" pitchFamily="18" charset="0"/>
              </a:rPr>
              <a:t>или</a:t>
            </a:r>
          </a:p>
        </p:txBody>
      </p: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0" y="-228451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400">
              <a:latin typeface="+mn-lt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3800" y="2565400"/>
            <a:ext cx="3676650" cy="42703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39750" y="3716338"/>
            <a:ext cx="2440092" cy="461665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40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Частные случаи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08400" y="3644900"/>
            <a:ext cx="2379177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latin typeface="+mn-lt"/>
                <a:cs typeface="Times New Roman" pitchFamily="18" charset="0"/>
              </a:rPr>
              <a:t>1)</a:t>
            </a:r>
            <a:r>
              <a:rPr lang="ru-RU" sz="2400">
                <a:latin typeface="+mn-lt"/>
                <a:cs typeface="Times New Roman" pitchFamily="18" charset="0"/>
              </a:rPr>
              <a:t>   </a:t>
            </a:r>
            <a:r>
              <a:rPr lang="en-US" sz="2400" u="sng">
                <a:latin typeface="+mn-lt"/>
                <a:cs typeface="Times New Roman" pitchFamily="18" charset="0"/>
              </a:rPr>
              <a:t>cost=0</a:t>
            </a:r>
          </a:p>
          <a:p>
            <a:pPr>
              <a:defRPr/>
            </a:pPr>
            <a:r>
              <a:rPr lang="en-US" sz="2400">
                <a:latin typeface="+mn-lt"/>
                <a:cs typeface="Times New Roman" pitchFamily="18" charset="0"/>
              </a:rPr>
              <a:t>t = </a:t>
            </a:r>
            <a:r>
              <a:rPr lang="el-GR" sz="2400">
                <a:latin typeface="+mn-lt"/>
                <a:cs typeface="Times New Roman" pitchFamily="18" charset="0"/>
              </a:rPr>
              <a:t>π/2+π</a:t>
            </a:r>
            <a:r>
              <a:rPr lang="en-US" sz="2400">
                <a:latin typeface="+mn-lt"/>
                <a:cs typeface="Times New Roman" pitchFamily="18" charset="0"/>
              </a:rPr>
              <a:t>k‚ k</a:t>
            </a:r>
            <a:r>
              <a:rPr lang="ru-RU" sz="2400">
                <a:latin typeface="+mn-lt"/>
                <a:cs typeface="Times New Roman" pitchFamily="18" charset="0"/>
              </a:rPr>
              <a:t>Є</a:t>
            </a:r>
            <a:r>
              <a:rPr lang="en-US" sz="2400">
                <a:latin typeface="+mn-lt"/>
                <a:cs typeface="Times New Roman" pitchFamily="18" charset="0"/>
              </a:rPr>
              <a:t>Z</a:t>
            </a:r>
            <a:endParaRPr lang="ru-RU" sz="2400">
              <a:latin typeface="+mn-lt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7088" y="5157788"/>
            <a:ext cx="2722562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400">
                <a:latin typeface="+mn-lt"/>
                <a:cs typeface="Times New Roman" pitchFamily="18" charset="0"/>
              </a:rPr>
              <a:t>2)</a:t>
            </a:r>
            <a:r>
              <a:rPr lang="ru-RU" sz="2400">
                <a:latin typeface="+mn-lt"/>
                <a:cs typeface="Times New Roman" pitchFamily="18" charset="0"/>
              </a:rPr>
              <a:t>    </a:t>
            </a:r>
            <a:r>
              <a:rPr lang="en-US" sz="2400" u="sng">
                <a:latin typeface="+mn-lt"/>
                <a:cs typeface="Times New Roman" pitchFamily="18" charset="0"/>
              </a:rPr>
              <a:t>cost=1</a:t>
            </a:r>
          </a:p>
          <a:p>
            <a:pPr>
              <a:defRPr/>
            </a:pPr>
            <a:r>
              <a:rPr lang="ru-RU" sz="2400">
                <a:latin typeface="+mn-lt"/>
                <a:cs typeface="Times New Roman" pitchFamily="18" charset="0"/>
              </a:rPr>
              <a:t>       </a:t>
            </a:r>
            <a:r>
              <a:rPr lang="en-US" sz="2400">
                <a:latin typeface="+mn-lt"/>
                <a:cs typeface="Times New Roman" pitchFamily="18" charset="0"/>
              </a:rPr>
              <a:t>t = 2</a:t>
            </a:r>
            <a:r>
              <a:rPr lang="el-GR" sz="2400">
                <a:latin typeface="+mn-lt"/>
                <a:cs typeface="Times New Roman" pitchFamily="18" charset="0"/>
              </a:rPr>
              <a:t>π</a:t>
            </a:r>
            <a:r>
              <a:rPr lang="en-US" sz="2400">
                <a:latin typeface="+mn-lt"/>
                <a:cs typeface="Times New Roman" pitchFamily="18" charset="0"/>
              </a:rPr>
              <a:t>k‚ k</a:t>
            </a:r>
            <a:r>
              <a:rPr lang="ru-RU" sz="2400">
                <a:latin typeface="+mn-lt"/>
                <a:cs typeface="Times New Roman" pitchFamily="18" charset="0"/>
              </a:rPr>
              <a:t>Є</a:t>
            </a:r>
            <a:r>
              <a:rPr lang="en-US" sz="2400">
                <a:latin typeface="+mn-lt"/>
                <a:cs typeface="Times New Roman" pitchFamily="18" charset="0"/>
              </a:rPr>
              <a:t>Z </a:t>
            </a:r>
            <a:endParaRPr lang="ru-RU" sz="2400">
              <a:latin typeface="+mn-lt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76825" y="5157788"/>
            <a:ext cx="3095625" cy="8309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400">
                <a:latin typeface="+mn-lt"/>
                <a:cs typeface="Times New Roman" pitchFamily="18" charset="0"/>
              </a:rPr>
              <a:t>3)</a:t>
            </a:r>
            <a:r>
              <a:rPr lang="ru-RU" sz="2400">
                <a:latin typeface="+mn-lt"/>
                <a:cs typeface="Times New Roman" pitchFamily="18" charset="0"/>
              </a:rPr>
              <a:t>    </a:t>
            </a:r>
            <a:r>
              <a:rPr lang="en-US" sz="2400" u="sng">
                <a:latin typeface="+mn-lt"/>
                <a:cs typeface="Times New Roman" pitchFamily="18" charset="0"/>
              </a:rPr>
              <a:t>cost = -1</a:t>
            </a:r>
            <a:endParaRPr lang="en-US" sz="2400">
              <a:latin typeface="+mn-lt"/>
              <a:cs typeface="Times New Roman" pitchFamily="18" charset="0"/>
            </a:endParaRPr>
          </a:p>
          <a:p>
            <a:pPr>
              <a:defRPr/>
            </a:pPr>
            <a:r>
              <a:rPr lang="ru-RU" sz="2400">
                <a:latin typeface="+mn-lt"/>
                <a:cs typeface="Times New Roman" pitchFamily="18" charset="0"/>
              </a:rPr>
              <a:t>      </a:t>
            </a:r>
            <a:r>
              <a:rPr lang="en-US" sz="2400">
                <a:latin typeface="+mn-lt"/>
                <a:cs typeface="Times New Roman" pitchFamily="18" charset="0"/>
              </a:rPr>
              <a:t>t = </a:t>
            </a:r>
            <a:r>
              <a:rPr lang="el-GR" sz="2400">
                <a:latin typeface="+mn-lt"/>
                <a:cs typeface="Times New Roman" pitchFamily="18" charset="0"/>
              </a:rPr>
              <a:t>π+2π</a:t>
            </a:r>
            <a:r>
              <a:rPr lang="en-US" sz="2400">
                <a:latin typeface="+mn-lt"/>
                <a:cs typeface="Times New Roman" pitchFamily="18" charset="0"/>
              </a:rPr>
              <a:t>k‚ k</a:t>
            </a:r>
            <a:r>
              <a:rPr lang="ru-RU" sz="2400">
                <a:latin typeface="+mn-lt"/>
                <a:cs typeface="Times New Roman" pitchFamily="18" charset="0"/>
              </a:rPr>
              <a:t>Є</a:t>
            </a:r>
            <a:r>
              <a:rPr lang="en-US" sz="2400">
                <a:latin typeface="+mn-lt"/>
                <a:cs typeface="Times New Roman" pitchFamily="18" charset="0"/>
              </a:rPr>
              <a:t>Z</a:t>
            </a:r>
            <a:endParaRPr lang="ru-RU" sz="2400">
              <a:latin typeface="+mn-lt"/>
              <a:cs typeface="Times New Roman" pitchFamily="18" charset="0"/>
            </a:endParaRPr>
          </a:p>
        </p:txBody>
      </p:sp>
      <p:sp>
        <p:nvSpPr>
          <p:cNvPr id="18446" name="Rectangle 8"/>
          <p:cNvSpPr>
            <a:spLocks noChangeArrowheads="1"/>
          </p:cNvSpPr>
          <p:nvPr/>
        </p:nvSpPr>
        <p:spPr bwMode="auto">
          <a:xfrm>
            <a:off x="0" y="-228451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400">
              <a:latin typeface="+mn-lt"/>
            </a:endParaRPr>
          </a:p>
        </p:txBody>
      </p:sp>
      <p:sp>
        <p:nvSpPr>
          <p:cNvPr id="18447" name="Rectangle 10"/>
          <p:cNvSpPr>
            <a:spLocks noChangeArrowheads="1"/>
          </p:cNvSpPr>
          <p:nvPr/>
        </p:nvSpPr>
        <p:spPr bwMode="auto">
          <a:xfrm>
            <a:off x="0" y="-228451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400">
              <a:latin typeface="+mn-lt"/>
            </a:endParaRPr>
          </a:p>
        </p:txBody>
      </p:sp>
      <p:sp>
        <p:nvSpPr>
          <p:cNvPr id="18448" name="Rectangle 12"/>
          <p:cNvSpPr>
            <a:spLocks noChangeArrowheads="1"/>
          </p:cNvSpPr>
          <p:nvPr/>
        </p:nvSpPr>
        <p:spPr bwMode="auto">
          <a:xfrm>
            <a:off x="0" y="-228451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sz="240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  <p:bldP spid="16" grpId="0" animBg="1"/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266</TotalTime>
  <Words>1367</Words>
  <Application>Microsoft Office PowerPoint</Application>
  <PresentationFormat>Экран (4:3)</PresentationFormat>
  <Paragraphs>273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Wingdings</vt:lpstr>
      <vt:lpstr>Times New Roman</vt:lpstr>
      <vt:lpstr>Symbol</vt:lpstr>
      <vt:lpstr>Грань</vt:lpstr>
      <vt:lpstr>Microsoft Equation 3.0</vt:lpstr>
      <vt:lpstr>Формула</vt:lpstr>
      <vt:lpstr>ВИДЫ РЕШЕНИЙ ТРИГОНОМЕТРИЧЕСКИХ  УРАВНЕНИЙ  10 класс </vt:lpstr>
      <vt:lpstr>Содержание.</vt:lpstr>
      <vt:lpstr>ЦЕЛЬ: </vt:lpstr>
      <vt:lpstr>Повторение значения синуса и косинуса</vt:lpstr>
      <vt:lpstr>Арккосинус</vt:lpstr>
      <vt:lpstr>Арксинус</vt:lpstr>
      <vt:lpstr>Арктангенс</vt:lpstr>
      <vt:lpstr>Арккотангенс</vt:lpstr>
      <vt:lpstr>Формулы корней простейших тригонометрических уравнений</vt:lpstr>
      <vt:lpstr>Формулы корней простейших тригонометрических уравнений</vt:lpstr>
      <vt:lpstr>Формулы корней простейших тригонометрических уравнений</vt:lpstr>
      <vt:lpstr>При каких значениях х имеет смысл выражение:</vt:lpstr>
      <vt:lpstr>Презентация PowerPoint</vt:lpstr>
      <vt:lpstr>Решение простейших уравнений</vt:lpstr>
      <vt:lpstr>Виды тригонометрических уравнений</vt:lpstr>
      <vt:lpstr>Виды тригонометрических уравнений</vt:lpstr>
      <vt:lpstr>Виды тригонометрических уравнений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***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тригонометрических уравнений</dc:title>
  <dc:creator>***</dc:creator>
  <dc:description>http;//aida.ucoz.ru</dc:description>
  <cp:lastModifiedBy>Natalia Davtyan</cp:lastModifiedBy>
  <cp:revision>19</cp:revision>
  <dcterms:created xsi:type="dcterms:W3CDTF">2012-11-20T17:30:05Z</dcterms:created>
  <dcterms:modified xsi:type="dcterms:W3CDTF">2015-04-21T21:46:25Z</dcterms:modified>
</cp:coreProperties>
</file>