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97" r:id="rId3"/>
    <p:sldId id="288" r:id="rId4"/>
    <p:sldId id="310" r:id="rId5"/>
    <p:sldId id="275" r:id="rId6"/>
    <p:sldId id="266" r:id="rId7"/>
    <p:sldId id="294" r:id="rId8"/>
    <p:sldId id="295" r:id="rId9"/>
    <p:sldId id="296" r:id="rId10"/>
    <p:sldId id="298" r:id="rId11"/>
    <p:sldId id="299" r:id="rId12"/>
    <p:sldId id="300" r:id="rId13"/>
    <p:sldId id="301" r:id="rId14"/>
    <p:sldId id="302" r:id="rId15"/>
    <p:sldId id="303" r:id="rId16"/>
    <p:sldId id="304" r:id="rId17"/>
    <p:sldId id="305" r:id="rId18"/>
    <p:sldId id="307" r:id="rId19"/>
    <p:sldId id="308" r:id="rId20"/>
    <p:sldId id="30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E6F0B"/>
    <a:srgbClr val="CC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5" autoAdjust="0"/>
    <p:restoredTop sz="94671" autoAdjust="0"/>
  </p:normalViewPr>
  <p:slideViewPr>
    <p:cSldViewPr>
      <p:cViewPr>
        <p:scale>
          <a:sx n="80" d="100"/>
          <a:sy n="80" d="100"/>
        </p:scale>
        <p:origin x="-1668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F060B1DC-C5A5-4289-B5D4-069E99E62C6E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F36C495-BC40-4215-84AE-F7D41BF6DC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0B1DC-C5A5-4289-B5D4-069E99E62C6E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6C495-BC40-4215-84AE-F7D41BF6D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0B1DC-C5A5-4289-B5D4-069E99E62C6E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6C495-BC40-4215-84AE-F7D41BF6D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0B1DC-C5A5-4289-B5D4-069E99E62C6E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6C495-BC40-4215-84AE-F7D41BF6D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0B1DC-C5A5-4289-B5D4-069E99E62C6E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6C495-BC40-4215-84AE-F7D41BF6D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0B1DC-C5A5-4289-B5D4-069E99E62C6E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6C495-BC40-4215-84AE-F7D41BF6DC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0B1DC-C5A5-4289-B5D4-069E99E62C6E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6C495-BC40-4215-84AE-F7D41BF6D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0B1DC-C5A5-4289-B5D4-069E99E62C6E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6C495-BC40-4215-84AE-F7D41BF6D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0B1DC-C5A5-4289-B5D4-069E99E62C6E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6C495-BC40-4215-84AE-F7D41BF6D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0B1DC-C5A5-4289-B5D4-069E99E62C6E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6C495-BC40-4215-84AE-F7D41BF6DC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0B1DC-C5A5-4289-B5D4-069E99E62C6E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6C495-BC40-4215-84AE-F7D41BF6D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F060B1DC-C5A5-4289-B5D4-069E99E62C6E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EF36C495-BC40-4215-84AE-F7D41BF6D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6779"/>
            <a:ext cx="3672408" cy="1654995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</a:rPr>
              <a:t>Гимн профессии бухгалтер</a:t>
            </a:r>
            <a:endParaRPr lang="ru-RU" sz="3600" b="1" dirty="0">
              <a:solidFill>
                <a:schemeClr val="accent1"/>
              </a:solidFill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4427983" y="2564904"/>
            <a:ext cx="3960441" cy="35283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rgbClr val="42424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Предметная неделя экономики и бухгалтерского учета</a:t>
            </a:r>
            <a:endParaRPr lang="ru-RU" sz="3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4722975" y="116632"/>
            <a:ext cx="3449425" cy="21326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rgbClr val="42424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16.03.2015</a:t>
            </a:r>
          </a:p>
          <a:p>
            <a:pPr algn="ctr">
              <a:spcBef>
                <a:spcPts val="0"/>
              </a:spcBef>
            </a:pPr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algn="ctr">
              <a:spcBef>
                <a:spcPts val="0"/>
              </a:spcBef>
            </a:pPr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20.03.2015</a:t>
            </a: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0" y="6165304"/>
            <a:ext cx="8640960" cy="6926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rgbClr val="42424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 err="1" smtClean="0">
                <a:solidFill>
                  <a:schemeClr val="tx1"/>
                </a:solidFill>
              </a:rPr>
              <a:t>Елицур</a:t>
            </a:r>
            <a:r>
              <a:rPr lang="ru-RU" b="1" dirty="0" smtClean="0">
                <a:solidFill>
                  <a:schemeClr val="tx1"/>
                </a:solidFill>
              </a:rPr>
              <a:t> М.Ю. – преподаватель специальных дисциплин</a:t>
            </a:r>
          </a:p>
          <a:p>
            <a:pPr algn="ctr"/>
            <a:r>
              <a:rPr lang="ru-RU" b="1" dirty="0" err="1" smtClean="0">
                <a:solidFill>
                  <a:schemeClr val="tx1"/>
                </a:solidFill>
              </a:rPr>
              <a:t>Шпаковская</a:t>
            </a:r>
            <a:r>
              <a:rPr lang="ru-RU" b="1" dirty="0" smtClean="0">
                <a:solidFill>
                  <a:schemeClr val="tx1"/>
                </a:solidFill>
              </a:rPr>
              <a:t> Н.А. – </a:t>
            </a:r>
            <a:r>
              <a:rPr lang="ru-RU" b="1" smtClean="0">
                <a:solidFill>
                  <a:schemeClr val="tx1"/>
                </a:solidFill>
              </a:rPr>
              <a:t>преподаватель специальных дисциплин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0" name="Picture 6" descr="ezersky"/>
          <p:cNvPicPr>
            <a:picLocks noChangeAspect="1" noChangeArrowheads="1"/>
          </p:cNvPicPr>
          <p:nvPr/>
        </p:nvPicPr>
        <p:blipFill>
          <a:blip r:embed="rId2" cstate="print"/>
          <a:srcRect b="13649"/>
          <a:stretch>
            <a:fillRect/>
          </a:stretch>
        </p:blipFill>
        <p:spPr bwMode="auto">
          <a:xfrm rot="20532739">
            <a:off x="872112" y="1957364"/>
            <a:ext cx="1512168" cy="194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C:\Users\User\Desktop\pachol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98613">
            <a:off x="2704367" y="1968216"/>
            <a:ext cx="1350096" cy="1757388"/>
          </a:xfrm>
          <a:prstGeom prst="rect">
            <a:avLst/>
          </a:prstGeom>
          <a:noFill/>
        </p:spPr>
      </p:pic>
      <p:pic>
        <p:nvPicPr>
          <p:cNvPr id="1027" name="Picture 3" descr="C:\Users\User\Desktop\adamSmi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219589">
            <a:off x="781119" y="4278001"/>
            <a:ext cx="1452882" cy="1651286"/>
          </a:xfrm>
          <a:prstGeom prst="rect">
            <a:avLst/>
          </a:prstGeom>
          <a:noFill/>
        </p:spPr>
      </p:pic>
      <p:pic>
        <p:nvPicPr>
          <p:cNvPr id="13" name="Picture 5" descr="898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386557">
            <a:off x="2675411" y="4118892"/>
            <a:ext cx="1391456" cy="1773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8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3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3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4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3280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19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195" tmFilter="0, 0; 0.125,0.2665; 0.25,0.4; 0.375,0.465; 0.5,0.5;  0.625,0.535; 0.75,0.6; 0.875,0.7335; 1,1">
                                          <p:stCondLst>
                                            <p:cond delay="119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98" tmFilter="0, 0; 0.125,0.2665; 0.25,0.4; 0.375,0.465; 0.5,0.5;  0.625,0.535; 0.75,0.6; 0.875,0.7335; 1,1">
                                          <p:stCondLst>
                                            <p:cond delay="2383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95" tmFilter="0, 0; 0.125,0.2665; 0.25,0.4; 0.375,0.465; 0.5,0.5;  0.625,0.535; 0.75,0.6; 0.875,0.7335; 1,1">
                                          <p:stCondLst>
                                            <p:cond delay="298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47">
                                          <p:stCondLst>
                                            <p:cond delay="11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299" decel="50000">
                                          <p:stCondLst>
                                            <p:cond delay="12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47">
                                          <p:stCondLst>
                                            <p:cond delay="23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299" decel="50000">
                                          <p:stCondLst>
                                            <p:cond delay="24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47">
                                          <p:stCondLst>
                                            <p:cond delay="29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299" decel="50000">
                                          <p:stCondLst>
                                            <p:cond delay="300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47">
                                          <p:stCondLst>
                                            <p:cond delay="325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299" decel="50000">
                                          <p:stCondLst>
                                            <p:cond delay="330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mage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-292100"/>
            <a:ext cx="8135937" cy="715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29701925"/>
      </p:ext>
    </p:extLst>
  </p:cSld>
  <p:clrMapOvr>
    <a:masterClrMapping/>
  </p:clrMapOvr>
  <p:transition spd="slow" advClick="0" advTm="12000">
    <p:blind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013534b"/>
          <p:cNvPicPr>
            <a:picLocks noChangeAspect="1" noChangeArrowheads="1"/>
          </p:cNvPicPr>
          <p:nvPr/>
        </p:nvPicPr>
        <p:blipFill>
          <a:blip r:embed="rId2" cstate="print"/>
          <a:srcRect l="4724" t="3252" r="4724" b="3252"/>
          <a:stretch>
            <a:fillRect/>
          </a:stretch>
        </p:blipFill>
        <p:spPr bwMode="auto">
          <a:xfrm>
            <a:off x="1331640" y="188640"/>
            <a:ext cx="5616624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29701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 advClick="0" advTm="12000">
        <p:checker/>
      </p:transition>
    </mc:Choice>
    <mc:Fallback>
      <p:transition spd="slow" advClick="0" advTm="1200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39552" y="0"/>
            <a:ext cx="7992887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68580" indent="0" algn="ctr">
              <a:buNone/>
            </a:pPr>
            <a:r>
              <a:rPr lang="ru-RU" sz="36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Император Максимилиан</a:t>
            </a:r>
            <a:r>
              <a:rPr lang="ru-RU" sz="36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endParaRPr lang="ru-RU" sz="3200" b="1" dirty="0">
              <a:solidFill>
                <a:schemeClr val="accent4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620688"/>
            <a:ext cx="4176464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29701925"/>
      </p:ext>
    </p:extLst>
  </p:cSld>
  <p:clrMapOvr>
    <a:masterClrMapping/>
  </p:clrMapOvr>
  <p:transition spd="slow" advClick="0" advTm="12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3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конечная звезда 4"/>
          <p:cNvSpPr/>
          <p:nvPr/>
        </p:nvSpPr>
        <p:spPr>
          <a:xfrm>
            <a:off x="467544" y="332656"/>
            <a:ext cx="8208912" cy="6192688"/>
          </a:xfrm>
          <a:prstGeom prst="star5">
            <a:avLst>
              <a:gd name="adj" fmla="val 29115"/>
              <a:gd name="hf" fmla="val 105146"/>
              <a:gd name="vf" fmla="val 11055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</a:rPr>
              <a:t>Бухгалтерия есть не что иное, как искусная запись ,или описание торговых и иных сделок …»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9701925"/>
      </p:ext>
    </p:extLst>
  </p:cSld>
  <p:clrMapOvr>
    <a:masterClrMapping/>
  </p:clrMapOvr>
  <p:transition spd="slow" advClick="0" advTm="12000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95536" y="0"/>
            <a:ext cx="8496944" cy="138499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68580" indent="0" algn="ctr">
              <a:buNone/>
            </a:pPr>
            <a:r>
              <a:rPr lang="ru-RU" sz="2800" b="1" i="1" dirty="0" smtClean="0">
                <a:solidFill>
                  <a:schemeClr val="bg1"/>
                </a:solidFill>
              </a:rPr>
              <a:t>В разработках английских бухгалтеров выделяются амортизация, формы счетоводства и теория счетов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9" descr="p_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12776"/>
            <a:ext cx="8280920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29701925"/>
      </p:ext>
    </p:extLst>
  </p:cSld>
  <p:clrMapOvr>
    <a:masterClrMapping/>
  </p:clrMapOvr>
  <p:transition spd="slow" advClick="0" advTm="12000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3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67544" y="0"/>
            <a:ext cx="8208912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68580" indent="0" algn="ctr">
              <a:buNone/>
            </a:pPr>
            <a:r>
              <a:rPr lang="ru-RU" sz="4000" b="1" i="1" u="sng" dirty="0" smtClean="0"/>
              <a:t>Петр I</a:t>
            </a:r>
            <a:endParaRPr lang="ru-RU" sz="36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6" descr="05092309371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692696"/>
            <a:ext cx="5006529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29701925"/>
      </p:ext>
    </p:extLst>
  </p:cSld>
  <p:clrMapOvr>
    <a:masterClrMapping/>
  </p:clrMapOvr>
  <p:transition spd="slow" advClick="0" advTm="12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3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7e5e9ef398f8361c93ad516120f4e26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0"/>
            <a:ext cx="603994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29701925"/>
      </p:ext>
    </p:extLst>
  </p:cSld>
  <p:clrMapOvr>
    <a:masterClrMapping/>
  </p:clrMapOvr>
  <p:transition spd="slow" advClick="0" advTm="12000">
    <p:plu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67544" y="0"/>
            <a:ext cx="8208912" cy="10772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Федор Венедиктович </a:t>
            </a:r>
            <a:r>
              <a:rPr lang="ru-RU" sz="3200" b="1" i="1" dirty="0" err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Езерский</a:t>
            </a:r>
            <a:r>
              <a:rPr lang="ru-RU" sz="3200" b="1" i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 – основатель русской бухгалтерии</a:t>
            </a:r>
            <a:endParaRPr lang="ru-RU" sz="6000" b="1" i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6" descr="ezersky"/>
          <p:cNvPicPr>
            <a:picLocks noChangeAspect="1" noChangeArrowheads="1"/>
          </p:cNvPicPr>
          <p:nvPr/>
        </p:nvPicPr>
        <p:blipFill>
          <a:blip r:embed="rId2" cstate="print"/>
          <a:srcRect b="13649"/>
          <a:stretch>
            <a:fillRect/>
          </a:stretch>
        </p:blipFill>
        <p:spPr bwMode="auto">
          <a:xfrm>
            <a:off x="2123728" y="1052736"/>
            <a:ext cx="4752528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29701925"/>
      </p:ext>
    </p:extLst>
  </p:cSld>
  <p:clrMapOvr>
    <a:masterClrMapping/>
  </p:clrMapOvr>
  <p:transition spd="slow" advClick="0" advTm="12000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3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67544" y="0"/>
            <a:ext cx="8208912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i="1" dirty="0" smtClean="0"/>
              <a:t>И.П. Шмелев</a:t>
            </a:r>
            <a:endParaRPr lang="ru-RU" sz="3600" dirty="0"/>
          </a:p>
        </p:txBody>
      </p:sp>
      <p:pic>
        <p:nvPicPr>
          <p:cNvPr id="5" name="Picture 5" descr="898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620688"/>
            <a:ext cx="5006975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29701925"/>
      </p:ext>
    </p:extLst>
  </p:cSld>
  <p:clrMapOvr>
    <a:masterClrMapping/>
  </p:clrMapOvr>
  <p:transition spd="slow" advClick="0" advTm="12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3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67544" y="0"/>
            <a:ext cx="8208912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2060"/>
                </a:solidFill>
              </a:rPr>
              <a:t>Где учат на бухгалтера?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68313" y="1628775"/>
            <a:ext cx="134302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ВЗФЭИ</a:t>
            </a:r>
          </a:p>
        </p:txBody>
      </p:sp>
      <p:sp>
        <p:nvSpPr>
          <p:cNvPr id="9" name="WordArt 6"/>
          <p:cNvSpPr>
            <a:spLocks noChangeArrowheads="1" noChangeShapeType="1" noTextEdit="1"/>
          </p:cNvSpPr>
          <p:nvPr/>
        </p:nvSpPr>
        <p:spPr bwMode="auto">
          <a:xfrm>
            <a:off x="2411760" y="1628800"/>
            <a:ext cx="13525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ГУ ВШЭ</a:t>
            </a:r>
          </a:p>
        </p:txBody>
      </p:sp>
      <p:sp>
        <p:nvSpPr>
          <p:cNvPr id="10" name="WordArt 7"/>
          <p:cNvSpPr>
            <a:spLocks noChangeArrowheads="1" noChangeShapeType="1" noTextEdit="1"/>
          </p:cNvSpPr>
          <p:nvPr/>
        </p:nvSpPr>
        <p:spPr bwMode="auto">
          <a:xfrm>
            <a:off x="4572000" y="1628800"/>
            <a:ext cx="6096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ГУУ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5796136" y="1628800"/>
            <a:ext cx="10191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МСХА</a:t>
            </a:r>
          </a:p>
        </p:txBody>
      </p:sp>
      <p:sp>
        <p:nvSpPr>
          <p:cNvPr id="12" name="WordArt 9"/>
          <p:cNvSpPr>
            <a:spLocks noChangeArrowheads="1" noChangeShapeType="1" noTextEdit="1"/>
          </p:cNvSpPr>
          <p:nvPr/>
        </p:nvSpPr>
        <p:spPr bwMode="auto">
          <a:xfrm>
            <a:off x="5868144" y="2780928"/>
            <a:ext cx="134302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МГВМИ</a:t>
            </a:r>
          </a:p>
        </p:txBody>
      </p:sp>
      <p:sp>
        <p:nvSpPr>
          <p:cNvPr id="13" name="WordArt 10"/>
          <p:cNvSpPr>
            <a:spLocks noChangeArrowheads="1" noChangeShapeType="1" noTextEdit="1"/>
          </p:cNvSpPr>
          <p:nvPr/>
        </p:nvSpPr>
        <p:spPr bwMode="auto">
          <a:xfrm>
            <a:off x="3707904" y="3933056"/>
            <a:ext cx="191452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err="1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РосЗИТЛП</a:t>
            </a:r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5" name="WordArt 12"/>
          <p:cNvSpPr>
            <a:spLocks noChangeArrowheads="1" noChangeShapeType="1" noTextEdit="1"/>
          </p:cNvSpPr>
          <p:nvPr/>
        </p:nvSpPr>
        <p:spPr bwMode="auto">
          <a:xfrm>
            <a:off x="2195736" y="3933056"/>
            <a:ext cx="9810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МГСУ</a:t>
            </a:r>
          </a:p>
        </p:txBody>
      </p:sp>
      <p:sp>
        <p:nvSpPr>
          <p:cNvPr id="16" name="WordArt 13"/>
          <p:cNvSpPr>
            <a:spLocks noChangeArrowheads="1" noChangeShapeType="1" noTextEdit="1"/>
          </p:cNvSpPr>
          <p:nvPr/>
        </p:nvSpPr>
        <p:spPr bwMode="auto">
          <a:xfrm>
            <a:off x="7596336" y="2780928"/>
            <a:ext cx="9906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МГУЛ</a:t>
            </a:r>
          </a:p>
        </p:txBody>
      </p:sp>
      <p:sp>
        <p:nvSpPr>
          <p:cNvPr id="17" name="WordArt 14"/>
          <p:cNvSpPr>
            <a:spLocks noChangeArrowheads="1" noChangeShapeType="1" noTextEdit="1"/>
          </p:cNvSpPr>
          <p:nvPr/>
        </p:nvSpPr>
        <p:spPr bwMode="auto">
          <a:xfrm>
            <a:off x="467544" y="3933056"/>
            <a:ext cx="12382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МГУПП</a:t>
            </a:r>
          </a:p>
        </p:txBody>
      </p:sp>
      <p:sp>
        <p:nvSpPr>
          <p:cNvPr id="18" name="WordArt 15"/>
          <p:cNvSpPr>
            <a:spLocks noChangeArrowheads="1" noChangeShapeType="1" noTextEdit="1"/>
          </p:cNvSpPr>
          <p:nvPr/>
        </p:nvSpPr>
        <p:spPr bwMode="auto">
          <a:xfrm>
            <a:off x="4139952" y="2780928"/>
            <a:ext cx="122872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МГУПБ</a:t>
            </a:r>
          </a:p>
        </p:txBody>
      </p:sp>
      <p:sp>
        <p:nvSpPr>
          <p:cNvPr id="19" name="WordArt 16"/>
          <p:cNvSpPr>
            <a:spLocks noChangeArrowheads="1" noChangeShapeType="1" noTextEdit="1"/>
          </p:cNvSpPr>
          <p:nvPr/>
        </p:nvSpPr>
        <p:spPr bwMode="auto">
          <a:xfrm>
            <a:off x="467544" y="2780928"/>
            <a:ext cx="10668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МЭСИ</a:t>
            </a:r>
          </a:p>
        </p:txBody>
      </p:sp>
      <p:sp>
        <p:nvSpPr>
          <p:cNvPr id="20" name="WordArt 17"/>
          <p:cNvSpPr>
            <a:spLocks noChangeArrowheads="1" noChangeShapeType="1" noTextEdit="1"/>
          </p:cNvSpPr>
          <p:nvPr/>
        </p:nvSpPr>
        <p:spPr bwMode="auto">
          <a:xfrm>
            <a:off x="6084168" y="3933056"/>
            <a:ext cx="69532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РЭА</a:t>
            </a:r>
          </a:p>
        </p:txBody>
      </p:sp>
      <p:sp>
        <p:nvSpPr>
          <p:cNvPr id="21" name="WordArt 18"/>
          <p:cNvSpPr>
            <a:spLocks noChangeArrowheads="1" noChangeShapeType="1" noTextEdit="1"/>
          </p:cNvSpPr>
          <p:nvPr/>
        </p:nvSpPr>
        <p:spPr bwMode="auto">
          <a:xfrm>
            <a:off x="2123728" y="2780928"/>
            <a:ext cx="16002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РГОТУПС</a:t>
            </a:r>
          </a:p>
        </p:txBody>
      </p:sp>
      <p:sp>
        <p:nvSpPr>
          <p:cNvPr id="23" name="WordArt 20"/>
          <p:cNvSpPr>
            <a:spLocks noChangeArrowheads="1" noChangeShapeType="1" noTextEdit="1"/>
          </p:cNvSpPr>
          <p:nvPr/>
        </p:nvSpPr>
        <p:spPr bwMode="auto">
          <a:xfrm>
            <a:off x="7236296" y="3933056"/>
            <a:ext cx="14097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РФ (РА)</a:t>
            </a:r>
          </a:p>
        </p:txBody>
      </p:sp>
      <p:sp>
        <p:nvSpPr>
          <p:cNvPr id="24" name="WordArt 21"/>
          <p:cNvSpPr>
            <a:spLocks noChangeArrowheads="1" noChangeShapeType="1" noTextEdit="1"/>
          </p:cNvSpPr>
          <p:nvPr/>
        </p:nvSpPr>
        <p:spPr bwMode="auto">
          <a:xfrm>
            <a:off x="7524328" y="1628800"/>
            <a:ext cx="107632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РГТЭУ</a:t>
            </a:r>
          </a:p>
        </p:txBody>
      </p:sp>
    </p:spTree>
    <p:extLst>
      <p:ext uri="{BB962C8B-B14F-4D97-AF65-F5344CB8AC3E}">
        <p14:creationId xmlns:p14="http://schemas.microsoft.com/office/powerpoint/2010/main" xmlns="" val="2929701925"/>
      </p:ext>
    </p:extLst>
  </p:cSld>
  <p:clrMapOvr>
    <a:masterClrMapping/>
  </p:clrMapOvr>
  <p:transition spd="slow" advClick="0" advTm="12000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3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332656"/>
            <a:ext cx="8208912" cy="6192688"/>
          </a:xfrm>
          <a:prstGeom prst="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i="1" dirty="0" smtClean="0"/>
          </a:p>
          <a:p>
            <a:pPr algn="ctr"/>
            <a:endParaRPr lang="ru-RU" i="1" dirty="0" smtClean="0"/>
          </a:p>
          <a:p>
            <a:pPr algn="ctr"/>
            <a:endParaRPr lang="ru-RU" i="1" dirty="0" smtClean="0"/>
          </a:p>
          <a:p>
            <a:pPr algn="ctr"/>
            <a:endParaRPr lang="ru-RU" i="1" dirty="0" smtClean="0"/>
          </a:p>
          <a:p>
            <a:pPr algn="ctr"/>
            <a:endParaRPr lang="ru-RU" i="1" dirty="0" smtClean="0"/>
          </a:p>
          <a:p>
            <a:pPr algn="ctr"/>
            <a:endParaRPr lang="ru-RU" i="1" dirty="0" smtClean="0"/>
          </a:p>
          <a:p>
            <a:pPr algn="ctr"/>
            <a:endParaRPr lang="ru-RU" i="1" dirty="0" smtClean="0"/>
          </a:p>
          <a:p>
            <a:pPr algn="ctr"/>
            <a:endParaRPr lang="ru-RU" i="1" dirty="0" smtClean="0"/>
          </a:p>
          <a:p>
            <a:pPr algn="ctr"/>
            <a:endParaRPr lang="ru-RU" i="1" dirty="0" smtClean="0"/>
          </a:p>
          <a:p>
            <a:pPr algn="ctr"/>
            <a:endParaRPr lang="ru-RU" i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196752"/>
            <a:ext cx="792088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 indent="0" algn="ctr">
              <a:spcBef>
                <a:spcPts val="0"/>
              </a:spcBef>
              <a:buNone/>
            </a:pPr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Гимн профессии бухгалтер!</a:t>
            </a:r>
            <a:endParaRPr lang="ru-RU" sz="6600" dirty="0">
              <a:solidFill>
                <a:schemeClr val="accent1">
                  <a:lumMod val="75000"/>
                </a:schemeClr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67744" y="4221088"/>
            <a:ext cx="6876256" cy="26369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/>
              <a:t>«Бухгалтерский учет стоит выше всех наук и искусств ибо все нуждаются в нем, а он ни в ком не нуждается; без бухгалтерского учета мир был бы неуправляем. И люди не смогли бы понимать друг друга»</a:t>
            </a:r>
            <a:r>
              <a:rPr lang="ru-RU" sz="2800" dirty="0" smtClean="0"/>
              <a:t>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846776926"/>
      </p:ext>
    </p:extLst>
  </p:cSld>
  <p:clrMapOvr>
    <a:masterClrMapping/>
  </p:clrMapOvr>
  <p:transition spd="slow" advClick="0" advTm="21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5220072" cy="55399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68580" indent="0" algn="ctr">
              <a:buNone/>
            </a:pPr>
            <a:r>
              <a:rPr lang="ru-RU" sz="3000" b="1" i="1" dirty="0" smtClean="0">
                <a:solidFill>
                  <a:srgbClr val="002060"/>
                </a:solidFill>
              </a:rPr>
              <a:t>Внешний вид бухгалтера</a:t>
            </a:r>
            <a:endParaRPr lang="ru-RU" sz="3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5" descr="F:\бухгалтер\0016401_eola style_839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548680"/>
            <a:ext cx="4104456" cy="630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F:\бухгалтер\7990_hw.calvinklein.0.00180h1_gallery_image.jpg"/>
          <p:cNvPicPr>
            <a:picLocks noChangeAspect="1" noChangeArrowheads="1"/>
          </p:cNvPicPr>
          <p:nvPr/>
        </p:nvPicPr>
        <p:blipFill>
          <a:blip r:embed="rId3" cstate="print"/>
          <a:srcRect l="21835" r="21835"/>
          <a:stretch>
            <a:fillRect/>
          </a:stretch>
        </p:blipFill>
        <p:spPr bwMode="auto">
          <a:xfrm>
            <a:off x="5220072" y="0"/>
            <a:ext cx="309634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29701925"/>
      </p:ext>
    </p:extLst>
  </p:cSld>
  <p:clrMapOvr>
    <a:masterClrMapping/>
  </p:clrMapOvr>
  <p:transition spd="slow" advClick="0" advTm="12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3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40087" y="692696"/>
            <a:ext cx="79208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3200" b="1" i="1" u="sng" dirty="0" smtClean="0"/>
              <a:t>Древний Египет — родина счетоводства на свитках папируса</a:t>
            </a:r>
            <a:endParaRPr lang="ru-RU" sz="3200" b="1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pic>
        <p:nvPicPr>
          <p:cNvPr id="5" name="Picture 7" descr="Ману"/>
          <p:cNvPicPr>
            <a:picLocks noChangeAspect="1" noChangeArrowheads="1"/>
          </p:cNvPicPr>
          <p:nvPr/>
        </p:nvPicPr>
        <p:blipFill>
          <a:blip r:embed="rId2" cstate="print"/>
          <a:srcRect t="3149" b="3149"/>
          <a:stretch>
            <a:fillRect/>
          </a:stretch>
        </p:blipFill>
        <p:spPr bwMode="auto">
          <a:xfrm rot="273459">
            <a:off x="4331736" y="3388628"/>
            <a:ext cx="4548187" cy="319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f304ad8044c45bfa5b9a21fd400ae5b2"/>
          <p:cNvPicPr>
            <a:picLocks noChangeAspect="1" noChangeArrowheads="1"/>
          </p:cNvPicPr>
          <p:nvPr/>
        </p:nvPicPr>
        <p:blipFill>
          <a:blip r:embed="rId3" cstate="print"/>
          <a:srcRect l="11810" t="7460" r="5905" b="7460"/>
          <a:stretch>
            <a:fillRect/>
          </a:stretch>
        </p:blipFill>
        <p:spPr bwMode="auto">
          <a:xfrm rot="21266144">
            <a:off x="363759" y="1893502"/>
            <a:ext cx="4096821" cy="2514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7544" y="332657"/>
            <a:ext cx="4176464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2600" b="1" dirty="0" smtClean="0">
                <a:solidFill>
                  <a:srgbClr val="002060"/>
                </a:solidFill>
              </a:rPr>
              <a:t>Документы писались на папирусе (длина 4-5 м, высота 18-24 см). Записи выполнялись красной и черной тушью и носили табличный характер. По столбцам приводили наименования различных ценностей, а по строчкам - дни, по которым отмечалось количественное их движение</a:t>
            </a:r>
            <a:endParaRPr lang="ru-RU" sz="2600" b="1" dirty="0">
              <a:solidFill>
                <a:srgbClr val="00206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pic>
        <p:nvPicPr>
          <p:cNvPr id="7" name="Содержимое 8" descr="papyrus_66a.gif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854977" y="3501008"/>
            <a:ext cx="3289023" cy="3356992"/>
          </a:xfrm>
          <a:prstGeom prst="rect">
            <a:avLst/>
          </a:prstGeom>
        </p:spPr>
      </p:pic>
      <p:pic>
        <p:nvPicPr>
          <p:cNvPr id="9" name="Содержимое 4" descr="54184924_1264242968_f_71040061.jpg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1" y="0"/>
            <a:ext cx="3672408" cy="3645024"/>
          </a:xfrm>
          <a:prstGeom prst="rect">
            <a:avLst/>
          </a:prstGeom>
        </p:spPr>
      </p:pic>
    </p:spTree>
  </p:cSld>
  <p:clrMapOvr>
    <a:masterClrMapping/>
  </p:clrMapOvr>
  <p:transition spd="slow" advClick="0" advTm="15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39552" y="692696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В </a:t>
            </a:r>
            <a:r>
              <a:rPr lang="ru-RU" sz="2400" b="1" i="1" dirty="0" err="1" smtClean="0">
                <a:solidFill>
                  <a:srgbClr val="002060"/>
                </a:solidFill>
              </a:rPr>
              <a:t>Вавилонии</a:t>
            </a:r>
            <a:r>
              <a:rPr lang="ru-RU" sz="2400" b="1" i="1" dirty="0" smtClean="0">
                <a:solidFill>
                  <a:srgbClr val="002060"/>
                </a:solidFill>
              </a:rPr>
              <a:t> впервые стали вести учет на карточках, сделанных из мягкой и влажной глины в виде пластинок-«таблеток»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10" name="Picture 5" descr="Cuneiform_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807012"/>
            <a:ext cx="5472608" cy="494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2000"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043490" y="692696"/>
            <a:ext cx="7024744" cy="720080"/>
          </a:xfrm>
        </p:spPr>
        <p:txBody>
          <a:bodyPr>
            <a:noAutofit/>
          </a:bodyPr>
          <a:lstStyle/>
          <a:p>
            <a:pPr algn="ctr"/>
            <a:r>
              <a:rPr lang="ru-RU" sz="4800" b="1" i="1" dirty="0" smtClean="0">
                <a:solidFill>
                  <a:srgbClr val="00B050"/>
                </a:solidFill>
              </a:rPr>
              <a:t>Глаза и уши царя</a:t>
            </a:r>
            <a:r>
              <a:rPr lang="ru-RU" sz="4800" dirty="0" smtClean="0">
                <a:solidFill>
                  <a:srgbClr val="00B050"/>
                </a:solidFill>
              </a:rPr>
              <a:t> </a:t>
            </a:r>
            <a:endParaRPr lang="ru-RU" sz="4800" dirty="0">
              <a:solidFill>
                <a:srgbClr val="00B050"/>
              </a:solidFill>
            </a:endParaRPr>
          </a:p>
        </p:txBody>
      </p:sp>
      <p:pic>
        <p:nvPicPr>
          <p:cNvPr id="10" name="Picture 6" descr="091be96647fde747c776a0a86144a22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0768"/>
            <a:ext cx="8856984" cy="5397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13000">
        <p:blinds dir="vert"/>
      </p:transition>
    </mc:Choice>
    <mc:Fallback>
      <p:transition spd="slow" advClick="0" advTm="13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95536" y="0"/>
            <a:ext cx="8536647" cy="1384995"/>
          </a:xfrm>
          <a:prstGeom prst="rect">
            <a:avLst/>
          </a:prstGeom>
          <a:gradFill>
            <a:gsLst>
              <a:gs pos="0">
                <a:srgbClr val="FFEFD1">
                  <a:alpha val="90000"/>
                </a:srgbClr>
              </a:gs>
              <a:gs pos="64999">
                <a:srgbClr val="F0EBD5"/>
              </a:gs>
              <a:gs pos="100000">
                <a:srgbClr val="D1C39F"/>
              </a:gs>
            </a:gsLst>
            <a:lin ang="5040000" scaled="0"/>
          </a:gradFill>
        </p:spPr>
        <p:style>
          <a:lnRef idx="1">
            <a:schemeClr val="accent1"/>
          </a:lnRef>
          <a:fillRef idx="1003">
            <a:schemeClr val="lt2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68580" indent="0" algn="ctr">
              <a:buNone/>
            </a:pPr>
            <a:r>
              <a:rPr lang="ru-RU" sz="4000" b="1" i="1" dirty="0" smtClean="0">
                <a:solidFill>
                  <a:schemeClr val="accent3">
                    <a:lumMod val="75000"/>
                  </a:schemeClr>
                </a:solidFill>
              </a:rPr>
              <a:t>Греция стала родиной первого счетного прибора — </a:t>
            </a:r>
            <a:r>
              <a:rPr lang="ru-RU" sz="4000" b="1" i="1" dirty="0" err="1" smtClean="0">
                <a:solidFill>
                  <a:schemeClr val="accent3">
                    <a:lumMod val="75000"/>
                  </a:schemeClr>
                </a:solidFill>
              </a:rPr>
              <a:t>аббака</a:t>
            </a:r>
            <a:r>
              <a:rPr lang="ru-RU" sz="44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endParaRPr lang="ru-RU" sz="4000" b="1" dirty="0">
              <a:solidFill>
                <a:schemeClr val="accent3">
                  <a:lumMod val="75000"/>
                </a:schemeClr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pic>
        <p:nvPicPr>
          <p:cNvPr id="9" name="Содержимое 4" descr="800x600_2mhLRieJT1zGCxBOqE1D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412776"/>
            <a:ext cx="9144000" cy="5445224"/>
          </a:xfrm>
          <a:prstGeom prst="rect">
            <a:avLst/>
          </a:prstGeom>
        </p:spPr>
      </p:pic>
    </p:spTree>
  </p:cSld>
  <p:clrMapOvr>
    <a:masterClrMapping/>
  </p:clrMapOvr>
  <p:transition spd="slow" advClick="0" advTm="1000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692696"/>
            <a:ext cx="88569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7030A0"/>
                </a:solidFill>
              </a:rPr>
              <a:t>В Риме возникают термины «дебет» и «кредит»</a:t>
            </a:r>
            <a:endParaRPr lang="ru-RU" sz="4400" b="1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9" name="Picture 5" descr="11338991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988840"/>
            <a:ext cx="8208962" cy="4685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22437903"/>
      </p:ext>
    </p:extLst>
  </p:cSld>
  <p:clrMapOvr>
    <a:masterClrMapping/>
  </p:clrMapOvr>
  <p:transition spd="slow" advClick="0" advTm="15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11560" y="0"/>
            <a:ext cx="7992887" cy="10772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68580" indent="0" algn="ctr">
              <a:buNone/>
            </a:pPr>
            <a:r>
              <a:rPr lang="ru-RU" sz="3200" b="1" i="1" dirty="0" smtClean="0">
                <a:solidFill>
                  <a:srgbClr val="FFFF00"/>
                </a:solidFill>
              </a:rPr>
              <a:t>В Англии зародился учетный регистр шахматной формы</a:t>
            </a:r>
            <a:r>
              <a:rPr lang="ru-RU" sz="3200" dirty="0" smtClean="0">
                <a:solidFill>
                  <a:srgbClr val="FFFF00"/>
                </a:solidFill>
              </a:rPr>
              <a:t> </a:t>
            </a:r>
            <a:endParaRPr lang="ru-RU" sz="3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5" descr="_62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052736"/>
            <a:ext cx="8280920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29701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 advClick="0" advTm="12000">
        <p:checker/>
      </p:transition>
    </mc:Choice>
    <mc:Fallback>
      <p:transition spd="slow" advClick="0" advTm="120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3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805</TotalTime>
  <Words>242</Words>
  <Application>Microsoft Office PowerPoint</Application>
  <PresentationFormat>Экран (4:3)</PresentationFormat>
  <Paragraphs>47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Остин</vt:lpstr>
      <vt:lpstr>Слайд 1</vt:lpstr>
      <vt:lpstr>Слайд 2</vt:lpstr>
      <vt:lpstr>Слайд 3</vt:lpstr>
      <vt:lpstr>Слайд 4</vt:lpstr>
      <vt:lpstr>Слайд 5</vt:lpstr>
      <vt:lpstr>Глаза и уши царя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Студия современного флористического дизайна</dc:title>
  <dc:creator>07</dc:creator>
  <cp:lastModifiedBy>студент</cp:lastModifiedBy>
  <cp:revision>54</cp:revision>
  <dcterms:created xsi:type="dcterms:W3CDTF">2013-09-27T11:30:22Z</dcterms:created>
  <dcterms:modified xsi:type="dcterms:W3CDTF">2015-03-12T14:26:27Z</dcterms:modified>
</cp:coreProperties>
</file>