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916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2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513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183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82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648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19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94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16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43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77AF7-2944-4F8F-B1E7-9EBC478436D1}" type="datetimeFigureOut">
              <a:rPr lang="ru-RU" smtClean="0"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4FAE7-0FC5-4247-8638-3165E71979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622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1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6653">
            <a:off x="5102281" y="4773126"/>
            <a:ext cx="2283653" cy="1575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6135">
            <a:off x="1319316" y="4636299"/>
            <a:ext cx="1135944" cy="8519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81453">
            <a:off x="5742119" y="1145419"/>
            <a:ext cx="1003975" cy="71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0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ru-RU" sz="3600" b="1" dirty="0"/>
              <a:t>Главная мысль легенды</a:t>
            </a:r>
            <a:r>
              <a:rPr lang="ru-RU" sz="3600" dirty="0"/>
              <a:t>: любое существо, будь то человек, растение или животное, борется за жизнь, жизнь на земле порой трудная, безрадостная, но дорога для любого живого существа.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6653">
            <a:off x="6417901" y="4910506"/>
            <a:ext cx="1938880" cy="13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88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sz="4000" i="1" dirty="0" smtClean="0"/>
              <a:t>Не </a:t>
            </a:r>
            <a:r>
              <a:rPr lang="ru-RU" sz="4000" i="1" dirty="0"/>
              <a:t>оставляйте матерей одних,</a:t>
            </a:r>
            <a:endParaRPr lang="ru-RU" sz="4000" dirty="0"/>
          </a:p>
          <a:p>
            <a:pPr marL="0" indent="0">
              <a:buNone/>
            </a:pPr>
            <a:r>
              <a:rPr lang="ru-RU" sz="4000" i="1" dirty="0"/>
              <a:t>Они от одиночества стареют.</a:t>
            </a:r>
            <a:endParaRPr lang="ru-RU" sz="4000" dirty="0"/>
          </a:p>
          <a:p>
            <a:pPr marL="0" indent="0">
              <a:buNone/>
            </a:pPr>
            <a:r>
              <a:rPr lang="ru-RU" sz="4000" i="1" dirty="0"/>
              <a:t>Среди забот, влюблённости и книг</a:t>
            </a:r>
            <a:endParaRPr lang="ru-RU" sz="4000" dirty="0"/>
          </a:p>
          <a:p>
            <a:pPr marL="0" indent="0">
              <a:buNone/>
            </a:pPr>
            <a:r>
              <a:rPr lang="ru-RU" sz="4000" i="1" dirty="0"/>
              <a:t>Не забывайте с ними быть </a:t>
            </a:r>
            <a:r>
              <a:rPr lang="ru-RU" sz="4000" i="1" dirty="0" smtClean="0"/>
              <a:t>добрее.</a:t>
            </a:r>
            <a:endParaRPr lang="ru-RU" sz="4000" dirty="0" smtClean="0"/>
          </a:p>
          <a:p>
            <a:pPr marL="0" indent="0" algn="r">
              <a:buNone/>
            </a:pPr>
            <a:r>
              <a:rPr lang="ru-RU" sz="4000" i="1" dirty="0" smtClean="0"/>
              <a:t>Р. Гамзатов.</a:t>
            </a:r>
            <a:endParaRPr lang="ru-RU" sz="4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16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 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   На </a:t>
            </a:r>
            <a:r>
              <a:rPr lang="ru-RU" sz="4000" dirty="0"/>
              <a:t>выбор:</a:t>
            </a:r>
          </a:p>
          <a:p>
            <a:pPr lvl="0"/>
            <a:r>
              <a:rPr lang="ru-RU" sz="4000" dirty="0"/>
              <a:t>написать сказку или рассказ о силе материнской любви;</a:t>
            </a:r>
          </a:p>
          <a:p>
            <a:pPr lvl="0"/>
            <a:r>
              <a:rPr lang="ru-RU" sz="4000" dirty="0"/>
              <a:t>нарисовать иллюстрацию к произведению;</a:t>
            </a:r>
          </a:p>
          <a:p>
            <a:pPr lvl="0"/>
            <a:r>
              <a:rPr lang="ru-RU" sz="4000" dirty="0"/>
              <a:t>подобрать пословицы о матери.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9859">
            <a:off x="6721892" y="737527"/>
            <a:ext cx="1938880" cy="133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9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507288" cy="633670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b="1" i="1" dirty="0">
                <a:solidFill>
                  <a:srgbClr val="990000"/>
                </a:solidFill>
              </a:rPr>
              <a:t>Притча о бабочке</a:t>
            </a:r>
          </a:p>
          <a:p>
            <a:pPr algn="ctr">
              <a:lnSpc>
                <a:spcPct val="90000"/>
              </a:lnSpc>
              <a:buNone/>
            </a:pPr>
            <a:endParaRPr lang="ru-RU" b="1" i="1" dirty="0">
              <a:solidFill>
                <a:srgbClr val="99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/>
              <a:t>Однажды в коконе появилась маленькая щель, случайно проходивший мимо человек долгие часы стоял и наблюдал, как через эту маленькую щель пытается выйти бабочка.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/>
              <a:t>Прошло много времени, бабочка как будто оставила свои усилия, а щель оставалась такой же маленькой. Казалось, бабочка сделала все что могла, и что ни на что другое у нее не было больше сил.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/>
              <a:t>Тогда человек решил помочь бабочке, он взял перочинный ножик и разрезал кокон. Бабочка тотчас вышла. Но ее тельце было слабым и немощным, ее крылья были прозрачными и едва двигались.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/>
              <a:t>Человек продолжал наблюдать, думая, что вот-вот крылья бабочки расправятся и окрепнут и она улетит. Ничего не случилось!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/>
              <a:t>Остаток жизни бабочка волочила по земле свое слабое тельце, свои </a:t>
            </a:r>
            <a:r>
              <a:rPr lang="ru-RU" i="1" dirty="0" err="1"/>
              <a:t>нерасправленные</a:t>
            </a:r>
            <a:r>
              <a:rPr lang="ru-RU" i="1" dirty="0"/>
              <a:t> крылья. Она так и не смогла летать.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972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6200" dirty="0"/>
              <a:t>Люди перестают мыслить, когда перестают читать.</a:t>
            </a:r>
          </a:p>
          <a:p>
            <a:pPr marL="0" indent="0">
              <a:buNone/>
            </a:pPr>
            <a:r>
              <a:rPr lang="ru-RU" sz="6200" dirty="0"/>
              <a:t>Ни о чем не думает лишь тот, кто ничего не читает</a:t>
            </a:r>
            <a:r>
              <a:rPr lang="ru-RU" sz="6200" dirty="0" smtClean="0"/>
              <a:t>.</a:t>
            </a:r>
          </a:p>
          <a:p>
            <a:pPr marL="0" indent="0" algn="r">
              <a:buNone/>
            </a:pPr>
            <a:r>
              <a:rPr lang="ru-RU" sz="6200" dirty="0"/>
              <a:t> </a:t>
            </a:r>
            <a:r>
              <a:rPr lang="ru-RU" sz="6200" dirty="0" smtClean="0"/>
              <a:t>                           </a:t>
            </a:r>
            <a:r>
              <a:rPr lang="ru-RU" sz="6200" i="1" dirty="0" smtClean="0"/>
              <a:t>Дени Дидро</a:t>
            </a:r>
            <a:endParaRPr lang="ru-RU" sz="6200" dirty="0" smtClean="0"/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i="1" dirty="0"/>
              <a:t>                                                                                               </a:t>
            </a:r>
            <a:r>
              <a:rPr lang="ru-RU" sz="4800" i="1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34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332656"/>
            <a:ext cx="6851104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Было утром тихо в доме,</a:t>
            </a:r>
          </a:p>
          <a:p>
            <a:pPr marL="0" indent="0">
              <a:buNone/>
            </a:pPr>
            <a:r>
              <a:rPr lang="ru-RU" dirty="0"/>
              <a:t>Я писала на ладони имя мамино.</a:t>
            </a:r>
          </a:p>
          <a:p>
            <a:pPr marL="0" indent="0">
              <a:buNone/>
            </a:pPr>
            <a:r>
              <a:rPr lang="ru-RU" dirty="0"/>
              <a:t>Не в тетрадке, на листке,</a:t>
            </a:r>
          </a:p>
          <a:p>
            <a:pPr marL="0" indent="0">
              <a:buNone/>
            </a:pPr>
            <a:r>
              <a:rPr lang="ru-RU" dirty="0"/>
              <a:t>Не на стенке каменной,</a:t>
            </a:r>
          </a:p>
          <a:p>
            <a:pPr marL="0" indent="0">
              <a:buNone/>
            </a:pPr>
            <a:r>
              <a:rPr lang="ru-RU" dirty="0"/>
              <a:t>Я писала на руке имя мамино.</a:t>
            </a:r>
          </a:p>
          <a:p>
            <a:pPr marL="0" indent="0">
              <a:buNone/>
            </a:pPr>
            <a:r>
              <a:rPr lang="ru-RU" dirty="0"/>
              <a:t>Было утром тихо в доме,</a:t>
            </a:r>
          </a:p>
          <a:p>
            <a:pPr marL="0" indent="0">
              <a:buNone/>
            </a:pPr>
            <a:r>
              <a:rPr lang="ru-RU" dirty="0"/>
              <a:t>Стало шумно среди дня.</a:t>
            </a:r>
          </a:p>
          <a:p>
            <a:pPr marL="0" indent="0">
              <a:buNone/>
            </a:pPr>
            <a:r>
              <a:rPr lang="ru-RU" dirty="0"/>
              <a:t>«Что ты спрятала в ладони?» -</a:t>
            </a:r>
          </a:p>
          <a:p>
            <a:pPr marL="0" indent="0">
              <a:buNone/>
            </a:pPr>
            <a:r>
              <a:rPr lang="ru-RU" dirty="0"/>
              <a:t>Стали спрашивать меня.</a:t>
            </a:r>
          </a:p>
          <a:p>
            <a:pPr marL="0" indent="0">
              <a:buNone/>
            </a:pPr>
            <a:r>
              <a:rPr lang="ru-RU" dirty="0"/>
              <a:t>Я ладонь разжала, счастье я держала. </a:t>
            </a:r>
          </a:p>
          <a:p>
            <a:pPr marL="0" indent="0" algn="r">
              <a:buNone/>
            </a:pPr>
            <a:r>
              <a:rPr lang="ru-RU" i="1" dirty="0"/>
              <a:t>(Агния </a:t>
            </a:r>
            <a:r>
              <a:rPr lang="ru-RU" i="1" dirty="0" err="1"/>
              <a:t>Барто</a:t>
            </a:r>
            <a:r>
              <a:rPr lang="ru-RU" i="1" dirty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01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/>
              <a:t>Легенда</a:t>
            </a:r>
            <a:r>
              <a:rPr lang="ru-RU" sz="4400" dirty="0"/>
              <a:t> - фантастический рассказ, поэтическое предание о каком-либо событии или лице.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478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задача: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Проанализировать произведение </a:t>
            </a:r>
            <a:r>
              <a:rPr lang="ru-RU" sz="4000" dirty="0" err="1"/>
              <a:t>А.П.Платонова</a:t>
            </a:r>
            <a:r>
              <a:rPr lang="ru-RU" sz="4000" dirty="0"/>
              <a:t> «Разноцветная бабочка» и сформулировать </a:t>
            </a:r>
            <a:r>
              <a:rPr lang="ru-RU" sz="4000" dirty="0" smtClean="0"/>
              <a:t>идею.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0504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32656"/>
            <a:ext cx="7787208" cy="5793507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err="1"/>
              <a:t>Физминутка</a:t>
            </a:r>
            <a:r>
              <a:rPr lang="ru-RU" sz="4400" b="1" dirty="0"/>
              <a:t>. 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Утром бабочка проснулась</a:t>
            </a:r>
          </a:p>
          <a:p>
            <a:pPr marL="0" indent="0">
              <a:buNone/>
            </a:pPr>
            <a:r>
              <a:rPr lang="ru-RU" sz="4400" dirty="0"/>
              <a:t>Улыбнулась, потянулась. </a:t>
            </a:r>
          </a:p>
          <a:p>
            <a:pPr marL="0" indent="0">
              <a:buNone/>
            </a:pPr>
            <a:r>
              <a:rPr lang="ru-RU" sz="4400" dirty="0"/>
              <a:t>Раз-росой она умылась,</a:t>
            </a:r>
          </a:p>
          <a:p>
            <a:pPr marL="0" indent="0">
              <a:buNone/>
            </a:pPr>
            <a:r>
              <a:rPr lang="ru-RU" sz="4400" dirty="0"/>
              <a:t>Два-изящно покружилась,</a:t>
            </a:r>
          </a:p>
          <a:p>
            <a:pPr marL="0" indent="0">
              <a:buNone/>
            </a:pPr>
            <a:r>
              <a:rPr lang="ru-RU" sz="4400" dirty="0"/>
              <a:t>Три-тихонечко присела, </a:t>
            </a:r>
          </a:p>
          <a:p>
            <a:pPr marL="0" indent="0">
              <a:buNone/>
            </a:pPr>
            <a:r>
              <a:rPr lang="ru-RU" sz="4400" dirty="0"/>
              <a:t>На четыре улетела.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6653">
            <a:off x="6192683" y="4567982"/>
            <a:ext cx="2719148" cy="1876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6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663300"/>
                </a:solidFill>
              </a:rPr>
              <a:t> </a:t>
            </a:r>
            <a:r>
              <a:rPr lang="ru-RU" sz="4000" dirty="0">
                <a:solidFill>
                  <a:srgbClr val="663300"/>
                </a:solidFill>
              </a:rPr>
              <a:t>Слово «</a:t>
            </a:r>
            <a:r>
              <a:rPr lang="ru-RU" sz="4000" dirty="0" err="1">
                <a:solidFill>
                  <a:srgbClr val="663300"/>
                </a:solidFill>
              </a:rPr>
              <a:t>синквейн</a:t>
            </a:r>
            <a:r>
              <a:rPr lang="ru-RU" sz="4000" dirty="0">
                <a:solidFill>
                  <a:srgbClr val="663300"/>
                </a:solidFill>
              </a:rPr>
              <a:t>» происходит от французского слова «пять» и означает «стихотворение, состоящее из пяти строк»;</a:t>
            </a:r>
          </a:p>
          <a:p>
            <a:pPr>
              <a:buFont typeface="Arial" charset="0"/>
              <a:buChar char="•"/>
            </a:pPr>
            <a:r>
              <a:rPr lang="ru-RU" sz="4000" dirty="0" err="1" smtClean="0">
                <a:solidFill>
                  <a:srgbClr val="663300"/>
                </a:solidFill>
              </a:rPr>
              <a:t>Синквейн</a:t>
            </a:r>
            <a:r>
              <a:rPr lang="ru-RU" sz="4000" dirty="0" smtClean="0">
                <a:solidFill>
                  <a:srgbClr val="663300"/>
                </a:solidFill>
              </a:rPr>
              <a:t> </a:t>
            </a:r>
            <a:r>
              <a:rPr lang="ru-RU" sz="4000" dirty="0">
                <a:solidFill>
                  <a:srgbClr val="663300"/>
                </a:solidFill>
              </a:rPr>
              <a:t>– это не обычное стихотворение, а стихотворение, написанное в соответствии с определёнными правилами.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3806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3600" dirty="0" smtClean="0"/>
              <a:t>1 группа </a:t>
            </a:r>
            <a:r>
              <a:rPr lang="ru-RU" sz="3600" dirty="0"/>
              <a:t>- </a:t>
            </a:r>
            <a:r>
              <a:rPr lang="ru-RU" sz="3600" dirty="0" err="1"/>
              <a:t>синквейн</a:t>
            </a:r>
            <a:r>
              <a:rPr lang="ru-RU" sz="3600" dirty="0"/>
              <a:t> на тему МАМА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3600" dirty="0" smtClean="0"/>
              <a:t>2 группа </a:t>
            </a:r>
            <a:r>
              <a:rPr lang="ru-RU" sz="3600" dirty="0"/>
              <a:t>- </a:t>
            </a:r>
            <a:r>
              <a:rPr lang="ru-RU" sz="3600" dirty="0" err="1"/>
              <a:t>синквейн</a:t>
            </a:r>
            <a:r>
              <a:rPr lang="ru-RU" sz="3600" dirty="0"/>
              <a:t> на тему ТИМОША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3600" dirty="0" smtClean="0"/>
              <a:t>3 группа </a:t>
            </a:r>
            <a:r>
              <a:rPr lang="ru-RU" sz="3600" dirty="0"/>
              <a:t>- </a:t>
            </a:r>
            <a:r>
              <a:rPr lang="ru-RU" sz="3600" dirty="0" err="1"/>
              <a:t>синквейн</a:t>
            </a:r>
            <a:r>
              <a:rPr lang="ru-RU" sz="3600" dirty="0"/>
              <a:t> на тему БАБОЧКА</a:t>
            </a:r>
          </a:p>
          <a:p>
            <a:pPr>
              <a:lnSpc>
                <a:spcPct val="150000"/>
              </a:lnSpc>
            </a:pP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56653">
            <a:off x="6110393" y="4815868"/>
            <a:ext cx="2283653" cy="157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kumimoji="1" lang="ru-RU" sz="2800" b="1" dirty="0">
                <a:latin typeface="Arial" charset="0"/>
                <a:ea typeface="+mn-ea"/>
                <a:cs typeface="+mn-cs"/>
              </a:rPr>
              <a:t>Выберите утверждение, которое по вашему мнению может определить основную мысль рассказа:</a:t>
            </a:r>
            <a:br>
              <a:rPr kumimoji="1" lang="ru-RU" sz="2800" b="1" dirty="0"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7931224" cy="4525963"/>
          </a:xfrm>
        </p:spPr>
        <p:txBody>
          <a:bodyPr/>
          <a:lstStyle/>
          <a:p>
            <a:pPr lvl="0"/>
            <a:r>
              <a:rPr lang="ru-RU" sz="3600" dirty="0"/>
              <a:t>О разлуке матери с сыном? </a:t>
            </a:r>
          </a:p>
          <a:p>
            <a:pPr lvl="0"/>
            <a:r>
              <a:rPr lang="ru-RU" sz="3600" dirty="0"/>
              <a:t>О призрачной мечте, которая уводит сына от матери?</a:t>
            </a:r>
          </a:p>
          <a:p>
            <a:pPr lvl="0"/>
            <a:r>
              <a:rPr lang="ru-RU" sz="3600" dirty="0"/>
              <a:t>О материнской вечной любви? </a:t>
            </a:r>
          </a:p>
          <a:p>
            <a:pPr lvl="0"/>
            <a:r>
              <a:rPr lang="ru-RU" sz="3600" dirty="0"/>
              <a:t>О прозрении сына, оценившего силу любви матери?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71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467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Учебная задача:</vt:lpstr>
      <vt:lpstr>Презентация PowerPoint</vt:lpstr>
      <vt:lpstr>Презентация PowerPoint</vt:lpstr>
      <vt:lpstr>Презентация PowerPoint</vt:lpstr>
      <vt:lpstr>Выберите утверждение, которое по вашему мнению может определить основную мысль рассказа: </vt:lpstr>
      <vt:lpstr>Презентация PowerPoint</vt:lpstr>
      <vt:lpstr>Презентация PowerPoint</vt:lpstr>
      <vt:lpstr>Домашнее задание .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ТамараДмитриевна</cp:lastModifiedBy>
  <cp:revision>10</cp:revision>
  <dcterms:created xsi:type="dcterms:W3CDTF">2015-04-01T19:43:02Z</dcterms:created>
  <dcterms:modified xsi:type="dcterms:W3CDTF">2015-04-02T06:22:38Z</dcterms:modified>
</cp:coreProperties>
</file>