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60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6976-09DB-497C-859D-CEA83F92EF2C}" type="datetimeFigureOut">
              <a:rPr lang="ru-RU" smtClean="0"/>
              <a:pPr/>
              <a:t>12.11.2014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F3C-1E12-46EB-85CF-4AD611DD29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6976-09DB-497C-859D-CEA83F92EF2C}" type="datetimeFigureOut">
              <a:rPr lang="ru-RU" smtClean="0"/>
              <a:pPr/>
              <a:t>12.11.2014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F3C-1E12-46EB-85CF-4AD611DD29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6976-09DB-497C-859D-CEA83F92EF2C}" type="datetimeFigureOut">
              <a:rPr lang="ru-RU" smtClean="0"/>
              <a:pPr/>
              <a:t>12.11.2014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F3C-1E12-46EB-85CF-4AD611DD29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54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6976-09DB-497C-859D-CEA83F92EF2C}" type="datetimeFigureOut">
              <a:rPr lang="ru-RU" smtClean="0"/>
              <a:pPr/>
              <a:t>12.11.2014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F3C-1E12-46EB-85CF-4AD611DD29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6976-09DB-497C-859D-CEA83F92EF2C}" type="datetimeFigureOut">
              <a:rPr lang="ru-RU" smtClean="0"/>
              <a:pPr/>
              <a:t>12.11.2014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F3C-1E12-46EB-85CF-4AD611DD29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6976-09DB-497C-859D-CEA83F92EF2C}" type="datetimeFigureOut">
              <a:rPr lang="ru-RU" smtClean="0"/>
              <a:pPr/>
              <a:t>12.11.2014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F3C-1E12-46EB-85CF-4AD611DD29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6976-09DB-497C-859D-CEA83F92EF2C}" type="datetimeFigureOut">
              <a:rPr lang="ru-RU" smtClean="0"/>
              <a:pPr/>
              <a:t>12.11.2014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F3C-1E12-46EB-85CF-4AD611DD29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6976-09DB-497C-859D-CEA83F92EF2C}" type="datetimeFigureOut">
              <a:rPr lang="ru-RU" smtClean="0"/>
              <a:pPr/>
              <a:t>12.11.2014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F3C-1E12-46EB-85CF-4AD611DD29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6976-09DB-497C-859D-CEA83F92EF2C}" type="datetimeFigureOut">
              <a:rPr lang="ru-RU" smtClean="0"/>
              <a:pPr/>
              <a:t>12.11.2014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4F3C-1E12-46EB-85CF-4AD611DD29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v10076234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" y="0"/>
            <a:ext cx="1214414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5852" y="1600200"/>
            <a:ext cx="74009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A6976-09DB-497C-859D-CEA83F92EF2C}" type="datetimeFigureOut">
              <a:rPr lang="ru-RU" smtClean="0"/>
              <a:pPr/>
              <a:t>12.11.2014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34F3C-1E12-46EB-85CF-4AD611DD29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1430"/>
          <a:gradFill>
            <a:gsLst>
              <a:gs pos="0">
                <a:schemeClr val="accent6">
                  <a:tint val="90000"/>
                  <a:satMod val="120000"/>
                </a:schemeClr>
              </a:gs>
              <a:gs pos="25000">
                <a:schemeClr val="accent6">
                  <a:tint val="93000"/>
                  <a:satMod val="120000"/>
                </a:schemeClr>
              </a:gs>
              <a:gs pos="50000">
                <a:schemeClr val="accent6">
                  <a:shade val="89000"/>
                  <a:satMod val="110000"/>
                </a:schemeClr>
              </a:gs>
              <a:gs pos="75000">
                <a:schemeClr val="accent6">
                  <a:tint val="93000"/>
                  <a:satMod val="120000"/>
                </a:schemeClr>
              </a:gs>
              <a:gs pos="100000">
                <a:schemeClr val="accent6">
                  <a:tint val="90000"/>
                  <a:satMod val="120000"/>
                </a:schemeClr>
              </a:gs>
            </a:gsLst>
            <a:lin ang="5400000"/>
          </a:gradFill>
          <a:effectLst>
            <a:outerShdw blurRad="80000" dist="40000" dir="5040000" algn="tl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www.takvim.com.tr/multimedya/galeri/yasam/alfred_nobelin_hayati_569303810520?tc=22&amp;page=1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commons.wikimedia.org/wiki/File:Alfred_Nobels_will-November_25th,_1895.jpg?uselang=ru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Иммунология на службе здоровья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9104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Афанасьева М. Н.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МБОУ СОШ № 53 г. Курска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970157"/>
            <a:ext cx="757242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1881 г.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Пастер проводит публичный эксперимент по прививке 27 овцам сибиреязвенной вакцины, а в </a:t>
            </a: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1885 г.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успешно испытывает вакцину от бешенства на мальчике, укушенном бешеной собакой. Эти события знаменуют собой зарождение инфекционной иммунологии и начало эры вакцинации.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концу </a:t>
            </a: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40х гг.  ХХ века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созданием целого набора вакцин против опаснейших инфекционных возбудителей (оспы, бешенства, холеры, чумы, брюшного тифа, желтой лихорадки, дифтерии, столбняка) завершается первый этап развития иммунологии.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Энциклопедия. &quot;Луи Пастер&quot; 50691 2008-05-08 16:55"/>
          <p:cNvPicPr>
            <a:picLocks noChangeAspect="1" noChangeArrowheads="1"/>
          </p:cNvPicPr>
          <p:nvPr/>
        </p:nvPicPr>
        <p:blipFill>
          <a:blip r:embed="rId2"/>
          <a:srcRect b="15764"/>
          <a:stretch>
            <a:fillRect/>
          </a:stretch>
        </p:blipFill>
        <p:spPr bwMode="auto">
          <a:xfrm>
            <a:off x="357158" y="214290"/>
            <a:ext cx="4296879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garita\Desktop\1404861945_ebol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85728"/>
            <a:ext cx="405766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Margarita\Desktop\e7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643314"/>
            <a:ext cx="4357718" cy="286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357290" y="0"/>
            <a:ext cx="750099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Кейс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1969 году Всемирная организация здравоохранения (ВОЗ) утвердила международные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санитарные правила, согласно которым был утвержден список инфекционных заболеваний, представляющих биологическую опасность для человека.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324876"/>
          <a:ext cx="8715437" cy="3614833"/>
        </p:xfrm>
        <a:graphic>
          <a:graphicData uri="http://schemas.openxmlformats.org/drawingml/2006/table">
            <a:tbl>
              <a:tblPr/>
              <a:tblGrid>
                <a:gridCol w="1785161"/>
                <a:gridCol w="2858309"/>
                <a:gridCol w="4071967"/>
              </a:tblGrid>
              <a:tr h="85512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Международ-ный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символ биологической опасности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ММСП 1969 года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Лёгочная чума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• </a:t>
                      </a: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Холера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• </a:t>
                      </a: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Жёлтая лихорадка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ММСП 2005 года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Лихорадки </a:t>
                      </a: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Эбола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• </a:t>
                      </a: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Ласса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• </a:t>
                      </a: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Марбург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• </a:t>
                      </a: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Западного Нила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Регионального и</a:t>
                      </a:r>
                      <a:b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национального уровня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strike="noStrike" dirty="0" smtClean="0">
                          <a:latin typeface="Times New Roman"/>
                          <a:ea typeface="Times New Roman"/>
                          <a:cs typeface="Times New Roman"/>
                        </a:rPr>
                        <a:t>Сибирская</a:t>
                      </a:r>
                      <a:r>
                        <a:rPr lang="ru-RU" sz="2000" u="none" strike="noStrike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u="none" strike="noStrike" dirty="0" smtClean="0">
                          <a:latin typeface="Times New Roman"/>
                          <a:ea typeface="Times New Roman"/>
                          <a:cs typeface="Times New Roman"/>
                        </a:rPr>
                        <a:t>язва</a:t>
                      </a:r>
                      <a:r>
                        <a:rPr lang="ru-RU" sz="2000" u="none" strike="noStrike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-</a:t>
                      </a:r>
                      <a:r>
                        <a:rPr lang="ru-RU" sz="2000" u="none" strike="noStrike" dirty="0" smtClean="0">
                          <a:latin typeface="Times New Roman"/>
                          <a:ea typeface="Times New Roman"/>
                          <a:cs typeface="Times New Roman"/>
                        </a:rPr>
                        <a:t>Туляремия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•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u="none" strike="noStrike" dirty="0" smtClean="0">
                          <a:latin typeface="Times New Roman"/>
                          <a:ea typeface="Times New Roman"/>
                          <a:cs typeface="Times New Roman"/>
                        </a:rPr>
                        <a:t>Лихорадка денге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• </a:t>
                      </a: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Лихорадка Рифт-Валли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• </a:t>
                      </a:r>
                      <a:r>
                        <a:rPr lang="ru-RU" sz="2000" u="none" strike="noStrike" dirty="0" smtClean="0">
                          <a:latin typeface="Times New Roman"/>
                          <a:ea typeface="Times New Roman"/>
                          <a:cs typeface="Times New Roman"/>
                        </a:rPr>
                        <a:t>Менингит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Исключённые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Сыпной тиф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• </a:t>
                      </a: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Возвратный тиф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 • </a:t>
                      </a:r>
                      <a:r>
                        <a:rPr lang="ru-RU" sz="2000" u="none" strike="noStrike" dirty="0">
                          <a:latin typeface="Times New Roman"/>
                          <a:ea typeface="Times New Roman"/>
                          <a:cs typeface="Times New Roman"/>
                        </a:rPr>
                        <a:t>Натуральная оспа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4578" name="Рисунок 12" descr="qqbE1UxCjg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857628"/>
            <a:ext cx="1228725" cy="122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14290"/>
            <a:ext cx="73581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предположить, что Нобелевскую премию по медицине в ближайшие годы получат ученые, которые изобретут 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чудо 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лекарство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смертельного заболевания 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лихорадки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Эбола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силу быстрого распространения смертельной болезни и ограниченности по времени, ученым необходимо решить главный вопрос: в каком направлении проводить исследования: формирование пассивного или активного иммунитета.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500166" y="0"/>
            <a:ext cx="70723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иммунитет?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Виды иммунитета.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Естественный и искусственный иммунитет, сходства и различия.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ваш взгляд, каковы будут  результаты исследований по поиску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чудо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препарата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лихорадки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Эбола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Продолжите фразу: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Нобелевская премия 2016 года будет вручена за выдающиеся заслуги 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IENCE VINCEN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85728"/>
            <a:ext cx="33432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643042" y="3617901"/>
            <a:ext cx="707236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был победителем в этой суматошной, полной плодотворной деятельности жизни. Он не сумел победить лишь Ту, у которой никто никогда не выигрывал. Но и на нее он произвел впечатление. Ибо она вошла к нему без стука, на цыпочках, чтобы не потревожив, увести короля динамита за собой в вечный покой.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728" y="71414"/>
            <a:ext cx="75724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Говорят, смерть приносит некоторую законченность в сюжет жизни. К Нобелю это утверждение не относится. Потому что он еще при жизни получил паспорт на бессмертие, попал в легенду. Великие сами себе сооружают пьедестал. И в памяти людей они останутся столько, сколько будет жить человечество.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Альфред Нобель. Пигмалион, обворованный Галатеей - История. События и люди. - История. События и люди. - Каталог статей - Персон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500306"/>
            <a:ext cx="5786477" cy="4026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47568" y="428604"/>
            <a:ext cx="18303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 декабря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nobeliat.ru/img/diplom/medals/li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30194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nobeliat.ru/img/diplom/medals/me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500174"/>
            <a:ext cx="30194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nobeliat.ru/img/diplom/medals/pe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071810"/>
            <a:ext cx="30194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nobeliat.ru/img/diplom/medals/eco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286124"/>
            <a:ext cx="30194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nobeliat.ru/img/diplom/medals/phy-che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4857760"/>
            <a:ext cx="30194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5978" y="285728"/>
            <a:ext cx="3084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21 октября 1833 год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ub_img_209" descr="У Альфреда сложились тесные и теплые отношения с матерью - Андриеттой Нобель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00039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ub_img_210" descr="Отец Нобеля - Эммануил Нобель был архитектором, строителем и изобретателем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000108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gGaleri" descr="http://i.tmgrup.com.tr/tk/galeri/yasam/alfred_nobelin_hayati_569303810520/15_d.jpg?98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4286256"/>
            <a:ext cx="1990728" cy="199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ub_img_207" descr="Альфред Нобель в своей лаборатории за работой.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3500438"/>
            <a:ext cx="307183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thumb/f/f7/Alfred_Nobels_will-November_25th%2C_1895.jpg/200px-Alfred_Nobels_will-November_25th%2C_1895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57166"/>
            <a:ext cx="442915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728" y="3389186"/>
            <a:ext cx="74295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«Всё моё движимое и недвижимое имущество должно быть обращено моими душеприказчиками в ликвидные ценности, а собранный таким образом капитал помещён в надёжный банк. Доходы от вложений должны принадлежать фонду, который будет ежегодно распределять их в виде премий тем, кто в течение предыдущего года принёс наибольшую пользу человечеству…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500166" y="0"/>
            <a:ext cx="735811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Указанные проценты необходимо разделить на пять равных частей, которые предназначаются: одна часть — тому, кто сделает наиболее важное открытие или изобретение в области физики; другая — тому, кто сделает наиболее важное открытие или усовершенствование в области химии; третья — тому, кто сделает наиболее важное открытие в области физиологии или медицины; четвёртая — тому, кто создаст наиболее выдающееся литературное произведение идеалистического направления; пятая — тому, кто внёс наиболее существенный вклад в сплочение наций, уничтожение рабства или снижение численности существующих армий и содействие проведению мирных конгрессов… Моё особое желание заключается в том, чтобы при присуждении премий не принималась во внимание национальность кандидатов…»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2" y="239160"/>
          <a:ext cx="9144001" cy="6404550"/>
        </p:xfrm>
        <a:graphic>
          <a:graphicData uri="http://schemas.openxmlformats.org/drawingml/2006/table">
            <a:tbl>
              <a:tblPr/>
              <a:tblGrid>
                <a:gridCol w="1318847"/>
                <a:gridCol w="3113525"/>
                <a:gridCol w="4711629"/>
              </a:tblGrid>
              <a:tr h="10311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1908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endParaRPr lang="ru-RU" sz="2400" u="none" strike="noStrike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Илья </a:t>
                      </a: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Ильич Мечников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Пауль Эрлих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труды по </a:t>
                      </a: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иммунитету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1919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Жюль Борде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(присуждена в 1920 году)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открытия, связанные с  </a:t>
                      </a: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иммунитетом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1951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Макс Тейлер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открытия, связанные с </a:t>
                      </a: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жёлтой лихорадкой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и борьбу с ней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69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Франсуаза Барре-Синусси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u="none" baseline="30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⁄</a:t>
                      </a:r>
                      <a:r>
                        <a:rPr lang="ru-RU" sz="2400" u="none" baseline="-25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премии)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Люк Монтанье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u="none" baseline="30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⁄</a:t>
                      </a:r>
                      <a:r>
                        <a:rPr lang="ru-RU" sz="2400" u="none" baseline="-25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премии)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открытие </a:t>
                      </a: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ВИЧ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4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Жюль Хоффман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u="none" baseline="30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⁄</a:t>
                      </a:r>
                      <a:r>
                        <a:rPr lang="ru-RU" sz="2400" u="none" baseline="-25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премии)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работы по изучению активации врожденного </a:t>
                      </a: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иммунитета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Брюс Бётлер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u="none" baseline="30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⁄</a:t>
                      </a:r>
                      <a:r>
                        <a:rPr lang="ru-RU" sz="2400" u="none" baseline="-25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4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премии)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728" y="0"/>
            <a:ext cx="728667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Иммуноло́гия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(от лат.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immunis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свободный, освобожденный, избавленный от чего-либо + греч. 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λόγος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знание)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медико-биологическая наука, изучающая реакции организма на чужеродные структуры (антигены): механизмы этих реакций, их проявления, течение и исход в норме и патологии, а также разрабатывающая методы исследования и лечения.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 descr="http://im3-tub-ru.yandex.net/i?id=7561e05f17c183519d89cabc6ea02230-21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214686"/>
            <a:ext cx="4214842" cy="3310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715404" cy="686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Первые вакцины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1000 г. до н.э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первые инокуляции содержимого оспенных папул здоровым людям  проводились в Китае.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1546 г.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выходит книга итальянского врача Джироламо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Фракасторо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«Зараза», в которой он развивает теорию приобрётенного иммунитета, выдвинутую еще в XI веке Авиценной. Авиценна и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Фракасторо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полагали, что все болезни вызываются мелкими «семенами», переносимыми от человека к человеку. Разные «семена заразы» имеют различное сродство к разным растениям и животным, а внутри организма — к различным органам и жидкостям тела.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1701 года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вариоляция (прививание от оспы) получает распространение в Константинополе, откуда распространяется в Европу.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1722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году принц и принцесса Уэльские привили оспу двум своим дочерям, чем подали монарший пример жителям Англии.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Лондоне в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1746 году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был открыт специальный госпиталь Святого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Панкраса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котором всем желающим прививали оспу.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 октября 1768 года  один из лучших врачей –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инокуляторов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Томас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Димсдейл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произвел оспопрививание императрице Екатерине II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ее сыну Павлу.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357290" y="0"/>
            <a:ext cx="750099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1796 год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Эдвард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Дженнер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опробовал метод прививания людей коровьей оспой на 8-летнем мальчике, а затем еще на 23 людях. В 1798 г. он опубликовал результаты своих исследований.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Дженнер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разработал врачебную технику оспопрививания,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которую назвал вакцинацией (от лат.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vaccus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корова).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БСЭ онлайн ДЖЕННЕР ЭДУАРД полезные ссылки тема: ДЖЕННЕР ЭДУАР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643182"/>
            <a:ext cx="5929354" cy="3976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жев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Бежевый</Template>
  <TotalTime>38</TotalTime>
  <Words>706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Бежевый</vt:lpstr>
      <vt:lpstr>Иммунология на службе здоровья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Иммунология на службе здоровья</dc:title>
  <dc:creator>Margarita</dc:creator>
  <cp:lastModifiedBy>Margarita</cp:lastModifiedBy>
  <cp:revision>5</cp:revision>
  <dcterms:created xsi:type="dcterms:W3CDTF">2014-11-11T21:14:16Z</dcterms:created>
  <dcterms:modified xsi:type="dcterms:W3CDTF">2014-11-11T21:53:26Z</dcterms:modified>
</cp:coreProperties>
</file>