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64" r:id="rId4"/>
    <p:sldId id="265" r:id="rId5"/>
    <p:sldId id="266" r:id="rId6"/>
    <p:sldId id="267" r:id="rId7"/>
    <p:sldId id="274" r:id="rId8"/>
    <p:sldId id="268" r:id="rId9"/>
    <p:sldId id="271" r:id="rId10"/>
    <p:sldId id="270" r:id="rId11"/>
    <p:sldId id="272" r:id="rId12"/>
    <p:sldId id="269" r:id="rId13"/>
    <p:sldId id="27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E81B58-BCA5-4802-9971-80AEB868DB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28A7F3-EC16-430C-A900-AA03644726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4D74E-931E-41CA-9BE6-E3975D4FF9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314C-857C-4084-8303-B529A747B7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0E6E1-7CA7-408F-9E22-8C4E417618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71996-3067-4D8B-96D4-1F3F3CAEC7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27800-1ADF-4B9B-87B5-DF437B83A2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15C5C-9BB5-4C55-B2B4-38E760C671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63EF64-CF3B-46BA-8644-34B83270C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EDC17-7611-4824-8315-F96A2D4698F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11F53-0752-4E95-9F30-EFE576C832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E440CE9-9A0F-4378-B616-FA10EF193DC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стопка кник вниз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1196975"/>
            <a:ext cx="6400800" cy="2184400"/>
          </a:xfrm>
        </p:spPr>
        <p:txBody>
          <a:bodyPr/>
          <a:lstStyle/>
          <a:p>
            <a:r>
              <a:rPr lang="ru-RU" sz="4000" b="1" i="1">
                <a:latin typeface="Algerian" pitchFamily="82" charset="0"/>
              </a:rPr>
              <a:t>Презентация </a:t>
            </a:r>
          </a:p>
          <a:p>
            <a:r>
              <a:rPr lang="ru-RU" sz="4000" b="1" i="1">
                <a:latin typeface="Algerian" pitchFamily="82" charset="0"/>
              </a:rPr>
              <a:t>педагогического инновационного опыта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71604" y="4357694"/>
            <a:ext cx="46434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ГБОУ СПО ЛО «Беседский сельскохозяйственный техникум»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арчик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928670"/>
            <a:ext cx="864399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953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проходит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следующем порядке: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 студентов мотивации для работы над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мини-проектом.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Изложение знаний о способах выполнения работы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 это может быть памятка,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правило, описывающее последовательность действий).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мини-проектов учениками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опорой на правила,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руководством учителя и самостоятельно.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Самостоятельное создание мини-проекта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его представление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8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уроке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14290"/>
            <a:ext cx="73697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ru-RU" sz="3600" b="1" i="0" u="none" strike="noStrike" cap="none" spc="0" normalizeH="0" baseline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по созданию мини-проекта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42918"/>
            <a:ext cx="807249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Таким образом, применение мини-проектов на уроках позволяет эффективно добиваться формирования </a:t>
            </a:r>
            <a:r>
              <a:rPr lang="ru-RU" sz="3600" dirty="0" err="1" smtClean="0"/>
              <a:t>метапредметных</a:t>
            </a:r>
            <a:r>
              <a:rPr lang="ru-RU" sz="3600" dirty="0" smtClean="0"/>
              <a:t> результатов обучения, а также частично осуществляет опережающее обучение</a:t>
            </a:r>
            <a:endParaRPr lang="ru-RU" sz="36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RibbonSharp"/>
          <p:cNvSpPr>
            <a:spLocks noEditPoints="1" noChangeArrowheads="1"/>
          </p:cNvSpPr>
          <p:nvPr/>
        </p:nvSpPr>
        <p:spPr bwMode="auto">
          <a:xfrm>
            <a:off x="285720" y="571480"/>
            <a:ext cx="5007004" cy="931863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400" b="1" dirty="0">
                <a:solidFill>
                  <a:srgbClr val="663300"/>
                </a:solidFill>
                <a:latin typeface="Algerian" pitchFamily="82" charset="0"/>
              </a:rPr>
              <a:t>Результат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1857364"/>
            <a:ext cx="771530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ходе осуществления метода решаются следующие задачи:</a:t>
            </a:r>
          </a:p>
          <a:p>
            <a:endParaRPr lang="ru-RU" b="1" dirty="0" smtClean="0"/>
          </a:p>
          <a:p>
            <a:r>
              <a:rPr lang="ru-RU" b="1" dirty="0" smtClean="0"/>
              <a:t>Воспитательные</a:t>
            </a:r>
            <a:r>
              <a:rPr lang="ru-RU" dirty="0"/>
              <a:t>:</a:t>
            </a:r>
          </a:p>
          <a:p>
            <a:r>
              <a:rPr lang="ru-RU" dirty="0"/>
              <a:t>- вовлечь в активную деятельность;</a:t>
            </a:r>
          </a:p>
          <a:p>
            <a:r>
              <a:rPr lang="ru-RU" dirty="0"/>
              <a:t>- формировать культуру взаимоотношений между сверстниками;</a:t>
            </a:r>
          </a:p>
          <a:p>
            <a:pPr>
              <a:buFontTx/>
              <a:buChar char="-"/>
            </a:pPr>
            <a:r>
              <a:rPr lang="ru-RU" dirty="0" smtClean="0"/>
              <a:t>совершенствовать </a:t>
            </a:r>
            <a:r>
              <a:rPr lang="ru-RU" dirty="0"/>
              <a:t>навыки общения</a:t>
            </a:r>
            <a:r>
              <a:rPr lang="ru-RU" dirty="0" smtClean="0"/>
              <a:t>.</a:t>
            </a:r>
          </a:p>
          <a:p>
            <a:pPr>
              <a:buFontTx/>
              <a:buChar char="-"/>
            </a:pPr>
            <a:endParaRPr lang="ru-RU" dirty="0"/>
          </a:p>
          <a:p>
            <a:r>
              <a:rPr lang="ru-RU" b="1" dirty="0" smtClean="0"/>
              <a:t>Развивающие</a:t>
            </a:r>
            <a:r>
              <a:rPr lang="ru-RU" b="1" dirty="0"/>
              <a:t>:</a:t>
            </a:r>
          </a:p>
          <a:p>
            <a:r>
              <a:rPr lang="ru-RU" dirty="0"/>
              <a:t>- совершенствовать умения работы с источниками знаний (учебником, атласом, доп.литературой, </a:t>
            </a:r>
            <a:r>
              <a:rPr lang="ru-RU" dirty="0" err="1"/>
              <a:t>Интернет-источниками</a:t>
            </a:r>
            <a:r>
              <a:rPr lang="ru-RU" dirty="0"/>
              <a:t>);</a:t>
            </a:r>
          </a:p>
          <a:p>
            <a:r>
              <a:rPr lang="ru-RU" dirty="0"/>
              <a:t>- совершенствовать навыки анализа умения выступать и защищать свою точку зрения;</a:t>
            </a:r>
          </a:p>
          <a:p>
            <a:r>
              <a:rPr lang="ru-RU" dirty="0"/>
              <a:t>- развивать творческие способности и познавательный интерес к окружающей жизни;</a:t>
            </a:r>
          </a:p>
          <a:p>
            <a:r>
              <a:rPr lang="ru-RU" dirty="0"/>
              <a:t>- развивать коммуникативные навыки работы в группах;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RibbonSharp"/>
          <p:cNvSpPr>
            <a:spLocks noEditPoints="1" noChangeArrowheads="1"/>
          </p:cNvSpPr>
          <p:nvPr/>
        </p:nvSpPr>
        <p:spPr bwMode="auto">
          <a:xfrm>
            <a:off x="214282" y="357166"/>
            <a:ext cx="6953277" cy="1146175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000" b="1" dirty="0">
                <a:solidFill>
                  <a:srgbClr val="663300"/>
                </a:solidFill>
              </a:rPr>
              <a:t>Условия </a:t>
            </a:r>
          </a:p>
          <a:p>
            <a:pPr algn="ctr"/>
            <a:r>
              <a:rPr lang="ru-RU" sz="2000" b="1" dirty="0">
                <a:solidFill>
                  <a:srgbClr val="663300"/>
                </a:solidFill>
              </a:rPr>
              <a:t>эффективности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357430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Эффективность использования этого метода определяется прежде всего наличием </a:t>
            </a:r>
            <a:r>
              <a:rPr lang="ru-RU" sz="3600" dirty="0" err="1" smtClean="0"/>
              <a:t>мультимедийных</a:t>
            </a:r>
            <a:r>
              <a:rPr lang="ru-RU" sz="3600" dirty="0" smtClean="0"/>
              <a:t> средств в достаточном количестве и умение ими пользоваться со стороны обучающихся.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00042"/>
            <a:ext cx="8215370" cy="6073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Оглавление: 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Определение задач инновации.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Постановка проблемы.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Выявление путей решения и сопутствующих проблем.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Основная часть.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Итог.</a:t>
            </a:r>
          </a:p>
          <a:p>
            <a:pPr marL="514350" indent="-514350">
              <a:buFont typeface="+mj-lt"/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4414" y="128586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85926"/>
            <a:ext cx="8072494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/>
              <a:t>С</a:t>
            </a:r>
            <a:r>
              <a:rPr lang="ru-RU" sz="2800" b="1" dirty="0" smtClean="0"/>
              <a:t>пособствует</a:t>
            </a:r>
            <a:r>
              <a:rPr lang="ru-RU" sz="2800" dirty="0" smtClean="0"/>
              <a:t> переводу учебно-познавательной деятельности  обучающихся на уровень продуктивного творчества.</a:t>
            </a:r>
          </a:p>
          <a:p>
            <a:pPr>
              <a:lnSpc>
                <a:spcPct val="90000"/>
              </a:lnSpc>
            </a:pPr>
            <a:endParaRPr lang="ru-RU" sz="2800" dirty="0" smtClean="0"/>
          </a:p>
          <a:p>
            <a:pPr>
              <a:lnSpc>
                <a:spcPct val="90000"/>
              </a:lnSpc>
            </a:pPr>
            <a:r>
              <a:rPr lang="ru-RU" sz="2800" b="1" dirty="0" smtClean="0"/>
              <a:t>Концентрирует</a:t>
            </a:r>
            <a:r>
              <a:rPr lang="ru-RU" sz="2800" dirty="0" smtClean="0"/>
              <a:t> главное внимание на организации этапа включения школьника в проблемную учебно-познавательную деятельность.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28604"/>
            <a:ext cx="91015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Инновационное обучение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496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Эффективность усвоения учащимися учебного материала зависит от ряда  </a:t>
            </a:r>
            <a:r>
              <a:rPr lang="ru-RU" sz="2400" dirty="0" smtClean="0"/>
              <a:t>условий;</a:t>
            </a:r>
          </a:p>
          <a:p>
            <a:r>
              <a:rPr lang="ru-RU" sz="2400" dirty="0"/>
              <a:t>в</a:t>
            </a:r>
            <a:r>
              <a:rPr lang="ru-RU" sz="2400" dirty="0" smtClean="0"/>
              <a:t> частности: 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 smtClean="0"/>
              <a:t>От </a:t>
            </a:r>
            <a:r>
              <a:rPr lang="ru-RU" sz="2400" i="1" dirty="0"/>
              <a:t>разбиения нового учебного материала на смысловые блоки;</a:t>
            </a:r>
          </a:p>
          <a:p>
            <a:pPr>
              <a:buFont typeface="Arial" pitchFamily="34" charset="0"/>
              <a:buChar char="•"/>
            </a:pPr>
            <a:r>
              <a:rPr lang="ru-RU" sz="2400" i="1" dirty="0"/>
              <a:t>От системы поощрений, создания на уроках ситуации </a:t>
            </a:r>
            <a:r>
              <a:rPr lang="ru-RU" sz="2400" u="sng" dirty="0"/>
              <a:t>успеха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86050" y="1071546"/>
            <a:ext cx="5857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Проблема – эффективность усвоения учебного материала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3827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Проблема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1928802"/>
            <a:ext cx="46743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Решение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5715016"/>
            <a:ext cx="35004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Рядом с проблемой находится другая  -  это </a:t>
            </a:r>
            <a:r>
              <a:rPr lang="ru-RU" b="1" dirty="0" smtClean="0"/>
              <a:t>Результативность  познания </a:t>
            </a:r>
            <a:endParaRPr lang="ru-RU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357694"/>
            <a:ext cx="77867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 </a:t>
            </a:r>
            <a:r>
              <a:rPr lang="ru-RU" dirty="0"/>
              <a:t>даёт возможность получать информацию о самом ходе процесса усвоения, позволяет </a:t>
            </a:r>
            <a:r>
              <a:rPr lang="ru-RU" dirty="0" smtClean="0"/>
              <a:t>во время </a:t>
            </a:r>
            <a:r>
              <a:rPr lang="ru-RU" dirty="0"/>
              <a:t>выявлять затруднения и ошибки учащихся и своевременно их устранять.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57554" y="17144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Результативность </a:t>
            </a:r>
            <a:r>
              <a:rPr lang="ru-RU" dirty="0" smtClean="0"/>
              <a:t> </a:t>
            </a:r>
            <a:r>
              <a:rPr lang="ru-RU" dirty="0"/>
              <a:t>познания во многом зависит от наличия регулярной обратной связи «ученик – учитель»,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642918"/>
            <a:ext cx="68755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Результативность 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познания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786190"/>
            <a:ext cx="479631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обратная связь </a:t>
            </a:r>
            <a:r>
              <a:rPr lang="ru-RU" sz="2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«ученик – учитель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wnRibbonSharp"/>
          <p:cNvSpPr>
            <a:spLocks noEditPoints="1" noChangeArrowheads="1"/>
          </p:cNvSpPr>
          <p:nvPr/>
        </p:nvSpPr>
        <p:spPr bwMode="auto">
          <a:xfrm>
            <a:off x="285720" y="500042"/>
            <a:ext cx="5097475" cy="863600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algn="ctr"/>
            <a:r>
              <a:rPr lang="ru-RU" sz="2800" b="1" dirty="0">
                <a:solidFill>
                  <a:srgbClr val="663300"/>
                </a:solidFill>
                <a:latin typeface="Algerian" pitchFamily="82" charset="0"/>
              </a:rPr>
              <a:t>Как?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83619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обратная связь «ученик – учитель»</a:t>
            </a:r>
            <a:endParaRPr lang="ru-RU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428868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же наиболее эффективно при помощи инновационных методов осуществить эту связь?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4786322"/>
            <a:ext cx="58579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Это легко осуществимо при помощи применения метода мини- проектов учащихся, </a:t>
            </a:r>
            <a:r>
              <a:rPr lang="ru-RU" sz="2000" dirty="0"/>
              <a:t>н</a:t>
            </a:r>
            <a:r>
              <a:rPr lang="ru-RU" sz="2000" dirty="0" smtClean="0"/>
              <a:t>осящих информационный характер.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286124"/>
            <a:ext cx="8679364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перевод учебно-познавательной деятельности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обучающихся 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уровень продуктивного творчества.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857232"/>
            <a:ext cx="78581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Мной этот метод используется при подведении  промежуточных итогов освоения дисциплины «Биология»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im0-tub-ru.yandex.net/i?id=9cae4d9f83a83101802dcf9fdbb6e75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45125">
            <a:off x="5475406" y="3581322"/>
            <a:ext cx="3333773" cy="2500330"/>
          </a:xfrm>
          <a:prstGeom prst="rect">
            <a:avLst/>
          </a:prstGeom>
          <a:noFill/>
        </p:spPr>
      </p:pic>
      <p:pic>
        <p:nvPicPr>
          <p:cNvPr id="32772" name="Picture 4" descr="https://im0-tub-ru.yandex.net/i?id=b3627d9a44290e2319fed2ae01749759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9973178">
            <a:off x="405104" y="3680247"/>
            <a:ext cx="3333773" cy="2500330"/>
          </a:xfrm>
          <a:prstGeom prst="rect">
            <a:avLst/>
          </a:prstGeom>
          <a:noFill/>
        </p:spPr>
      </p:pic>
      <p:pic>
        <p:nvPicPr>
          <p:cNvPr id="32774" name="Picture 6" descr="экологическая акция &quot;Сделаем Ярославскую область чистой!&quot; . Ярославл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143116"/>
            <a:ext cx="3799214" cy="2559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Елецкий государственный университет им. И.А. Бунина Центр свободного программного обеспеч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57166"/>
            <a:ext cx="4197902" cy="2714644"/>
          </a:xfrm>
          <a:prstGeom prst="rect">
            <a:avLst/>
          </a:prstGeom>
          <a:noFill/>
        </p:spPr>
      </p:pic>
      <p:pic>
        <p:nvPicPr>
          <p:cNvPr id="15364" name="Picture 4" descr="https://pp.vk.me/c311625/v311625479/56f1/pe1L0o66bd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17815">
            <a:off x="392301" y="3388805"/>
            <a:ext cx="3814647" cy="2872956"/>
          </a:xfrm>
          <a:prstGeom prst="rect">
            <a:avLst/>
          </a:prstGeom>
          <a:noFill/>
        </p:spPr>
      </p:pic>
      <p:pic>
        <p:nvPicPr>
          <p:cNvPr id="15366" name="Picture 6" descr="Новости Гимназия 37 г. Екатеринбур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466616">
            <a:off x="4747723" y="3317533"/>
            <a:ext cx="4204454" cy="27958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1714488"/>
            <a:ext cx="76438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/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у студентов мотивации для работы над</a:t>
            </a:r>
          </a:p>
          <a:p>
            <a:pPr lvl="0" algn="just" eaLnBrk="0" hangingPunct="0"/>
            <a:r>
              <a:rPr kumimoji="0" lang="ru-RU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мини-проектом.</a:t>
            </a:r>
            <a:endParaRPr lang="ru-RU" sz="2800" u="sng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571480"/>
            <a:ext cx="59510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Самое сложное -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5842" name="Picture 2" descr="Люди-студенты: привлечение, приручение, эволюция - Фестиваль интернет-деятелей Самара - 12-13 октября 2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71810"/>
            <a:ext cx="4476738" cy="3457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391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Algerian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PROFI</cp:lastModifiedBy>
  <cp:revision>17</cp:revision>
  <dcterms:created xsi:type="dcterms:W3CDTF">2010-10-26T18:43:02Z</dcterms:created>
  <dcterms:modified xsi:type="dcterms:W3CDTF">2015-04-23T14:15:09Z</dcterms:modified>
</cp:coreProperties>
</file>