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7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560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6283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89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1071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5772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024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2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769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539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41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31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55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736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755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22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06160-491A-4B69-BE20-FDA92AB1F4FE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C59C4BE-AF84-432B-8C44-1FB41B92C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5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31092" y="196840"/>
            <a:ext cx="679384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Семинар – практикум </a:t>
            </a:r>
          </a:p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</a:t>
            </a:r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 нравственному воспитанию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90653" y="2967335"/>
            <a:ext cx="9810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«Как воспитать патриота?»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798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3159" y="1438786"/>
            <a:ext cx="10231277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Цель: 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Повысить уровень профессионального мастерства педагогов по нравственно – патриотическому воспитанию детей дошкольного возраста.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78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5994" y="109182"/>
            <a:ext cx="33954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 этап - эрудиты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ru-RU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414912"/>
              </p:ext>
            </p:extLst>
          </p:nvPr>
        </p:nvGraphicFramePr>
        <p:xfrm>
          <a:off x="177420" y="629589"/>
          <a:ext cx="12014580" cy="615112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3268"/>
                <a:gridCol w="6299312"/>
                <a:gridCol w="5312000"/>
              </a:tblGrid>
              <a:tr h="41915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№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Вопросы 1 команде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Вопросы 2 команде</a:t>
                      </a:r>
                      <a:endParaRPr lang="ru-RU" dirty="0"/>
                    </a:p>
                  </a:txBody>
                  <a:tcPr/>
                </a:tc>
              </a:tr>
              <a:tr h="103353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Особый политический институт, который обеспечивает социальную защищённость населенью, оборону и безопасность</a:t>
                      </a:r>
                      <a:r>
                        <a:rPr lang="ru-RU" baseline="0" dirty="0" smtClean="0"/>
                        <a:t> страны</a:t>
                      </a:r>
                      <a:r>
                        <a:rPr lang="ru-RU" dirty="0" smtClean="0"/>
                        <a:t> 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Крупная территория,</a:t>
                      </a:r>
                      <a:r>
                        <a:rPr lang="ru-RU" baseline="0" dirty="0" smtClean="0"/>
                        <a:t> которая имеет определённые границы и пользуется государственным суверенитетом.</a:t>
                      </a:r>
                      <a:endParaRPr lang="ru-RU" dirty="0"/>
                    </a:p>
                  </a:txBody>
                  <a:tcPr/>
                </a:tc>
              </a:tr>
              <a:tr h="145406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Официальная эмблема государства.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Символ</a:t>
                      </a:r>
                      <a:r>
                        <a:rPr lang="ru-RU" baseline="0" dirty="0" smtClean="0"/>
                        <a:t> государства, его суверенитета, прикреплённое к древку или шнуру полотнище установленных размеров и цветов, иногда с изображением герба, эмблемы.</a:t>
                      </a:r>
                      <a:endParaRPr lang="ru-RU" dirty="0"/>
                    </a:p>
                  </a:txBody>
                  <a:tcPr/>
                </a:tc>
              </a:tr>
              <a:tr h="723474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означает цвета Российского флага</a:t>
                      </a:r>
                      <a:r>
                        <a:rPr lang="ru-RU" baseline="0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символизирует </a:t>
                      </a:r>
                      <a:r>
                        <a:rPr lang="ru-RU" dirty="0" err="1" smtClean="0"/>
                        <a:t>двухглавый</a:t>
                      </a:r>
                      <a:r>
                        <a:rPr lang="ru-RU" dirty="0" smtClean="0"/>
                        <a:t> орёл на гербе России?</a:t>
                      </a:r>
                      <a:endParaRPr lang="ru-RU" dirty="0"/>
                    </a:p>
                  </a:txBody>
                  <a:tcPr/>
                </a:tc>
              </a:tr>
              <a:tr h="1033535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Каким знаком устанавливается </a:t>
                      </a:r>
                      <a:r>
                        <a:rPr lang="ru-RU" dirty="0" err="1" smtClean="0"/>
                        <a:t>государсвенный</a:t>
                      </a:r>
                      <a:r>
                        <a:rPr lang="ru-RU" dirty="0" smtClean="0"/>
                        <a:t> флаг, герб, гимн Российской федерации?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Назовите города федерального значения.</a:t>
                      </a:r>
                      <a:endParaRPr lang="ru-RU" dirty="0"/>
                    </a:p>
                  </a:txBody>
                  <a:tcPr/>
                </a:tc>
              </a:tr>
              <a:tr h="419155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Сколько республик входит в состав России.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Сколько краевых центров вы знаете?</a:t>
                      </a:r>
                      <a:endParaRPr lang="ru-RU" dirty="0"/>
                    </a:p>
                  </a:txBody>
                  <a:tcPr/>
                </a:tc>
              </a:tr>
              <a:tr h="419155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Почему Красная площадь так называется?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 принятия</a:t>
                      </a:r>
                      <a:r>
                        <a:rPr lang="ru-RU" baseline="0" dirty="0" smtClean="0"/>
                        <a:t> конституции.</a:t>
                      </a:r>
                      <a:endParaRPr lang="ru-RU" dirty="0"/>
                    </a:p>
                  </a:txBody>
                  <a:tcPr/>
                </a:tc>
              </a:tr>
              <a:tr h="636151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Кто основал Москву?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 обычай существовал</a:t>
                      </a:r>
                      <a:r>
                        <a:rPr lang="ru-RU" baseline="0" dirty="0" smtClean="0"/>
                        <a:t> при проходе в Кремль через ворота Спасской башни?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87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8877" y="578977"/>
            <a:ext cx="89646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 этап – Музыкальная акция</a:t>
            </a:r>
            <a:endParaRPr lang="ru-RU" sz="44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48877" y="3147276"/>
            <a:ext cx="81644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 этап – конкурс капитанов</a:t>
            </a:r>
            <a:endParaRPr lang="ru-RU" sz="44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8808" y="1547968"/>
            <a:ext cx="1028518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Все команды по очереди напевают несколько строчек из песен </a:t>
            </a:r>
          </a:p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 столице нашей родины Москвы </a:t>
            </a:r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8379" y="4071187"/>
            <a:ext cx="83423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Назвать за три минуты как можно больше пословиц,</a:t>
            </a:r>
          </a:p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поговорок, стихов о родине.</a:t>
            </a:r>
            <a:endParaRPr lang="ru-RU" sz="2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104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7430" y="392948"/>
            <a:ext cx="992290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  Этап - Знатоки русско</a:t>
            </a:r>
            <a:r>
              <a:rPr lang="ru-RU" sz="32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й</a:t>
            </a:r>
            <a:r>
              <a:rPr lang="ru-RU" sz="32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народной культуры</a:t>
            </a:r>
            <a:endParaRPr lang="ru-RU" sz="32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251904"/>
              </p:ext>
            </p:extLst>
          </p:nvPr>
        </p:nvGraphicFramePr>
        <p:xfrm>
          <a:off x="1317428" y="1582633"/>
          <a:ext cx="10246215" cy="245479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67643"/>
                <a:gridCol w="4839286"/>
                <a:gridCol w="4839286"/>
              </a:tblGrid>
              <a:tr h="5513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Вопросы 1 команде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Вопросы 2 команде</a:t>
                      </a:r>
                      <a:endParaRPr lang="ru-RU" dirty="0"/>
                    </a:p>
                  </a:txBody>
                  <a:tcPr/>
                </a:tc>
              </a:tr>
              <a:tr h="95170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Перечислите русские календарные народные праздники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Перечислите русские</a:t>
                      </a:r>
                      <a:r>
                        <a:rPr lang="ru-RU" baseline="0" dirty="0" smtClean="0"/>
                        <a:t> народные праздники.</a:t>
                      </a:r>
                      <a:endParaRPr lang="ru-RU" dirty="0"/>
                    </a:p>
                  </a:txBody>
                  <a:tcPr/>
                </a:tc>
              </a:tr>
              <a:tr h="951705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Перечислить</a:t>
                      </a:r>
                      <a:r>
                        <a:rPr lang="ru-RU" baseline="0" dirty="0" smtClean="0"/>
                        <a:t>  русские народные промыслы.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Перечислите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старинные</a:t>
                      </a:r>
                      <a:r>
                        <a:rPr lang="ru-RU" baseline="0" dirty="0" smtClean="0"/>
                        <a:t> предметы быта русского народа.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693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0537" y="0"/>
            <a:ext cx="573746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 этап – «Правовая академия»</a:t>
            </a:r>
            <a:endParaRPr lang="ru-RU" sz="2800" b="1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949751"/>
              </p:ext>
            </p:extLst>
          </p:nvPr>
        </p:nvGraphicFramePr>
        <p:xfrm>
          <a:off x="163773" y="523220"/>
          <a:ext cx="11750721" cy="603749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74383"/>
                <a:gridCol w="5248363"/>
                <a:gridCol w="5927975"/>
              </a:tblGrid>
              <a:tr h="54646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1 команде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2 команде</a:t>
                      </a:r>
                      <a:endParaRPr lang="ru-RU" dirty="0"/>
                    </a:p>
                  </a:txBody>
                  <a:tcPr/>
                </a:tc>
              </a:tr>
              <a:tr h="1347435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называется основной документ по правам ребёнка, принятый в 4-й сессией</a:t>
                      </a:r>
                      <a:r>
                        <a:rPr lang="ru-RU" baseline="0" dirty="0" smtClean="0"/>
                        <a:t> Генеральной Ассамблеи ОНН?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каком возрасте человек считается ребёнком ,</a:t>
                      </a:r>
                      <a:r>
                        <a:rPr lang="ru-RU" baseline="0" dirty="0" smtClean="0"/>
                        <a:t> по мнению ООН.</a:t>
                      </a:r>
                      <a:endParaRPr lang="ru-RU" dirty="0"/>
                    </a:p>
                  </a:txBody>
                  <a:tcPr/>
                </a:tc>
              </a:tr>
              <a:tr h="943204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 кого Конвенция возлагает основную ответственность за воспитание ребёнка?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 какого возраста ребёнок способен принимать самостоятельные решения?</a:t>
                      </a:r>
                      <a:endParaRPr lang="ru-RU" dirty="0"/>
                    </a:p>
                  </a:txBody>
                  <a:tcPr/>
                </a:tc>
              </a:tr>
              <a:tr h="175166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Мальчик 4-х лет,</a:t>
                      </a:r>
                      <a:r>
                        <a:rPr lang="ru-RU" baseline="0" dirty="0" smtClean="0"/>
                        <a:t> сидя за столом, во время обеда разговаривает. Он отвлекает других детей, которые тоже начинают разговаривать. Воспитатель постоянно делает замечания, пытаясь заставить детей есть молча.</a:t>
                      </a:r>
                    </a:p>
                    <a:p>
                      <a:r>
                        <a:rPr lang="ru-RU" baseline="0" dirty="0" smtClean="0"/>
                        <a:t>Вопрос:</a:t>
                      </a:r>
                    </a:p>
                    <a:p>
                      <a:r>
                        <a:rPr lang="ru-RU" baseline="0" dirty="0" smtClean="0"/>
                        <a:t>-Нарушает ли воспитатель права ребёнка?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Ребёнок 2,5 года называют</a:t>
                      </a:r>
                      <a:r>
                        <a:rPr lang="ru-RU" baseline="0" dirty="0" smtClean="0"/>
                        <a:t> Мишуткой, потому что он похож на мальчика из рекламы сгущённого молока «Мишутка».</a:t>
                      </a:r>
                    </a:p>
                    <a:p>
                      <a:r>
                        <a:rPr lang="ru-RU" baseline="0" dirty="0" smtClean="0"/>
                        <a:t>Вопрос: Какое право ребёнка нарушается?</a:t>
                      </a:r>
                    </a:p>
                  </a:txBody>
                  <a:tcPr/>
                </a:tc>
              </a:tr>
              <a:tr h="54646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Какое преступление совершили гуси-лебеди в одноимённой</a:t>
                      </a:r>
                      <a:r>
                        <a:rPr lang="ru-RU" baseline="0" dirty="0" smtClean="0"/>
                        <a:t> сказке, украв братца?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какой сказке нарушено право на личную</a:t>
                      </a:r>
                      <a:r>
                        <a:rPr lang="ru-RU" baseline="0" dirty="0" smtClean="0"/>
                        <a:t> неприкосновенность, жизнь и свободу?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960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9597" y="415204"/>
            <a:ext cx="86292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 этап – «Цветы Толерантности»</a:t>
            </a:r>
            <a:endParaRPr lang="ru-RU" sz="4000" b="0" cap="none" spc="0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28042"/>
              </p:ext>
            </p:extLst>
          </p:nvPr>
        </p:nvGraphicFramePr>
        <p:xfrm>
          <a:off x="1323833" y="1579474"/>
          <a:ext cx="9812740" cy="21873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529083"/>
                <a:gridCol w="4300396"/>
                <a:gridCol w="4983261"/>
              </a:tblGrid>
              <a:tr h="63112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1 команде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 2 команде</a:t>
                      </a:r>
                      <a:endParaRPr lang="ru-RU" dirty="0"/>
                    </a:p>
                  </a:txBody>
                  <a:tcPr/>
                </a:tc>
              </a:tr>
              <a:tr h="155618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Сделайте цветок толерантности из основных черт толерантной</a:t>
                      </a:r>
                      <a:r>
                        <a:rPr lang="ru-RU" baseline="0" dirty="0" smtClean="0"/>
                        <a:t> личности.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Сделайте цветок толерантности, который состоит из шагов, ведущих к толерантности.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85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152</TotalTime>
  <Words>446</Words>
  <Application>Microsoft Office PowerPoint</Application>
  <PresentationFormat>Широкоэкранный</PresentationFormat>
  <Paragraphs>71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 Потапова</cp:lastModifiedBy>
  <cp:revision>12</cp:revision>
  <dcterms:created xsi:type="dcterms:W3CDTF">2015-04-10T10:40:24Z</dcterms:created>
  <dcterms:modified xsi:type="dcterms:W3CDTF">2015-04-23T07:22:45Z</dcterms:modified>
</cp:coreProperties>
</file>