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58" r:id="rId3"/>
    <p:sldId id="259" r:id="rId4"/>
    <p:sldId id="260" r:id="rId5"/>
    <p:sldId id="265" r:id="rId6"/>
    <p:sldId id="266" r:id="rId7"/>
    <p:sldId id="261" r:id="rId8"/>
    <p:sldId id="262" r:id="rId9"/>
    <p:sldId id="264" r:id="rId10"/>
    <p:sldId id="263"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19" autoAdjust="0"/>
    <p:restoredTop sz="94660"/>
  </p:normalViewPr>
  <p:slideViewPr>
    <p:cSldViewPr>
      <p:cViewPr varScale="1">
        <p:scale>
          <a:sx n="89" d="100"/>
          <a:sy n="89" d="100"/>
        </p:scale>
        <p:origin x="-120"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429AF5-7B59-49C1-B5C2-4163B696DD91}" type="datetimeFigureOut">
              <a:rPr lang="ru-RU" smtClean="0"/>
              <a:t>23.04.2015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D04A9C-7BCC-445F-BD27-66D7A0A5D26F}"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2D04A9C-7BCC-445F-BD27-66D7A0A5D26F}" type="slidenum">
              <a:rPr lang="ru-RU" smtClean="0"/>
              <a:t>3</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2D04A9C-7BCC-445F-BD27-66D7A0A5D26F}" type="slidenum">
              <a:rPr lang="ru-RU" smtClean="0"/>
              <a:t>8</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42D04A9C-7BCC-445F-BD27-66D7A0A5D26F}" type="slidenum">
              <a:rPr lang="ru-RU" smtClean="0"/>
              <a:t>10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ADB398A-3912-452A-A356-E725FF57E155}" type="datetimeFigureOut">
              <a:rPr lang="ru-RU" smtClean="0"/>
              <a:pPr/>
              <a:t>23.04.2015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3847AE7D-FEF9-4937-AF6D-0814C1E9013B}" type="slidenum">
              <a:rPr lang="ru-RU" smtClean="0"/>
              <a:pPr/>
              <a:t>‹#›</a:t>
            </a:fld>
            <a:endParaRPr lang="ru-RU" dirty="0"/>
          </a:p>
        </p:txBody>
      </p:sp>
    </p:spTree>
    <p:extLst>
      <p:ext uri="{BB962C8B-B14F-4D97-AF65-F5344CB8AC3E}">
        <p14:creationId xmlns="" xmlns:p14="http://schemas.microsoft.com/office/powerpoint/2010/main" val="18909619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DB398A-3912-452A-A356-E725FF57E155}" type="datetimeFigureOut">
              <a:rPr lang="ru-RU" smtClean="0"/>
              <a:pPr/>
              <a:t>23.04.2015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3847AE7D-FEF9-4937-AF6D-0814C1E9013B}" type="slidenum">
              <a:rPr lang="ru-RU" smtClean="0"/>
              <a:pPr/>
              <a:t>‹#›</a:t>
            </a:fld>
            <a:endParaRPr lang="ru-RU" dirty="0"/>
          </a:p>
        </p:txBody>
      </p:sp>
    </p:spTree>
    <p:extLst>
      <p:ext uri="{BB962C8B-B14F-4D97-AF65-F5344CB8AC3E}">
        <p14:creationId xmlns="" xmlns:p14="http://schemas.microsoft.com/office/powerpoint/2010/main" val="1722830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DB398A-3912-452A-A356-E725FF57E155}" type="datetimeFigureOut">
              <a:rPr lang="ru-RU" smtClean="0"/>
              <a:pPr/>
              <a:t>23.04.2015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3847AE7D-FEF9-4937-AF6D-0814C1E9013B}" type="slidenum">
              <a:rPr lang="ru-RU" smtClean="0"/>
              <a:pPr/>
              <a:t>‹#›</a:t>
            </a:fld>
            <a:endParaRPr lang="ru-RU" dirty="0"/>
          </a:p>
        </p:txBody>
      </p:sp>
    </p:spTree>
    <p:extLst>
      <p:ext uri="{BB962C8B-B14F-4D97-AF65-F5344CB8AC3E}">
        <p14:creationId xmlns="" xmlns:p14="http://schemas.microsoft.com/office/powerpoint/2010/main" val="467696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ADB398A-3912-452A-A356-E725FF57E155}" type="datetimeFigureOut">
              <a:rPr lang="ru-RU" smtClean="0"/>
              <a:pPr/>
              <a:t>23.04.2015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3847AE7D-FEF9-4937-AF6D-0814C1E9013B}" type="slidenum">
              <a:rPr lang="ru-RU" smtClean="0"/>
              <a:pPr/>
              <a:t>‹#›</a:t>
            </a:fld>
            <a:endParaRPr lang="ru-RU" dirty="0"/>
          </a:p>
        </p:txBody>
      </p:sp>
    </p:spTree>
    <p:extLst>
      <p:ext uri="{BB962C8B-B14F-4D97-AF65-F5344CB8AC3E}">
        <p14:creationId xmlns="" xmlns:p14="http://schemas.microsoft.com/office/powerpoint/2010/main" val="1685418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ADB398A-3912-452A-A356-E725FF57E155}" type="datetimeFigureOut">
              <a:rPr lang="ru-RU" smtClean="0"/>
              <a:pPr/>
              <a:t>23.04.2015</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3847AE7D-FEF9-4937-AF6D-0814C1E9013B}" type="slidenum">
              <a:rPr lang="ru-RU" smtClean="0"/>
              <a:pPr/>
              <a:t>‹#›</a:t>
            </a:fld>
            <a:endParaRPr lang="ru-RU" dirty="0"/>
          </a:p>
        </p:txBody>
      </p:sp>
    </p:spTree>
    <p:extLst>
      <p:ext uri="{BB962C8B-B14F-4D97-AF65-F5344CB8AC3E}">
        <p14:creationId xmlns="" xmlns:p14="http://schemas.microsoft.com/office/powerpoint/2010/main" val="1729007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ADB398A-3912-452A-A356-E725FF57E155}" type="datetimeFigureOut">
              <a:rPr lang="ru-RU" smtClean="0"/>
              <a:pPr/>
              <a:t>23.04.2015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3847AE7D-FEF9-4937-AF6D-0814C1E9013B}" type="slidenum">
              <a:rPr lang="ru-RU" smtClean="0"/>
              <a:pPr/>
              <a:t>‹#›</a:t>
            </a:fld>
            <a:endParaRPr lang="ru-RU" dirty="0"/>
          </a:p>
        </p:txBody>
      </p:sp>
    </p:spTree>
    <p:extLst>
      <p:ext uri="{BB962C8B-B14F-4D97-AF65-F5344CB8AC3E}">
        <p14:creationId xmlns="" xmlns:p14="http://schemas.microsoft.com/office/powerpoint/2010/main" val="17110691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ADB398A-3912-452A-A356-E725FF57E155}" type="datetimeFigureOut">
              <a:rPr lang="ru-RU" smtClean="0"/>
              <a:pPr/>
              <a:t>23.04.2015</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3847AE7D-FEF9-4937-AF6D-0814C1E9013B}" type="slidenum">
              <a:rPr lang="ru-RU" smtClean="0"/>
              <a:pPr/>
              <a:t>‹#›</a:t>
            </a:fld>
            <a:endParaRPr lang="ru-RU" dirty="0"/>
          </a:p>
        </p:txBody>
      </p:sp>
    </p:spTree>
    <p:extLst>
      <p:ext uri="{BB962C8B-B14F-4D97-AF65-F5344CB8AC3E}">
        <p14:creationId xmlns="" xmlns:p14="http://schemas.microsoft.com/office/powerpoint/2010/main" val="2485824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ADB398A-3912-452A-A356-E725FF57E155}" type="datetimeFigureOut">
              <a:rPr lang="ru-RU" smtClean="0"/>
              <a:pPr/>
              <a:t>23.04.2015</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3847AE7D-FEF9-4937-AF6D-0814C1E9013B}" type="slidenum">
              <a:rPr lang="ru-RU" smtClean="0"/>
              <a:pPr/>
              <a:t>‹#›</a:t>
            </a:fld>
            <a:endParaRPr lang="ru-RU" dirty="0"/>
          </a:p>
        </p:txBody>
      </p:sp>
    </p:spTree>
    <p:extLst>
      <p:ext uri="{BB962C8B-B14F-4D97-AF65-F5344CB8AC3E}">
        <p14:creationId xmlns="" xmlns:p14="http://schemas.microsoft.com/office/powerpoint/2010/main" val="60057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ADB398A-3912-452A-A356-E725FF57E155}" type="datetimeFigureOut">
              <a:rPr lang="ru-RU" smtClean="0"/>
              <a:pPr/>
              <a:t>23.04.2015</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3847AE7D-FEF9-4937-AF6D-0814C1E9013B}" type="slidenum">
              <a:rPr lang="ru-RU" smtClean="0"/>
              <a:pPr/>
              <a:t>‹#›</a:t>
            </a:fld>
            <a:endParaRPr lang="ru-RU" dirty="0"/>
          </a:p>
        </p:txBody>
      </p:sp>
    </p:spTree>
    <p:extLst>
      <p:ext uri="{BB962C8B-B14F-4D97-AF65-F5344CB8AC3E}">
        <p14:creationId xmlns="" xmlns:p14="http://schemas.microsoft.com/office/powerpoint/2010/main" val="184362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ADB398A-3912-452A-A356-E725FF57E155}" type="datetimeFigureOut">
              <a:rPr lang="ru-RU" smtClean="0"/>
              <a:pPr/>
              <a:t>23.04.2015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3847AE7D-FEF9-4937-AF6D-0814C1E9013B}" type="slidenum">
              <a:rPr lang="ru-RU" smtClean="0"/>
              <a:pPr/>
              <a:t>‹#›</a:t>
            </a:fld>
            <a:endParaRPr lang="ru-RU" dirty="0"/>
          </a:p>
        </p:txBody>
      </p:sp>
    </p:spTree>
    <p:extLst>
      <p:ext uri="{BB962C8B-B14F-4D97-AF65-F5344CB8AC3E}">
        <p14:creationId xmlns="" xmlns:p14="http://schemas.microsoft.com/office/powerpoint/2010/main" val="4079257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ADB398A-3912-452A-A356-E725FF57E155}" type="datetimeFigureOut">
              <a:rPr lang="ru-RU" smtClean="0"/>
              <a:pPr/>
              <a:t>23.04.2015</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3847AE7D-FEF9-4937-AF6D-0814C1E9013B}" type="slidenum">
              <a:rPr lang="ru-RU" smtClean="0"/>
              <a:pPr/>
              <a:t>‹#›</a:t>
            </a:fld>
            <a:endParaRPr lang="ru-RU" dirty="0"/>
          </a:p>
        </p:txBody>
      </p:sp>
    </p:spTree>
    <p:extLst>
      <p:ext uri="{BB962C8B-B14F-4D97-AF65-F5344CB8AC3E}">
        <p14:creationId xmlns="" xmlns:p14="http://schemas.microsoft.com/office/powerpoint/2010/main" val="5228704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DB398A-3912-452A-A356-E725FF57E155}" type="datetimeFigureOut">
              <a:rPr lang="ru-RU" smtClean="0"/>
              <a:pPr/>
              <a:t>23.04.2015</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47AE7D-FEF9-4937-AF6D-0814C1E9013B}" type="slidenum">
              <a:rPr lang="ru-RU" smtClean="0"/>
              <a:pPr/>
              <a:t>‹#›</a:t>
            </a:fld>
            <a:endParaRPr lang="ru-RU" dirty="0"/>
          </a:p>
        </p:txBody>
      </p:sp>
    </p:spTree>
    <p:extLst>
      <p:ext uri="{BB962C8B-B14F-4D97-AF65-F5344CB8AC3E}">
        <p14:creationId xmlns="" xmlns:p14="http://schemas.microsoft.com/office/powerpoint/2010/main" val="11445196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2483768" y="2564904"/>
            <a:ext cx="6660232" cy="2585323"/>
          </a:xfrm>
          <a:prstGeom prst="rect">
            <a:avLst/>
          </a:prstGeom>
          <a:effectLst>
            <a:softEdge rad="127000"/>
          </a:effectLst>
        </p:spPr>
        <p:txBody>
          <a:bodyPr wrap="square" lIns="91440" tIns="45720" rIns="91440" bIns="45720">
            <a:spAutoFit/>
          </a:bodyPr>
          <a:lstStyle/>
          <a:p>
            <a:pPr algn="ctr"/>
            <a:r>
              <a:rPr lang="ru-RU" sz="5400" b="1" i="1" dirty="0" smtClean="0">
                <a:ln w="12700">
                  <a:solidFill>
                    <a:schemeClr val="tx2">
                      <a:satMod val="155000"/>
                    </a:schemeClr>
                  </a:solidFill>
                  <a:prstDash val="solid"/>
                </a:ln>
              </a:rPr>
              <a:t>Соболев Виталий Максимович </a:t>
            </a:r>
          </a:p>
          <a:p>
            <a:pPr algn="ctr"/>
            <a:r>
              <a:rPr lang="ru-RU" sz="5400" b="1" i="1" dirty="0" smtClean="0">
                <a:ln w="12700">
                  <a:solidFill>
                    <a:schemeClr val="tx2">
                      <a:satMod val="155000"/>
                    </a:schemeClr>
                  </a:solidFill>
                  <a:prstDash val="solid"/>
                </a:ln>
              </a:rPr>
              <a:t>1923-1993</a:t>
            </a:r>
            <a:endParaRPr lang="ru-RU" sz="5400" b="1" i="1" dirty="0">
              <a:ln w="12700">
                <a:solidFill>
                  <a:schemeClr val="tx2">
                    <a:satMod val="155000"/>
                  </a:schemeClr>
                </a:solidFill>
                <a:prstDash val="solid"/>
              </a:ln>
            </a:endParaRPr>
          </a:p>
        </p:txBody>
      </p:sp>
      <p:sp>
        <p:nvSpPr>
          <p:cNvPr id="3" name="TextBox 2"/>
          <p:cNvSpPr txBox="1"/>
          <p:nvPr/>
        </p:nvSpPr>
        <p:spPr>
          <a:xfrm>
            <a:off x="2987824" y="6126146"/>
            <a:ext cx="3030580" cy="830997"/>
          </a:xfrm>
          <a:prstGeom prst="rect">
            <a:avLst/>
          </a:prstGeom>
          <a:noFill/>
        </p:spPr>
        <p:txBody>
          <a:bodyPr wrap="square" rtlCol="0">
            <a:spAutoFit/>
          </a:bodyPr>
          <a:lstStyle/>
          <a:p>
            <a:pPr algn="ctr"/>
            <a:r>
              <a:rPr lang="ru-RU" sz="2400" dirty="0" smtClean="0">
                <a:solidFill>
                  <a:srgbClr val="353616"/>
                </a:solidFill>
              </a:rPr>
              <a:t>Город Ангарск </a:t>
            </a:r>
          </a:p>
          <a:p>
            <a:pPr algn="ctr"/>
            <a:r>
              <a:rPr lang="ru-RU" sz="2400" dirty="0" smtClean="0">
                <a:solidFill>
                  <a:srgbClr val="353616"/>
                </a:solidFill>
              </a:rPr>
              <a:t>2015</a:t>
            </a:r>
            <a:endParaRPr lang="ru-RU" sz="2400" dirty="0">
              <a:solidFill>
                <a:srgbClr val="353616"/>
              </a:solidFill>
            </a:endParaRPr>
          </a:p>
        </p:txBody>
      </p:sp>
      <p:sp>
        <p:nvSpPr>
          <p:cNvPr id="4" name="TextBox 3"/>
          <p:cNvSpPr txBox="1"/>
          <p:nvPr/>
        </p:nvSpPr>
        <p:spPr>
          <a:xfrm>
            <a:off x="4643438" y="5000636"/>
            <a:ext cx="4286280" cy="1323439"/>
          </a:xfrm>
          <a:prstGeom prst="rect">
            <a:avLst/>
          </a:prstGeom>
          <a:solidFill>
            <a:srgbClr val="FFFFDD">
              <a:alpha val="43137"/>
            </a:srgbClr>
          </a:solidFill>
          <a:effectLst>
            <a:softEdge rad="317500"/>
          </a:effectLst>
        </p:spPr>
        <p:txBody>
          <a:bodyPr wrap="square" rtlCol="0">
            <a:spAutoFit/>
          </a:bodyPr>
          <a:lstStyle>
            <a:defPPr>
              <a:defRPr lang="ru-RU"/>
            </a:defPPr>
            <a:lvl1pPr algn="ctr">
              <a:defRPr sz="2400" b="1" i="1">
                <a:solidFill>
                  <a:srgbClr val="002060"/>
                </a:solidFill>
              </a:defRPr>
            </a:lvl1pPr>
          </a:lstStyle>
          <a:p>
            <a:endParaRPr lang="ru-RU" sz="2000" dirty="0" smtClean="0">
              <a:solidFill>
                <a:schemeClr val="tx1"/>
              </a:solidFill>
            </a:endParaRPr>
          </a:p>
          <a:p>
            <a:r>
              <a:rPr lang="ru-RU" sz="2000" dirty="0" smtClean="0">
                <a:solidFill>
                  <a:schemeClr val="tx1"/>
                </a:solidFill>
              </a:rPr>
              <a:t>Автор: </a:t>
            </a:r>
            <a:r>
              <a:rPr lang="ru-RU" sz="2000" dirty="0" err="1" smtClean="0">
                <a:solidFill>
                  <a:schemeClr val="tx1"/>
                </a:solidFill>
              </a:rPr>
              <a:t>Гурасов</a:t>
            </a:r>
            <a:r>
              <a:rPr lang="ru-RU" sz="2000" dirty="0" smtClean="0">
                <a:solidFill>
                  <a:schemeClr val="tx1"/>
                </a:solidFill>
              </a:rPr>
              <a:t> </a:t>
            </a:r>
            <a:r>
              <a:rPr lang="ru-RU" sz="2000" dirty="0" smtClean="0">
                <a:solidFill>
                  <a:schemeClr val="tx1"/>
                </a:solidFill>
              </a:rPr>
              <a:t>Артём - правнук</a:t>
            </a:r>
            <a:r>
              <a:rPr lang="en-US" sz="2000" dirty="0" smtClean="0">
                <a:solidFill>
                  <a:schemeClr val="tx1"/>
                </a:solidFill>
              </a:rPr>
              <a:t>, </a:t>
            </a:r>
            <a:endParaRPr lang="ru-RU" sz="2000" dirty="0" smtClean="0">
              <a:solidFill>
                <a:schemeClr val="tx1"/>
              </a:solidFill>
            </a:endParaRPr>
          </a:p>
          <a:p>
            <a:r>
              <a:rPr lang="en-US" sz="2000" dirty="0" smtClean="0">
                <a:solidFill>
                  <a:schemeClr val="tx1"/>
                </a:solidFill>
              </a:rPr>
              <a:t>8-</a:t>
            </a:r>
            <a:r>
              <a:rPr lang="ru-RU" sz="2000" dirty="0" smtClean="0">
                <a:solidFill>
                  <a:schemeClr val="tx1"/>
                </a:solidFill>
              </a:rPr>
              <a:t>а класс</a:t>
            </a:r>
            <a:r>
              <a:rPr lang="ru-RU" sz="2000" dirty="0" smtClean="0">
                <a:solidFill>
                  <a:schemeClr val="tx1"/>
                </a:solidFill>
              </a:rPr>
              <a:t> </a:t>
            </a:r>
            <a:r>
              <a:rPr lang="ru-RU" sz="2000" dirty="0" smtClean="0">
                <a:solidFill>
                  <a:schemeClr val="tx1"/>
                </a:solidFill>
              </a:rPr>
              <a:t>МБОУ СОШ</a:t>
            </a:r>
            <a:r>
              <a:rPr lang="en-US" sz="2000" dirty="0" smtClean="0">
                <a:solidFill>
                  <a:schemeClr val="tx1"/>
                </a:solidFill>
              </a:rPr>
              <a:t> </a:t>
            </a:r>
            <a:r>
              <a:rPr lang="ru-RU" sz="2000" dirty="0" smtClean="0">
                <a:solidFill>
                  <a:schemeClr val="tx1"/>
                </a:solidFill>
              </a:rPr>
              <a:t>№ 17 </a:t>
            </a:r>
            <a:endParaRPr lang="ru-RU" sz="2000" dirty="0">
              <a:solidFill>
                <a:schemeClr val="tx1"/>
              </a:solidFill>
            </a:endParaRPr>
          </a:p>
          <a:p>
            <a:endParaRPr lang="ru-RU" sz="2000" dirty="0">
              <a:solidFill>
                <a:schemeClr val="tx1"/>
              </a:solidFill>
            </a:endParaRPr>
          </a:p>
        </p:txBody>
      </p:sp>
      <p:pic>
        <p:nvPicPr>
          <p:cNvPr id="1026" name="Picture 2" descr="C:\Users\Alukard\Desktop\HWScan00242.jpg"/>
          <p:cNvPicPr>
            <a:picLocks noChangeAspect="1" noChangeArrowheads="1"/>
          </p:cNvPicPr>
          <p:nvPr/>
        </p:nvPicPr>
        <p:blipFill>
          <a:blip r:embed="rId3" cstate="print"/>
          <a:srcRect/>
          <a:stretch>
            <a:fillRect/>
          </a:stretch>
        </p:blipFill>
        <p:spPr bwMode="auto">
          <a:xfrm>
            <a:off x="539552" y="2276872"/>
            <a:ext cx="2535406" cy="3933056"/>
          </a:xfrm>
          <a:prstGeom prst="rect">
            <a:avLst/>
          </a:prstGeom>
          <a:noFill/>
        </p:spPr>
      </p:pic>
    </p:spTree>
    <p:extLst>
      <p:ext uri="{BB962C8B-B14F-4D97-AF65-F5344CB8AC3E}">
        <p14:creationId xmlns="" xmlns:p14="http://schemas.microsoft.com/office/powerpoint/2010/main" val="3408877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1502688"/>
            <a:ext cx="9144000" cy="5632311"/>
          </a:xfrm>
          <a:prstGeom prst="rect">
            <a:avLst/>
          </a:prstGeom>
          <a:noFill/>
        </p:spPr>
        <p:txBody>
          <a:bodyPr wrap="square" rtlCol="0">
            <a:spAutoFit/>
          </a:bodyPr>
          <a:lstStyle/>
          <a:p>
            <a:r>
              <a:rPr lang="ru-RU" b="1" dirty="0" smtClean="0"/>
              <a:t>В </a:t>
            </a:r>
            <a:r>
              <a:rPr lang="ru-RU" b="1" dirty="0" smtClean="0"/>
              <a:t>основном жил в Якутии. Более 10 лет проработал шофером на Крайнем Севере, в Верхоянском районе. Затем трудился шофером, а в последние годы, перед пенсией — автомехаником центральной ремонтно-транспортной базы при Ленской геологической экспедиции. Во время наших встреч в 1980 году Виталий Максимович твердо заверил, что в следующем году он обязательно переедет в Зуевку на постоянное место жительства. </a:t>
            </a:r>
            <a:r>
              <a:rPr lang="en-US" b="1" dirty="0" smtClean="0"/>
              <a:t> </a:t>
            </a:r>
            <a:r>
              <a:rPr lang="ru-RU" b="1" dirty="0" smtClean="0"/>
              <a:t>— Чем старше становлюсь, тем больше на родину тянет, — признался он. Потом мы встретились где-то через 2—3 года совершенно случайно в Зуевке на перекидном мосту. Я спросил, получил ли он по почте рассказы, написанные по его воспоминаниям. — Получил и прочитал. Все нормально. У меня таких историй в голове — можно целые тома написать, — сказал Виталий Максимович. — Вот на следующий год приеду в Зуевку, посидим, </a:t>
            </a:r>
            <a:r>
              <a:rPr lang="ru-RU" b="1" dirty="0" err="1" smtClean="0"/>
              <a:t>порассказываю</a:t>
            </a:r>
            <a:r>
              <a:rPr lang="ru-RU" b="1" dirty="0" smtClean="0"/>
              <a:t>... Но больше нам не довелось посидеть. Не переехал Соболев в Зуевку. Точно известно, что Виталий Максимович очень хотел это сделать сразу после своего 70-летия в 1993 году. Вел на эту тему переговоры с</a:t>
            </a:r>
            <a:br>
              <a:rPr lang="ru-RU" b="1" dirty="0" smtClean="0"/>
            </a:br>
            <a:r>
              <a:rPr lang="ru-RU" b="1" dirty="0" smtClean="0"/>
              <a:t>администрацией района, которая подготовила для него квартиру. Но жизнь, а точнее смерть Героя, внесла свои коррективы. Как рассказывала его двоюродная сестра, </a:t>
            </a:r>
            <a:r>
              <a:rPr lang="ru-RU" b="1" dirty="0" err="1" smtClean="0"/>
              <a:t>зуевчанка</a:t>
            </a:r>
            <a:r>
              <a:rPr lang="ru-RU" b="1" dirty="0" smtClean="0"/>
              <a:t> Зинаида Семеновна Кощеева, в день его юбилея пришли поздравить ветерана работники военкомата, но сердце Героя уже не билось. Он умер накануне своего 70-летия.</a:t>
            </a:r>
            <a:br>
              <a:rPr lang="ru-RU" b="1" dirty="0" smtClean="0"/>
            </a:br>
            <a:r>
              <a:rPr lang="en-US" b="1" dirty="0" smtClean="0"/>
              <a:t>                                                   </a:t>
            </a:r>
            <a:r>
              <a:rPr lang="ru-RU" b="1" dirty="0" smtClean="0"/>
              <a:t>                                                              А</a:t>
            </a:r>
            <a:r>
              <a:rPr lang="ru-RU" b="1" dirty="0" smtClean="0"/>
              <a:t>. Огарков</a:t>
            </a:r>
            <a:br>
              <a:rPr lang="ru-RU" b="1" dirty="0" smtClean="0"/>
            </a:br>
            <a:endParaRPr lang="ru-RU" b="1" dirty="0"/>
          </a:p>
        </p:txBody>
      </p:sp>
      <p:sp>
        <p:nvSpPr>
          <p:cNvPr id="4" name="TextBox 3"/>
          <p:cNvSpPr txBox="1"/>
          <p:nvPr/>
        </p:nvSpPr>
        <p:spPr>
          <a:xfrm>
            <a:off x="1785918" y="142852"/>
            <a:ext cx="7358082" cy="1477328"/>
          </a:xfrm>
          <a:prstGeom prst="rect">
            <a:avLst/>
          </a:prstGeom>
          <a:noFill/>
        </p:spPr>
        <p:txBody>
          <a:bodyPr wrap="square" rtlCol="0">
            <a:spAutoFit/>
          </a:bodyPr>
          <a:lstStyle/>
          <a:p>
            <a:r>
              <a:rPr lang="ru-RU" b="1" dirty="0" smtClean="0"/>
              <a:t>Закончилась война. Соболев стал курсантом танкового технического училища. Но закончить не удалось по причине его расформирования. Тогда он решил уйти на «гражданку», получил права водителя автомобиля в Черниговской автошколе и всю оставшуюся трудовую жизнь, как говорится, крутил баранку. </a:t>
            </a:r>
            <a:endParaRPr lang="ru-RU"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571868" y="785794"/>
            <a:ext cx="5072098" cy="4893647"/>
          </a:xfrm>
          <a:prstGeom prst="rect">
            <a:avLst/>
          </a:prstGeom>
        </p:spPr>
        <p:txBody>
          <a:bodyPr wrap="square">
            <a:spAutoFit/>
          </a:bodyPr>
          <a:lstStyle/>
          <a:p>
            <a:r>
              <a:rPr lang="ru-RU" sz="2400" dirty="0" smtClean="0"/>
              <a:t>Виталий Соболев родился 30 октября 1923 года в деревне Большие Соболи (ныне — Зуевский район Кировской области). После окончания начальной школы и школы фабрично-заводского ученичества работал на железной дороге. В сентябре 1941 года Соболев был призван на службу в Рабоче-крестьянскую Красную Армию. С апреля 1942 года — на фронтах Великой Отечественной войны. В боях три раза был ранен.</a:t>
            </a:r>
            <a:endParaRPr lang="ru-RU" sz="2400" dirty="0"/>
          </a:p>
        </p:txBody>
      </p:sp>
      <p:pic>
        <p:nvPicPr>
          <p:cNvPr id="2051" name="Picture 3" descr="C:\Users\Alukard\Desktop\SobolevVitMax1.JPG"/>
          <p:cNvPicPr>
            <a:picLocks noChangeAspect="1" noChangeArrowheads="1"/>
          </p:cNvPicPr>
          <p:nvPr/>
        </p:nvPicPr>
        <p:blipFill>
          <a:blip r:embed="rId2" cstate="print"/>
          <a:srcRect/>
          <a:stretch>
            <a:fillRect/>
          </a:stretch>
        </p:blipFill>
        <p:spPr bwMode="auto">
          <a:xfrm>
            <a:off x="683568" y="1340767"/>
            <a:ext cx="2673986" cy="3877279"/>
          </a:xfrm>
          <a:prstGeom prst="rect">
            <a:avLst/>
          </a:prstGeom>
          <a:noFill/>
        </p:spPr>
      </p:pic>
    </p:spTree>
    <p:extLst>
      <p:ext uri="{BB962C8B-B14F-4D97-AF65-F5344CB8AC3E}">
        <p14:creationId xmlns="" xmlns:p14="http://schemas.microsoft.com/office/powerpoint/2010/main" val="24504026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57356" y="0"/>
            <a:ext cx="7000924" cy="1323439"/>
          </a:xfrm>
          <a:prstGeom prst="rect">
            <a:avLst/>
          </a:prstGeom>
          <a:noFill/>
        </p:spPr>
        <p:txBody>
          <a:bodyPr wrap="square" rtlCol="0">
            <a:spAutoFit/>
          </a:bodyPr>
          <a:lstStyle/>
          <a:p>
            <a:r>
              <a:rPr lang="ru-RU" sz="2000" dirty="0" smtClean="0"/>
              <a:t>Первый боевой опыт приобрел во время жестоких боев под                             Ленинградом. Был ранен. После госпиталя — опять фронт. Благодаря отличному телосложению и приобретенной боевой закалке попал в </a:t>
            </a:r>
            <a:r>
              <a:rPr lang="ru-RU" sz="2000" dirty="0" err="1" smtClean="0"/>
              <a:t>разведроту</a:t>
            </a:r>
            <a:r>
              <a:rPr lang="ru-RU" sz="2000" dirty="0" smtClean="0"/>
              <a:t> 350-й стрелковой дивизии. </a:t>
            </a:r>
            <a:endParaRPr lang="ru-RU" sz="2000" dirty="0"/>
          </a:p>
        </p:txBody>
      </p:sp>
      <p:sp>
        <p:nvSpPr>
          <p:cNvPr id="5" name="TextBox 4"/>
          <p:cNvSpPr txBox="1"/>
          <p:nvPr/>
        </p:nvSpPr>
        <p:spPr>
          <a:xfrm>
            <a:off x="142844" y="1225689"/>
            <a:ext cx="9001156" cy="5463034"/>
          </a:xfrm>
          <a:prstGeom prst="rect">
            <a:avLst/>
          </a:prstGeom>
          <a:noFill/>
        </p:spPr>
        <p:txBody>
          <a:bodyPr wrap="square" rtlCol="0">
            <a:spAutoFit/>
          </a:bodyPr>
          <a:lstStyle/>
          <a:p>
            <a:r>
              <a:rPr lang="ru-RU" sz="2000" dirty="0" smtClean="0"/>
              <a:t>Участвовал в различных разведывательных операциях, ходил с друзьями в тыл </a:t>
            </a:r>
            <a:r>
              <a:rPr lang="ru-RU" sz="2000" dirty="0" smtClean="0"/>
              <a:t>врага, </a:t>
            </a:r>
            <a:r>
              <a:rPr lang="ru-RU" sz="2000" dirty="0" smtClean="0"/>
              <a:t>захватил и доставил без малого два десятка «языков», минировал, доставлял необходимые сведения о расположении техники, боевых расчетах врага, о его передвижении. Главный же свой подвиг В. М. Соболев совершил в 1944 году.</a:t>
            </a:r>
            <a:br>
              <a:rPr lang="ru-RU" sz="2000" dirty="0" smtClean="0"/>
            </a:br>
            <a:r>
              <a:rPr lang="en-US" sz="2000" dirty="0" smtClean="0"/>
              <a:t>  </a:t>
            </a:r>
            <a:r>
              <a:rPr lang="ru-RU" sz="2000" dirty="0" smtClean="0"/>
              <a:t>Вот как описывают его авторы книги </a:t>
            </a:r>
            <a:r>
              <a:rPr lang="ru-RU" sz="2000" b="1" dirty="0" smtClean="0"/>
              <a:t>«В пламени сражений», </a:t>
            </a:r>
            <a:r>
              <a:rPr lang="ru-RU" sz="2000" dirty="0" smtClean="0"/>
              <a:t>которая посвящена боевому пути 13-й армии:</a:t>
            </a:r>
            <a:br>
              <a:rPr lang="ru-RU" sz="2000" dirty="0" smtClean="0"/>
            </a:br>
            <a:r>
              <a:rPr lang="ru-RU" sz="1900" b="1" i="1" dirty="0" smtClean="0"/>
              <a:t>«Не задерживаясь, войска устремились к Висле. На берег реки первой вышла разведывательная рота 350-й дивизии. В этом месте Висла</a:t>
            </a:r>
            <a:br>
              <a:rPr lang="ru-RU" sz="1900" b="1" i="1" dirty="0" smtClean="0"/>
            </a:br>
            <a:r>
              <a:rPr lang="ru-RU" sz="1900" b="1" i="1" dirty="0" smtClean="0"/>
              <a:t>имеет ширину 350—400 метров, глубину 2—3 метра, скорость течения 1—1,5 метра в секунду. Вскоре к начальнику разведки дивизии коммунист сержант Виталий Соболев и комсомолец ефрейтор Виктор </a:t>
            </a:r>
            <a:r>
              <a:rPr lang="ru-RU" sz="1900" b="1" i="1" dirty="0" err="1" smtClean="0"/>
              <a:t>Маренин</a:t>
            </a:r>
            <a:r>
              <a:rPr lang="ru-RU" sz="1900" b="1" i="1" dirty="0" smtClean="0"/>
              <a:t> доставили двух пленных и данные об обороне врага на Висле. Оказалось, что окопы и блиндажи противника пока не заняты. Возвращаясь на лодке, разведчики встретились с вражеской засадой. Они уничтожили гитлеровцев и захватили пленных. За мужество и отвагу, проявленные в боях на Висле, В. М. Соболев удостоен звания Героя Советского Союза, а Виктор </a:t>
            </a:r>
            <a:r>
              <a:rPr lang="ru-RU" sz="1900" b="1" i="1" dirty="0" err="1" smtClean="0"/>
              <a:t>Маренин</a:t>
            </a:r>
            <a:r>
              <a:rPr lang="ru-RU" sz="1900" b="1" i="1" dirty="0" smtClean="0"/>
              <a:t> </a:t>
            </a:r>
            <a:r>
              <a:rPr lang="ru-RU" sz="1900" b="1" i="1" dirty="0" smtClean="0"/>
              <a:t> награжден орденом </a:t>
            </a:r>
            <a:r>
              <a:rPr lang="ru-RU" sz="1900" b="1" i="1" dirty="0" smtClean="0"/>
              <a:t>Красного Знамени».</a:t>
            </a:r>
            <a:endParaRPr lang="ru-RU" sz="19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740353" y="2571744"/>
            <a:ext cx="1403647" cy="1584176"/>
          </a:xfrm>
        </p:spPr>
        <p:txBody>
          <a:bodyPr>
            <a:noAutofit/>
          </a:bodyPr>
          <a:lstStyle/>
          <a:p>
            <a:r>
              <a:rPr lang="ru-RU" sz="2000" dirty="0" smtClean="0"/>
              <a:t>Герой Советского Союза (Орден Ленина и медаль «Золотая звезда»)</a:t>
            </a:r>
            <a:r>
              <a:rPr lang="ru-RU" sz="2000" b="0" dirty="0" smtClean="0"/>
              <a:t> </a:t>
            </a:r>
            <a:endParaRPr lang="ru-RU" sz="2000" dirty="0">
              <a:latin typeface="+mn-lt"/>
            </a:endParaRPr>
          </a:p>
        </p:txBody>
      </p:sp>
      <p:pic>
        <p:nvPicPr>
          <p:cNvPr id="3074" name="Picture 2" descr="C:\Users\Alukard\Desktop\award1-sm.png"/>
          <p:cNvPicPr>
            <a:picLocks noChangeAspect="1" noChangeArrowheads="1"/>
          </p:cNvPicPr>
          <p:nvPr/>
        </p:nvPicPr>
        <p:blipFill>
          <a:blip r:embed="rId2" cstate="print"/>
          <a:srcRect/>
          <a:stretch>
            <a:fillRect/>
          </a:stretch>
        </p:blipFill>
        <p:spPr bwMode="auto">
          <a:xfrm>
            <a:off x="7769809" y="214290"/>
            <a:ext cx="1253567" cy="2357454"/>
          </a:xfrm>
          <a:prstGeom prst="rect">
            <a:avLst/>
          </a:prstGeom>
          <a:noFill/>
        </p:spPr>
      </p:pic>
      <p:pic>
        <p:nvPicPr>
          <p:cNvPr id="3075" name="Picture 3" descr="C:\Users\Alukard\Desktop\filterimage.jpg"/>
          <p:cNvPicPr>
            <a:picLocks noChangeAspect="1" noChangeArrowheads="1"/>
          </p:cNvPicPr>
          <p:nvPr/>
        </p:nvPicPr>
        <p:blipFill>
          <a:blip r:embed="rId3" cstate="print">
            <a:lum bright="10000"/>
          </a:blip>
          <a:srcRect l="10950" t="1664" r="2243"/>
          <a:stretch>
            <a:fillRect/>
          </a:stretch>
        </p:blipFill>
        <p:spPr bwMode="auto">
          <a:xfrm>
            <a:off x="142844" y="214290"/>
            <a:ext cx="7595770" cy="6429396"/>
          </a:xfrm>
          <a:prstGeom prst="rect">
            <a:avLst/>
          </a:prstGeom>
          <a:noFill/>
        </p:spPr>
      </p:pic>
      <p:cxnSp>
        <p:nvCxnSpPr>
          <p:cNvPr id="6" name="Прямая соединительная линия 5"/>
          <p:cNvCxnSpPr/>
          <p:nvPr/>
        </p:nvCxnSpPr>
        <p:spPr>
          <a:xfrm>
            <a:off x="1071538" y="6429396"/>
            <a:ext cx="528641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29520" y="3212976"/>
            <a:ext cx="1545312" cy="2359164"/>
          </a:xfrm>
        </p:spPr>
        <p:txBody>
          <a:bodyPr>
            <a:noAutofit/>
          </a:bodyPr>
          <a:lstStyle/>
          <a:p>
            <a:r>
              <a:rPr lang="ru-RU" sz="2400" b="1" dirty="0" smtClean="0"/>
              <a:t>Орден Славы </a:t>
            </a:r>
            <a:r>
              <a:rPr lang="en-US" sz="2400" b="1" dirty="0" smtClean="0"/>
              <a:t>III </a:t>
            </a:r>
            <a:r>
              <a:rPr lang="ru-RU" sz="2400" b="1" dirty="0" smtClean="0"/>
              <a:t>степени</a:t>
            </a:r>
            <a:r>
              <a:rPr lang="ru-RU" sz="2400" dirty="0" smtClean="0"/>
              <a:t> </a:t>
            </a:r>
            <a:br>
              <a:rPr lang="ru-RU" sz="2400" dirty="0" smtClean="0"/>
            </a:br>
            <a:endParaRPr lang="ru-RU" sz="2400" dirty="0">
              <a:latin typeface="+mn-lt"/>
            </a:endParaRPr>
          </a:p>
        </p:txBody>
      </p:sp>
      <p:pic>
        <p:nvPicPr>
          <p:cNvPr id="4098" name="Picture 2" descr="C:\Users\Alukard\Desktop\filterimage (1).jpg"/>
          <p:cNvPicPr>
            <a:picLocks noChangeAspect="1" noChangeArrowheads="1"/>
          </p:cNvPicPr>
          <p:nvPr/>
        </p:nvPicPr>
        <p:blipFill>
          <a:blip r:embed="rId2" cstate="print">
            <a:lum bright="10000"/>
          </a:blip>
          <a:srcRect l="8039" r="1379"/>
          <a:stretch>
            <a:fillRect/>
          </a:stretch>
        </p:blipFill>
        <p:spPr bwMode="auto">
          <a:xfrm>
            <a:off x="142844" y="214290"/>
            <a:ext cx="7339674" cy="6429420"/>
          </a:xfrm>
          <a:prstGeom prst="rect">
            <a:avLst/>
          </a:prstGeom>
          <a:noFill/>
        </p:spPr>
      </p:pic>
      <p:pic>
        <p:nvPicPr>
          <p:cNvPr id="4099" name="Picture 3" descr="C:\Users\Alukard\Desktop\award11_3-sm.png"/>
          <p:cNvPicPr>
            <a:picLocks noChangeAspect="1" noChangeArrowheads="1"/>
          </p:cNvPicPr>
          <p:nvPr/>
        </p:nvPicPr>
        <p:blipFill>
          <a:blip r:embed="rId3" cstate="print"/>
          <a:srcRect/>
          <a:stretch>
            <a:fillRect/>
          </a:stretch>
        </p:blipFill>
        <p:spPr bwMode="auto">
          <a:xfrm>
            <a:off x="7596336" y="342666"/>
            <a:ext cx="1333382" cy="273787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343800" y="3071810"/>
            <a:ext cx="1800200" cy="854968"/>
          </a:xfrm>
        </p:spPr>
        <p:txBody>
          <a:bodyPr>
            <a:noAutofit/>
          </a:bodyPr>
          <a:lstStyle/>
          <a:p>
            <a:pPr algn="l"/>
            <a:r>
              <a:rPr lang="ru-RU" sz="3200" b="1" dirty="0" smtClean="0"/>
              <a:t>Орден Красной Звезды</a:t>
            </a:r>
            <a:endParaRPr lang="ru-RU" sz="3200" dirty="0">
              <a:latin typeface="+mn-lt"/>
            </a:endParaRPr>
          </a:p>
        </p:txBody>
      </p:sp>
      <p:pic>
        <p:nvPicPr>
          <p:cNvPr id="5123" name="Picture 3" descr="C:\Users\Alukard\Desktop\filterimage (3).jpg"/>
          <p:cNvPicPr>
            <a:picLocks noChangeAspect="1" noChangeArrowheads="1"/>
          </p:cNvPicPr>
          <p:nvPr/>
        </p:nvPicPr>
        <p:blipFill>
          <a:blip r:embed="rId2" cstate="print"/>
          <a:srcRect l="6332" r="1847"/>
          <a:stretch>
            <a:fillRect/>
          </a:stretch>
        </p:blipFill>
        <p:spPr bwMode="auto">
          <a:xfrm>
            <a:off x="214282" y="142852"/>
            <a:ext cx="7079044" cy="6473464"/>
          </a:xfrm>
          <a:prstGeom prst="rect">
            <a:avLst/>
          </a:prstGeom>
          <a:noFill/>
        </p:spPr>
      </p:pic>
      <p:pic>
        <p:nvPicPr>
          <p:cNvPr id="5122" name="Picture 2" descr="C:\Users\Alukard\Desktop\award10-sm.png"/>
          <p:cNvPicPr>
            <a:picLocks noChangeAspect="1" noChangeArrowheads="1"/>
          </p:cNvPicPr>
          <p:nvPr/>
        </p:nvPicPr>
        <p:blipFill>
          <a:blip r:embed="rId3" cstate="print"/>
          <a:srcRect/>
          <a:stretch>
            <a:fillRect/>
          </a:stretch>
        </p:blipFill>
        <p:spPr bwMode="auto">
          <a:xfrm>
            <a:off x="7215206" y="642918"/>
            <a:ext cx="1807091" cy="174016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4284" y="142852"/>
            <a:ext cx="7239716" cy="1002035"/>
          </a:xfrm>
        </p:spPr>
        <p:txBody>
          <a:bodyPr>
            <a:normAutofit/>
          </a:bodyPr>
          <a:lstStyle/>
          <a:p>
            <a:r>
              <a:rPr lang="ru-RU" sz="1400" dirty="0" smtClean="0"/>
              <a:t>Эта </a:t>
            </a:r>
            <a:r>
              <a:rPr lang="ru-RU" sz="1400" dirty="0" smtClean="0"/>
              <a:t>публикация завершала серию рассказов, написанных по воспоминаниям разведчика, которые были напечатаны в районной газете «Заветы Ильича» №№ 7, 8, 9, 10, 14 за 1981 год.</a:t>
            </a:r>
            <a:endParaRPr lang="ru-RU" sz="1400" dirty="0">
              <a:latin typeface="+mn-lt"/>
            </a:endParaRPr>
          </a:p>
        </p:txBody>
      </p:sp>
      <p:sp>
        <p:nvSpPr>
          <p:cNvPr id="3" name="Прямоугольник 2"/>
          <p:cNvSpPr/>
          <p:nvPr/>
        </p:nvSpPr>
        <p:spPr>
          <a:xfrm>
            <a:off x="0" y="917912"/>
            <a:ext cx="9144000" cy="5940088"/>
          </a:xfrm>
          <a:prstGeom prst="rect">
            <a:avLst/>
          </a:prstGeom>
        </p:spPr>
        <p:txBody>
          <a:bodyPr wrap="square">
            <a:spAutoFit/>
          </a:bodyPr>
          <a:lstStyle/>
          <a:p>
            <a:pPr algn="ctr"/>
            <a:r>
              <a:rPr lang="ru-RU" sz="2000" b="1" dirty="0" smtClean="0"/>
              <a:t>В них верили, и они победили</a:t>
            </a:r>
          </a:p>
          <a:p>
            <a:r>
              <a:rPr lang="ru-RU" sz="2000" b="1" dirty="0" smtClean="0"/>
              <a:t>Было это в середине лета 1944 года на Берлинском направлении. Наши части подошли к Висле. Отделение «охотников» вызвал командир дивизии: — Необходимо разведать берег противника. В разведку пойдут двое... Выбор пал на Виталия Соболева и Виктора Маренина. Учитывались их опыт и умение плавать. Плыли налегке. Черные очертания противоположного берега таили неизвестность. Что их там ждет? Что с ними будет через двадцать минут? Через полчаса? Они этого не знали. И не загадывали.</a:t>
            </a:r>
          </a:p>
          <a:p>
            <a:r>
              <a:rPr lang="ru-RU" sz="2000" b="1" dirty="0" smtClean="0"/>
              <a:t>Главное — внимание и осторожность. Разведчик, что минер, одно неосторожное движение — и «подорвался». Кусты ивняка вблизи не кажутся такими страшными, как издали. Они бесшумно скрыли разведчиков. Прислушались. Ничего подозрительного. Продвинулись дальше. Траншея. Она тянется вдоль Вислы. Еще в мирное время возвели вал, чтобы в период большой воды река не затопляла поле. Пошли вверх по траншее. Где-то должна</a:t>
            </a:r>
          </a:p>
          <a:p>
            <a:r>
              <a:rPr lang="ru-RU" sz="2000" b="1" dirty="0" smtClean="0"/>
              <a:t>быть дорога Копшеница — Сандомир. Вдруг явственно услышали гул приближающейся машины. Где дорога несколько уходила от реки в сторону, немцы остановились. При свете фар можно было различить погоны офицеров, род войск. Этого было достаточно. Не теряя времени, вернулись к реке.</a:t>
            </a:r>
          </a:p>
          <a:p>
            <a:endParaRPr lang="ru-RU" sz="2000"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42844" y="1071546"/>
            <a:ext cx="8858312" cy="5909310"/>
          </a:xfrm>
          <a:prstGeom prst="rect">
            <a:avLst/>
          </a:prstGeom>
          <a:noFill/>
        </p:spPr>
        <p:txBody>
          <a:bodyPr wrap="square" rtlCol="0">
            <a:spAutoFit/>
          </a:bodyPr>
          <a:lstStyle/>
          <a:p>
            <a:r>
              <a:rPr lang="ru-RU" dirty="0" smtClean="0"/>
              <a:t>Выслушав разведчиков, подполковник </a:t>
            </a:r>
            <a:r>
              <a:rPr lang="ru-RU" dirty="0" err="1" smtClean="0"/>
              <a:t>Скопенко</a:t>
            </a:r>
            <a:r>
              <a:rPr lang="ru-RU" dirty="0" smtClean="0"/>
              <a:t>, чей полк должен был первым форсировать Вислу, приказал Виталию и Виктору плыть обратно с двумя пулеметчиками. </a:t>
            </a:r>
            <a:r>
              <a:rPr lang="en-US" dirty="0" smtClean="0"/>
              <a:t/>
            </a:r>
            <a:br>
              <a:rPr lang="en-US" dirty="0" smtClean="0"/>
            </a:br>
            <a:r>
              <a:rPr lang="ru-RU" dirty="0" smtClean="0"/>
              <a:t>— Ваша задача, — говорил </a:t>
            </a:r>
            <a:r>
              <a:rPr lang="ru-RU" dirty="0" err="1" smtClean="0"/>
              <a:t>Скопенко</a:t>
            </a:r>
            <a:r>
              <a:rPr lang="ru-RU" dirty="0" smtClean="0"/>
              <a:t>, — обеспечить успешную переправу наших войск. Приказываю держаться до последнего вздоха, но поняв ненужность последней фразы, уже по-товарищески добавил:</a:t>
            </a:r>
            <a:r>
              <a:rPr lang="en-US" dirty="0" smtClean="0"/>
              <a:t/>
            </a:r>
            <a:br>
              <a:rPr lang="en-US" dirty="0" smtClean="0"/>
            </a:br>
            <a:r>
              <a:rPr lang="ru-RU" dirty="0" smtClean="0"/>
              <a:t> — Действуйте, ребята, мы верим в вас!</a:t>
            </a:r>
            <a:r>
              <a:rPr lang="en-US" dirty="0" smtClean="0"/>
              <a:t/>
            </a:r>
            <a:br>
              <a:rPr lang="en-US" dirty="0" smtClean="0"/>
            </a:br>
            <a:r>
              <a:rPr lang="ru-RU" dirty="0" smtClean="0"/>
              <a:t> Переправлялись через реку уже на резиновых лодках. Кратчайшим путем побежали к траншее. С пулеметчиками не только поговорить, даже познакомиться не успели. Узнали лишь, что одного зовут Василий, а другого — Николай. Виталий опасался одного: вдруг немцы успели занять траншею, тогда выполнение задания намного усложнится. Выбить из траншеи вооруженных фашистов двумя пулеметами вряд ли удастся, да еще если немцы их заметят первыми... Мысли молниеносно сменяли одна другую, а ноги все быстрее устремлялись к заветному рубежу. Когда до траншеи оставалось совсем немного, Виталий понял — успели. Иначе немцы бы их уже заметили и открыли огонь. Заскочив в траншею, Виктор с Николаем установили пулемет и приготовились к бою. Соболев с Василием стали продвигаться вверх, в сторону шоссейной дороги. Слух уловил посторонний шум. Остановились. Сомнений не было: навстречу по траншее шли немцы. Быстро окопали пулемет. Соединили две ленты вместе. Знаками договорились, что Виталий сбоку будет помогать их тянуть к пулемету.</a:t>
            </a:r>
            <a:br>
              <a:rPr lang="ru-RU" dirty="0" smtClean="0"/>
            </a:b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4282" y="1142984"/>
            <a:ext cx="8715436" cy="5324535"/>
          </a:xfrm>
          <a:prstGeom prst="rect">
            <a:avLst/>
          </a:prstGeom>
          <a:noFill/>
        </p:spPr>
        <p:txBody>
          <a:bodyPr wrap="square" rtlCol="0">
            <a:spAutoFit/>
          </a:bodyPr>
          <a:lstStyle/>
          <a:p>
            <a:r>
              <a:rPr lang="ru-RU" sz="2000" b="1" dirty="0" smtClean="0"/>
              <a:t>Когда приготовления закончились, немцы были еще не очень близко. Есть время еще раз все проверить и подумать... — Да о чем думать? — вспоминает Виталий Максимович, — все нервы на пределе. Ты и враг. Кто-то должен отступить. Кто-то — погибнуть... Да, понять можно. Умирать никто не хотел. Виталию в то время был всего 21 год, его товарищам — не больше. ...До немцев оставалось метров десять, когда Виталий открыл огонь из автомата. Его поддержал один пулемет, затем другой. Для немцев это было так неожиданно, что они начали отступать, в панике запуская ракеты. Это позволило десантникам стрелять более точно.</a:t>
            </a:r>
            <a:br>
              <a:rPr lang="ru-RU" sz="2000" b="1" dirty="0" smtClean="0"/>
            </a:br>
            <a:r>
              <a:rPr lang="ru-RU" sz="2000" b="1" dirty="0" smtClean="0"/>
              <a:t>Когда фашисты опомнились, они подтянули силы и открыли минометный огонь. Но наступление им завершить не удалось: часть наших войск уже переправилась через Вислу и вступила в бой. Благодаря мужеству и отваге четверки, возглавлял которую Соболев, наши части успешно форсировали Вислу южнее города </a:t>
            </a:r>
            <a:r>
              <a:rPr lang="ru-RU" sz="2000" b="1" dirty="0" err="1" smtClean="0"/>
              <a:t>Сандомир</a:t>
            </a:r>
            <a:r>
              <a:rPr lang="ru-RU" sz="2000" b="1" dirty="0" smtClean="0"/>
              <a:t>. Виталий Максимович в этой операции был тяжело ранен и отправлен в госпиталь. Там он и узнал о присвоении ему высшей награды Родины.</a:t>
            </a:r>
            <a:br>
              <a:rPr lang="ru-RU" sz="2000" b="1" dirty="0" smtClean="0"/>
            </a:br>
            <a:endParaRPr lang="ru-RU" sz="2000" b="1"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TotalTime>
  <Words>762</Words>
  <Application>Microsoft Office PowerPoint</Application>
  <PresentationFormat>Экран (4:3)</PresentationFormat>
  <Paragraphs>25</Paragraphs>
  <Slides>10</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Слайд 1</vt:lpstr>
      <vt:lpstr>Слайд 2</vt:lpstr>
      <vt:lpstr>Слайд 3</vt:lpstr>
      <vt:lpstr>Герой Советского Союза (Орден Ленина и медаль «Золотая звезда») </vt:lpstr>
      <vt:lpstr>Орден Славы III степени  </vt:lpstr>
      <vt:lpstr>Орден Красной Звезды</vt:lpstr>
      <vt:lpstr>Эта публикация завершала серию рассказов, написанных по воспоминаниям разведчика, которые были напечатаны в районной газете «Заветы Ильича» №№ 7, 8, 9, 10, 14 за 1981 год.</vt:lpstr>
      <vt:lpstr>Слайд 8</vt:lpstr>
      <vt:lpstr>Слайд 9</vt:lpstr>
      <vt:lpstr>Слайд 10</vt:lpstr>
    </vt:vector>
  </TitlesOfParts>
  <Company>Интернат</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user1</dc:creator>
  <cp:lastModifiedBy>Kabinet 3-20</cp:lastModifiedBy>
  <cp:revision>10</cp:revision>
  <dcterms:created xsi:type="dcterms:W3CDTF">2015-02-17T08:35:42Z</dcterms:created>
  <dcterms:modified xsi:type="dcterms:W3CDTF">2015-04-23T03:01:24Z</dcterms:modified>
</cp:coreProperties>
</file>