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8" r:id="rId2"/>
    <p:sldId id="292" r:id="rId3"/>
    <p:sldId id="277" r:id="rId4"/>
    <p:sldId id="287" r:id="rId5"/>
    <p:sldId id="296" r:id="rId6"/>
    <p:sldId id="294" r:id="rId7"/>
    <p:sldId id="297" r:id="rId8"/>
    <p:sldId id="293" r:id="rId9"/>
    <p:sldId id="271" r:id="rId10"/>
    <p:sldId id="295" r:id="rId11"/>
    <p:sldId id="285" r:id="rId12"/>
    <p:sldId id="299" r:id="rId13"/>
    <p:sldId id="302" r:id="rId14"/>
    <p:sldId id="278" r:id="rId15"/>
    <p:sldId id="28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846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E118A-FEB3-420C-AE1E-3F0C866261E8}" type="datetimeFigureOut">
              <a:rPr lang="ru-RU" smtClean="0"/>
              <a:pPr/>
              <a:t>23.05.2015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C272B-DEEE-4975-B120-34FD688DEC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38251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E118A-FEB3-420C-AE1E-3F0C866261E8}" type="datetimeFigureOut">
              <a:rPr lang="ru-RU" smtClean="0"/>
              <a:pPr/>
              <a:t>23.05.2015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C272B-DEEE-4975-B120-34FD688DEC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34403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E118A-FEB3-420C-AE1E-3F0C866261E8}" type="datetimeFigureOut">
              <a:rPr lang="ru-RU" smtClean="0"/>
              <a:pPr/>
              <a:t>23.05.2015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C272B-DEEE-4975-B120-34FD688DEC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9430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E118A-FEB3-420C-AE1E-3F0C866261E8}" type="datetimeFigureOut">
              <a:rPr lang="ru-RU" smtClean="0"/>
              <a:pPr/>
              <a:t>23.05.2015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C272B-DEEE-4975-B120-34FD688DEC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2835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E118A-FEB3-420C-AE1E-3F0C866261E8}" type="datetimeFigureOut">
              <a:rPr lang="ru-RU" smtClean="0"/>
              <a:pPr/>
              <a:t>23.05.2015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C272B-DEEE-4975-B120-34FD688DEC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8247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E118A-FEB3-420C-AE1E-3F0C866261E8}" type="datetimeFigureOut">
              <a:rPr lang="ru-RU" smtClean="0"/>
              <a:pPr/>
              <a:t>23.05.2015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C272B-DEEE-4975-B120-34FD688DEC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74913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E118A-FEB3-420C-AE1E-3F0C866261E8}" type="datetimeFigureOut">
              <a:rPr lang="ru-RU" smtClean="0"/>
              <a:pPr/>
              <a:t>23.05.2015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C272B-DEEE-4975-B120-34FD688DEC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15257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E118A-FEB3-420C-AE1E-3F0C866261E8}" type="datetimeFigureOut">
              <a:rPr lang="ru-RU" smtClean="0"/>
              <a:pPr/>
              <a:t>23.05.2015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C272B-DEEE-4975-B120-34FD688DEC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42479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E118A-FEB3-420C-AE1E-3F0C866261E8}" type="datetimeFigureOut">
              <a:rPr lang="ru-RU" smtClean="0"/>
              <a:pPr/>
              <a:t>23.05.2015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C272B-DEEE-4975-B120-34FD688DEC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52006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E118A-FEB3-420C-AE1E-3F0C866261E8}" type="datetimeFigureOut">
              <a:rPr lang="ru-RU" smtClean="0"/>
              <a:pPr/>
              <a:t>23.05.2015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C272B-DEEE-4975-B120-34FD688DEC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4002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E118A-FEB3-420C-AE1E-3F0C866261E8}" type="datetimeFigureOut">
              <a:rPr lang="ru-RU" smtClean="0"/>
              <a:pPr/>
              <a:t>23.05.2015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C272B-DEEE-4975-B120-34FD688DEC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5049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FE118A-FEB3-420C-AE1E-3F0C866261E8}" type="datetimeFigureOut">
              <a:rPr lang="ru-RU" smtClean="0"/>
              <a:pPr/>
              <a:t>23.05.2015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DC272B-DEEE-4975-B120-34FD688DEC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2130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8.emf"/><Relationship Id="rId4" Type="http://schemas.openxmlformats.org/officeDocument/2006/relationships/package" Target="../embeddings/Microsoft_Word_Document4.docx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package" Target="../embeddings/Microsoft_Word_Document1.docx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5.emf"/><Relationship Id="rId4" Type="http://schemas.openxmlformats.org/officeDocument/2006/relationships/package" Target="../embeddings/Microsoft_Word_Document2.docx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6.emf"/><Relationship Id="rId4" Type="http://schemas.openxmlformats.org/officeDocument/2006/relationships/package" Target="../embeddings/Microsoft_Word_Document3.docx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7920880" cy="6408712"/>
          </a:xfrm>
        </p:spPr>
        <p:txBody>
          <a:bodyPr>
            <a:normAutofit/>
          </a:bodyPr>
          <a:lstStyle/>
          <a:p>
            <a:r>
              <a:rPr lang="ru-RU" dirty="0" smtClean="0"/>
              <a:t>Обобщающий урок по теме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«Одночлены».</a:t>
            </a:r>
            <a:br>
              <a:rPr lang="ru-RU" dirty="0" smtClean="0"/>
            </a:br>
            <a:r>
              <a:rPr lang="ru-RU" dirty="0" smtClean="0"/>
              <a:t>7 класс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МОУ «СОШ №2» г. Печора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9395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00042"/>
            <a:ext cx="8334098" cy="98474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Вычислите, а затем запишите числители полученных чисел по порядку</a:t>
            </a:r>
            <a:endParaRPr lang="ru-RU" b="1" dirty="0"/>
          </a:p>
        </p:txBody>
      </p:sp>
      <p:graphicFrame>
        <p:nvGraphicFramePr>
          <p:cNvPr id="4301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8615039"/>
              </p:ext>
            </p:extLst>
          </p:nvPr>
        </p:nvGraphicFramePr>
        <p:xfrm>
          <a:off x="1259632" y="1988840"/>
          <a:ext cx="8298482" cy="45312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24" name="Document" r:id="rId4" imgW="9249915" imgH="4796776" progId="Word.Document.12">
                  <p:embed/>
                </p:oleObj>
              </mc:Choice>
              <mc:Fallback>
                <p:oleObj name="Document" r:id="rId4" imgW="9249915" imgH="4796776" progId="Word.Document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1988840"/>
                        <a:ext cx="8298482" cy="453125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171400"/>
            <a:ext cx="8229600" cy="206084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1979</a:t>
            </a:r>
            <a:r>
              <a:rPr lang="ru-RU" dirty="0" smtClean="0"/>
              <a:t> год начинает действовать</a:t>
            </a:r>
            <a:br>
              <a:rPr lang="ru-RU" dirty="0" smtClean="0"/>
            </a:br>
            <a:r>
              <a:rPr lang="ru-RU" dirty="0" smtClean="0"/>
              <a:t>Печорская ГРЭС, мощность которой равна </a:t>
            </a:r>
            <a:r>
              <a:rPr lang="ru-RU" b="1" dirty="0" smtClean="0"/>
              <a:t>1.260.000</a:t>
            </a:r>
            <a:r>
              <a:rPr lang="ru-RU" dirty="0" smtClean="0"/>
              <a:t> кВт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914183"/>
            <a:ext cx="7416824" cy="5005671"/>
          </a:xfrm>
        </p:spPr>
      </p:pic>
    </p:spTree>
    <p:extLst>
      <p:ext uri="{BB962C8B-B14F-4D97-AF65-F5344CB8AC3E}">
        <p14:creationId xmlns:p14="http://schemas.microsoft.com/office/powerpoint/2010/main" val="2381422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Выполните умножение одночленов</a:t>
            </a:r>
            <a:br>
              <a:rPr lang="ru-RU" dirty="0" smtClean="0"/>
            </a:b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79512" y="906587"/>
                <a:ext cx="8507288" cy="5546749"/>
              </a:xfrm>
            </p:spPr>
            <p:txBody>
              <a:bodyPr>
                <a:normAutofit fontScale="92500" lnSpcReduction="20000"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 </a:t>
                </a:r>
                <a:r>
                  <a:rPr lang="ru-RU" b="1" dirty="0" smtClean="0"/>
                  <a:t>1)</a:t>
                </a:r>
                <a:r>
                  <a:rPr lang="ru-RU" b="1" dirty="0"/>
                  <a:t> </a:t>
                </a:r>
                <a:r>
                  <a:rPr lang="ru-RU" b="1" dirty="0" smtClean="0"/>
                  <a:t>  1,5ах*2а =</a:t>
                </a:r>
              </a:p>
              <a:p>
                <a:pPr marL="0" indent="0">
                  <a:buNone/>
                </a:pPr>
                <a:endParaRPr lang="ru-RU" b="1" dirty="0"/>
              </a:p>
              <a:p>
                <a:pPr marL="0" indent="0">
                  <a:buNone/>
                </a:pPr>
                <a:r>
                  <a:rPr lang="ru-RU" b="1" dirty="0" smtClean="0"/>
                  <a:t> 2)  0,2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b="1" i="1" smtClean="0">
                            <a:latin typeface="Cambria Math" panose="02040503050406030204" pitchFamily="18" charset="0"/>
                          </a:rPr>
                          <m:t>а</m:t>
                        </m:r>
                      </m:e>
                      <m:sup>
                        <m:r>
                          <a:rPr lang="ru-RU" b="1" i="1" smtClean="0"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ru-RU" b="1" dirty="0" smtClean="0"/>
                  <a:t>у*5у =</a:t>
                </a:r>
              </a:p>
              <a:p>
                <a:pPr marL="0" indent="0">
                  <a:buNone/>
                </a:pPr>
                <a:endParaRPr lang="ru-RU" b="1" dirty="0" smtClean="0"/>
              </a:p>
              <a:p>
                <a:pPr marL="0" indent="0">
                  <a:buNone/>
                </a:pPr>
                <a:r>
                  <a:rPr lang="ru-RU" b="1" dirty="0"/>
                  <a:t> </a:t>
                </a:r>
                <a:r>
                  <a:rPr lang="ru-RU" b="1" dirty="0" smtClean="0"/>
                  <a:t>3)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1" i="1"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ru-RU" b="1" i="1">
                            <a:latin typeface="Cambria Math" panose="02040503050406030204" pitchFamily="18" charset="0"/>
                          </a:rPr>
                          <m:t>𝟕</m:t>
                        </m:r>
                      </m:den>
                    </m:f>
                  </m:oMath>
                </a14:m>
                <a:r>
                  <a:rPr lang="ru-RU" b="1" dirty="0"/>
                  <a:t> х у *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1" i="1"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ru-RU" b="1" i="1">
                            <a:latin typeface="Cambria Math" panose="02040503050406030204" pitchFamily="18" charset="0"/>
                          </a:rPr>
                          <m:t> </m:t>
                        </m:r>
                      </m:num>
                      <m:den>
                        <m:r>
                          <a:rPr lang="ru-RU" b="1" i="1">
                            <a:latin typeface="Cambria Math" panose="020405030504060302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ru-RU" b="1" dirty="0"/>
                  <a:t> </a:t>
                </a:r>
                <a:r>
                  <a:rPr lang="ru-RU" b="1" dirty="0" smtClean="0"/>
                  <a:t>у*42 =</a:t>
                </a:r>
                <a:endParaRPr lang="ru-RU" b="1" dirty="0"/>
              </a:p>
              <a:p>
                <a:pPr marL="0" indent="0">
                  <a:buNone/>
                </a:pPr>
                <a:endParaRPr lang="ru-RU" b="1" dirty="0" smtClean="0"/>
              </a:p>
              <a:p>
                <a:pPr marL="0" indent="0">
                  <a:buNone/>
                </a:pPr>
                <a:r>
                  <a:rPr lang="ru-RU" b="1" dirty="0" smtClean="0"/>
                  <a:t> 4</a:t>
                </a:r>
                <a:r>
                  <a:rPr lang="ru-RU" b="1" dirty="0"/>
                  <a:t>)  а*(-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b="1" i="1"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ru-RU" b="1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ru-RU" b="1" i="1"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</m:sSup>
                    <m:sSup>
                      <m:sSupPr>
                        <m:ctrlPr>
                          <a:rPr lang="ru-RU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b="1" i="1">
                            <a:latin typeface="Cambria Math" panose="02040503050406030204" pitchFamily="18" charset="0"/>
                          </a:rPr>
                          <m:t>у</m:t>
                        </m:r>
                      </m:e>
                      <m:sup>
                        <m:r>
                          <a:rPr lang="ru-RU" b="1" i="1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sSup>
                      <m:sSupPr>
                        <m:ctrlPr>
                          <a:rPr lang="ru-RU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b="1" i="1">
                            <a:latin typeface="Cambria Math" panose="02040503050406030204" pitchFamily="18" charset="0"/>
                          </a:rPr>
                          <m:t>а</m:t>
                        </m:r>
                      </m:e>
                      <m:sup>
                        <m:r>
                          <a:rPr lang="ru-RU" b="1" i="1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ru-RU" b="1" dirty="0" smtClean="0"/>
                  <a:t> =</a:t>
                </a:r>
              </a:p>
              <a:p>
                <a:pPr marL="0" indent="0">
                  <a:buNone/>
                </a:pPr>
                <a:endParaRPr lang="ru-RU" b="1" dirty="0" smtClean="0"/>
              </a:p>
              <a:p>
                <a:pPr marL="0" indent="0">
                  <a:buNone/>
                </a:pPr>
                <a:r>
                  <a:rPr lang="ru-RU" b="1" dirty="0" smtClean="0"/>
                  <a:t> 5)</a:t>
                </a:r>
                <a:r>
                  <a:rPr lang="ru-RU" b="1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1" i="1"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ru-RU" b="1" i="1" smtClean="0">
                            <a:latin typeface="Cambria Math" panose="02040503050406030204" pitchFamily="18" charset="0"/>
                          </a:rPr>
                          <m:t>𝟑</m:t>
                        </m:r>
                      </m:den>
                    </m:f>
                    <m:r>
                      <a:rPr lang="ru-RU" b="1" i="1" smtClean="0">
                        <a:latin typeface="Cambria Math" panose="02040503050406030204" pitchFamily="18" charset="0"/>
                      </a:rPr>
                      <m:t>х∗</m:t>
                    </m:r>
                    <m:f>
                      <m:fPr>
                        <m:ctrlPr>
                          <a:rPr lang="ru-RU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num>
                      <m:den>
                        <m:r>
                          <a:rPr lang="ru-RU" b="1" i="1" smtClean="0">
                            <a:latin typeface="Cambria Math" panose="02040503050406030204" pitchFamily="18" charset="0"/>
                          </a:rPr>
                          <m:t>𝟓</m:t>
                        </m:r>
                      </m:den>
                    </m:f>
                    <m:r>
                      <a:rPr lang="ru-RU" b="1" i="1" smtClean="0">
                        <a:latin typeface="Cambria Math" panose="02040503050406030204" pitchFamily="18" charset="0"/>
                      </a:rPr>
                      <m:t>у∗у∗ </m:t>
                    </m:r>
                    <m:f>
                      <m:fPr>
                        <m:ctrlPr>
                          <a:rPr lang="ru-RU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ru-RU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  <m:r>
                      <a:rPr lang="ru-RU" b="1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b="1" dirty="0" smtClean="0"/>
                  <a:t> =</a:t>
                </a:r>
              </a:p>
              <a:p>
                <a:pPr marL="0" indent="0">
                  <a:buNone/>
                </a:pPr>
                <a:endParaRPr lang="ru-RU" b="1" dirty="0" smtClean="0"/>
              </a:p>
              <a:p>
                <a:pPr marL="0" indent="0">
                  <a:buNone/>
                </a:pPr>
                <a:r>
                  <a:rPr lang="ru-RU" b="1" dirty="0"/>
                  <a:t> </a:t>
                </a:r>
                <a:r>
                  <a:rPr lang="ru-RU" b="1" dirty="0" smtClean="0"/>
                  <a:t>6) </a:t>
                </a:r>
                <a:r>
                  <a:rPr lang="ru-RU" b="1" dirty="0"/>
                  <a:t>0,5х*(-</a:t>
                </a:r>
                <a:r>
                  <a:rPr lang="ru-RU" b="1" dirty="0" smtClean="0"/>
                  <a:t>2)ау =</a:t>
                </a:r>
                <a:endParaRPr lang="ru-RU" b="1" dirty="0"/>
              </a:p>
              <a:p>
                <a:pPr marL="0" indent="0">
                  <a:buNone/>
                </a:pPr>
                <a:endParaRPr lang="ru-RU" dirty="0" smtClean="0"/>
              </a:p>
              <a:p>
                <a:pPr marL="0" indent="0">
                  <a:buNone/>
                </a:pPr>
                <a:endParaRPr lang="ru-RU" dirty="0"/>
              </a:p>
              <a:p>
                <a:pPr marL="0" indent="0">
                  <a:buNone/>
                </a:pP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906587"/>
                <a:ext cx="8507288" cy="5546749"/>
              </a:xfrm>
              <a:blipFill rotWithShape="0">
                <a:blip r:embed="rId2"/>
                <a:stretch>
                  <a:fillRect l="-645" t="-2857" b="-197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Овал 4"/>
              <p:cNvSpPr/>
              <p:nvPr/>
            </p:nvSpPr>
            <p:spPr>
              <a:xfrm>
                <a:off x="6649888" y="906587"/>
                <a:ext cx="2026568" cy="1800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 xmlns:m="http://schemas.openxmlformats.org/officeDocument/2006/math">
                    <m:f>
                      <m:fPr>
                        <m:ctrlPr>
                          <a:rPr lang="ru-RU" sz="36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600" b="0" i="1" smtClean="0">
                            <a:latin typeface="Cambria Math" panose="02040503050406030204" pitchFamily="18" charset="0"/>
                          </a:rPr>
                          <m:t>15</m:t>
                        </m:r>
                      </m:den>
                    </m:f>
                  </m:oMath>
                </a14:m>
                <a:r>
                  <a:rPr lang="ru-RU" sz="3600" dirty="0" smtClean="0"/>
                  <a:t>х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6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3600" b="0" i="1" dirty="0" smtClean="0">
                            <a:latin typeface="Cambria Math" panose="02040503050406030204" pitchFamily="18" charset="0"/>
                          </a:rPr>
                          <m:t>у</m:t>
                        </m:r>
                      </m:e>
                      <m:sup>
                        <m:r>
                          <a:rPr lang="ru-RU" sz="36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ru-RU" sz="3600" dirty="0" smtClean="0"/>
              </a:p>
              <a:p>
                <a:pPr algn="ctr"/>
                <a:r>
                  <a:rPr lang="ru-RU" sz="4400" dirty="0" smtClean="0"/>
                  <a:t>Е</a:t>
                </a:r>
                <a:endParaRPr lang="ru-RU" sz="4400" dirty="0"/>
              </a:p>
            </p:txBody>
          </p:sp>
        </mc:Choice>
        <mc:Fallback xmlns="">
          <p:sp>
            <p:nvSpPr>
              <p:cNvPr id="5" name="Овал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49888" y="906587"/>
                <a:ext cx="2026568" cy="1800200"/>
              </a:xfrm>
              <a:prstGeom prst="ellipse">
                <a:avLst/>
              </a:prstGeom>
              <a:blipFill rotWithShape="0">
                <a:blip r:embed="rId3"/>
                <a:stretch>
                  <a:fillRect b="-802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4210902" y="1050603"/>
                <a:ext cx="2016224" cy="1512167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40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4000" b="0" i="1" smtClean="0">
                              <a:latin typeface="Cambria Math" panose="02040503050406030204" pitchFamily="18" charset="0"/>
                            </a:rPr>
                            <m:t>а</m:t>
                          </m:r>
                        </m:e>
                        <m:sup>
                          <m:r>
                            <a:rPr lang="ru-RU" sz="40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sSup>
                        <m:sSupPr>
                          <m:ctrlPr>
                            <a:rPr lang="ru-RU" sz="4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4000" i="1">
                              <a:latin typeface="Cambria Math" panose="02040503050406030204" pitchFamily="18" charset="0"/>
                            </a:rPr>
                            <m:t>у</m:t>
                          </m:r>
                        </m:e>
                        <m:sup>
                          <m:r>
                            <a:rPr lang="ru-RU" sz="40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ru-RU" sz="4000" dirty="0" smtClean="0"/>
              </a:p>
              <a:p>
                <a:pPr algn="ctr"/>
                <a:r>
                  <a:rPr lang="ru-RU" sz="4000" dirty="0"/>
                  <a:t>У</a:t>
                </a:r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0902" y="1050603"/>
                <a:ext cx="2016224" cy="1512167"/>
              </a:xfrm>
              <a:prstGeom prst="rect">
                <a:avLst/>
              </a:prstGeom>
              <a:blipFill rotWithShape="0">
                <a:blip r:embed="rId4"/>
                <a:stretch>
                  <a:fillRect b="-992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Скругленный прямоугольник 7"/>
          <p:cNvSpPr/>
          <p:nvPr/>
        </p:nvSpPr>
        <p:spPr>
          <a:xfrm>
            <a:off x="6888128" y="3012760"/>
            <a:ext cx="1728192" cy="13737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/>
              <a:t>В</a:t>
            </a:r>
          </a:p>
          <a:p>
            <a:pPr algn="ctr"/>
            <a:r>
              <a:rPr lang="ru-RU" sz="4000" dirty="0"/>
              <a:t>-</a:t>
            </a:r>
            <a:r>
              <a:rPr lang="ru-RU" sz="4000" dirty="0" err="1"/>
              <a:t>аху</a:t>
            </a:r>
            <a:endParaRPr lang="ru-RU" sz="4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Овал 8"/>
              <p:cNvSpPr/>
              <p:nvPr/>
            </p:nvSpPr>
            <p:spPr>
              <a:xfrm>
                <a:off x="6915283" y="4920390"/>
                <a:ext cx="1728192" cy="158417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000" dirty="0" smtClean="0"/>
                  <a:t>3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40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4000" b="0" i="1" smtClean="0">
                            <a:latin typeface="Cambria Math" panose="02040503050406030204" pitchFamily="18" charset="0"/>
                          </a:rPr>
                          <m:t>а</m:t>
                        </m:r>
                      </m:e>
                      <m:sup>
                        <m:r>
                          <a:rPr lang="ru-RU" sz="4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sz="4000" dirty="0" smtClean="0"/>
                  <a:t>хХ</a:t>
                </a:r>
                <a:endParaRPr lang="ru-RU" sz="4000" dirty="0"/>
              </a:p>
            </p:txBody>
          </p:sp>
        </mc:Choice>
        <mc:Fallback xmlns="">
          <p:sp>
            <p:nvSpPr>
              <p:cNvPr id="9" name="Овал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15283" y="4920390"/>
                <a:ext cx="1728192" cy="1584176"/>
              </a:xfrm>
              <a:prstGeom prst="ellipse">
                <a:avLst/>
              </a:prstGeom>
              <a:blipFill rotWithShape="0">
                <a:blip r:embed="rId5"/>
                <a:stretch>
                  <a:fillRect b="-719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Скругленный прямоугольник 9"/>
              <p:cNvSpPr/>
              <p:nvPr/>
            </p:nvSpPr>
            <p:spPr>
              <a:xfrm>
                <a:off x="4231053" y="5105959"/>
                <a:ext cx="2174590" cy="1398607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4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4400" b="0" i="1" smtClean="0">
                              <a:latin typeface="Cambria Math" panose="02040503050406030204" pitchFamily="18" charset="0"/>
                            </a:rPr>
                            <m:t>−а</m:t>
                          </m:r>
                        </m:e>
                        <m:sup>
                          <m:r>
                            <a:rPr lang="ru-RU" sz="4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sSup>
                        <m:sSupPr>
                          <m:ctrlPr>
                            <a:rPr lang="ru-RU" sz="4400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4400" b="0" i="1" dirty="0" smtClean="0">
                              <a:latin typeface="Cambria Math" panose="02040503050406030204" pitchFamily="18" charset="0"/>
                            </a:rPr>
                            <m:t>у</m:t>
                          </m:r>
                        </m:e>
                        <m:sup>
                          <m:r>
                            <a:rPr lang="ru-RU" sz="4400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ru-RU" sz="4400" dirty="0" smtClean="0"/>
              </a:p>
              <a:p>
                <a:pPr algn="ctr"/>
                <a:r>
                  <a:rPr lang="ru-RU" sz="4400" dirty="0" smtClean="0"/>
                  <a:t>Я</a:t>
                </a:r>
                <a:endParaRPr lang="ru-RU" sz="4400" dirty="0"/>
              </a:p>
            </p:txBody>
          </p:sp>
        </mc:Choice>
        <mc:Fallback xmlns="">
          <p:sp>
            <p:nvSpPr>
              <p:cNvPr id="10" name="Скругленный прямоугольник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31053" y="5105959"/>
                <a:ext cx="2174590" cy="1398607"/>
              </a:xfrm>
              <a:prstGeom prst="roundRect">
                <a:avLst/>
              </a:prstGeom>
              <a:blipFill rotWithShape="0">
                <a:blip r:embed="rId6"/>
                <a:stretch>
                  <a:fillRect b="-2103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Овал 10"/>
              <p:cNvSpPr/>
              <p:nvPr/>
            </p:nvSpPr>
            <p:spPr>
              <a:xfrm>
                <a:off x="4388053" y="2930778"/>
                <a:ext cx="1781003" cy="1780629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4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4400" b="0" i="1" smtClean="0">
                              <a:latin typeface="Cambria Math" panose="02040503050406030204" pitchFamily="18" charset="0"/>
                            </a:rPr>
                            <m:t>2х</m:t>
                          </m:r>
                          <m:r>
                            <a:rPr lang="ru-RU" sz="4400" i="1">
                              <a:latin typeface="Cambria Math" panose="02040503050406030204" pitchFamily="18" charset="0"/>
                            </a:rPr>
                            <m:t>у</m:t>
                          </m:r>
                        </m:e>
                        <m:sup>
                          <m:r>
                            <a:rPr lang="ru-RU" sz="44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ru-RU" sz="4400" dirty="0" smtClean="0"/>
              </a:p>
              <a:p>
                <a:pPr algn="ctr"/>
                <a:r>
                  <a:rPr lang="ru-RU" sz="4400" dirty="0"/>
                  <a:t>Д</a:t>
                </a:r>
              </a:p>
            </p:txBody>
          </p:sp>
        </mc:Choice>
        <mc:Fallback xmlns="">
          <p:sp>
            <p:nvSpPr>
              <p:cNvPr id="11" name="Овал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88053" y="2930778"/>
                <a:ext cx="1781003" cy="1780629"/>
              </a:xfrm>
              <a:prstGeom prst="ellipse">
                <a:avLst/>
              </a:prstGeom>
              <a:blipFill rotWithShape="0">
                <a:blip r:embed="rId7"/>
                <a:stretch>
                  <a:fillRect b="-574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51644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Печоре - 65 лет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600200"/>
            <a:ext cx="8291264" cy="492514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                                          15 сентября 1983 года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         был принят герб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          нашего города. 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           Автор     -     Виктор Степанович </a:t>
            </a:r>
            <a:r>
              <a:rPr lang="ru-RU" dirty="0" err="1" smtClean="0"/>
              <a:t>Худяев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</a:t>
            </a:r>
            <a:endParaRPr lang="ru-RU" dirty="0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692696"/>
            <a:ext cx="2943614" cy="4279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2541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2231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Река Печора длиной в </a:t>
            </a:r>
            <a:r>
              <a:rPr lang="ru-RU" b="1" dirty="0" smtClean="0"/>
              <a:t>1.809 </a:t>
            </a:r>
            <a:r>
              <a:rPr lang="ru-RU" dirty="0" smtClean="0"/>
              <a:t> км (</a:t>
            </a:r>
            <a:r>
              <a:rPr lang="ru-RU" b="1" dirty="0" smtClean="0"/>
              <a:t>1.809.000</a:t>
            </a:r>
            <a:r>
              <a:rPr lang="ru-RU" dirty="0" smtClean="0"/>
              <a:t> м)</a:t>
            </a:r>
            <a:br>
              <a:rPr lang="ru-RU" dirty="0" smtClean="0"/>
            </a:br>
            <a:r>
              <a:rPr lang="ru-RU" dirty="0" smtClean="0"/>
              <a:t>Ширина русла достигает </a:t>
            </a:r>
            <a:r>
              <a:rPr lang="ru-RU" b="1" dirty="0" smtClean="0"/>
              <a:t>2 </a:t>
            </a:r>
            <a:r>
              <a:rPr lang="ru-RU" dirty="0" smtClean="0"/>
              <a:t>км (</a:t>
            </a:r>
            <a:r>
              <a:rPr lang="ru-RU" b="1" dirty="0" smtClean="0"/>
              <a:t>2.000</a:t>
            </a:r>
            <a:r>
              <a:rPr lang="ru-RU" dirty="0" smtClean="0"/>
              <a:t>м)</a:t>
            </a:r>
            <a:br>
              <a:rPr lang="ru-RU" dirty="0" smtClean="0"/>
            </a:br>
            <a:r>
              <a:rPr lang="ru-RU" dirty="0" smtClean="0"/>
              <a:t>Площадь бассейна </a:t>
            </a:r>
            <a:r>
              <a:rPr lang="ru-RU" b="1" dirty="0" smtClean="0"/>
              <a:t>322.000</a:t>
            </a:r>
            <a:r>
              <a:rPr lang="ru-RU" dirty="0" smtClean="0"/>
              <a:t> </a:t>
            </a:r>
            <a:r>
              <a:rPr lang="ru-RU" dirty="0" err="1" smtClean="0"/>
              <a:t>кв.км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87" y="3368921"/>
            <a:ext cx="4608512" cy="3461087"/>
          </a:xfrm>
        </p:spPr>
      </p:pic>
      <p:sp>
        <p:nvSpPr>
          <p:cNvPr id="7" name="TextBox 6"/>
          <p:cNvSpPr txBox="1"/>
          <p:nvPr/>
        </p:nvSpPr>
        <p:spPr>
          <a:xfrm>
            <a:off x="4860032" y="3789040"/>
            <a:ext cx="31683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У  реки Печора </a:t>
            </a:r>
            <a:r>
              <a:rPr lang="ru-RU" sz="3200" b="1" dirty="0" smtClean="0"/>
              <a:t>22</a:t>
            </a:r>
            <a:r>
              <a:rPr lang="ru-RU" sz="3200" dirty="0" smtClean="0"/>
              <a:t> притока.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523907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2218258"/>
          </a:xfrm>
        </p:spPr>
        <p:txBody>
          <a:bodyPr>
            <a:normAutofit/>
          </a:bodyPr>
          <a:lstStyle/>
          <a:p>
            <a:r>
              <a:rPr lang="ru-RU" b="1" dirty="0" smtClean="0"/>
              <a:t>1942 год </a:t>
            </a:r>
            <a:r>
              <a:rPr lang="ru-RU" dirty="0" smtClean="0"/>
              <a:t>построен железнодорожный мост длиной </a:t>
            </a:r>
            <a:r>
              <a:rPr lang="ru-RU" b="1" dirty="0" smtClean="0"/>
              <a:t>717</a:t>
            </a:r>
            <a:r>
              <a:rPr lang="ru-RU" dirty="0" smtClean="0"/>
              <a:t> м (</a:t>
            </a:r>
            <a:r>
              <a:rPr lang="ru-RU" b="1" dirty="0" smtClean="0"/>
              <a:t>71.700</a:t>
            </a:r>
            <a:r>
              <a:rPr lang="ru-RU" dirty="0" smtClean="0"/>
              <a:t> см)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24590"/>
            <a:ext cx="6168685" cy="4626514"/>
          </a:xfrm>
        </p:spPr>
      </p:pic>
      <p:sp>
        <p:nvSpPr>
          <p:cNvPr id="6" name="TextBox 5"/>
          <p:cNvSpPr txBox="1"/>
          <p:nvPr/>
        </p:nvSpPr>
        <p:spPr>
          <a:xfrm>
            <a:off x="6228184" y="2564904"/>
            <a:ext cx="291581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От Печоры до Сыктывкара </a:t>
            </a:r>
            <a:r>
              <a:rPr lang="ru-RU" sz="3600" b="1" dirty="0" smtClean="0"/>
              <a:t>588</a:t>
            </a:r>
            <a:r>
              <a:rPr lang="ru-RU" sz="3600" dirty="0" smtClean="0"/>
              <a:t> км (</a:t>
            </a:r>
            <a:r>
              <a:rPr lang="ru-RU" sz="3600" b="1" dirty="0" smtClean="0"/>
              <a:t>588.000</a:t>
            </a:r>
            <a:r>
              <a:rPr lang="ru-RU" sz="3600" dirty="0" smtClean="0"/>
              <a:t> м)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718417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54098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Найдите букву, соответствующую ответу, и запишите в порядке номеров данных примеров</a:t>
            </a:r>
            <a:endParaRPr lang="ru-RU" sz="3200" b="1" dirty="0"/>
          </a:p>
        </p:txBody>
      </p:sp>
      <p:graphicFrame>
        <p:nvGraphicFramePr>
          <p:cNvPr id="3993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0732830"/>
              </p:ext>
            </p:extLst>
          </p:nvPr>
        </p:nvGraphicFramePr>
        <p:xfrm>
          <a:off x="14547" y="1700808"/>
          <a:ext cx="9144000" cy="56436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52" name="Документ" r:id="rId4" imgW="9395617" imgH="5719747" progId="Word.Document.12">
                  <p:embed/>
                </p:oleObj>
              </mc:Choice>
              <mc:Fallback>
                <p:oleObj name="Документ" r:id="rId4" imgW="9395617" imgH="5719747" progId="Word.Document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547" y="1700808"/>
                        <a:ext cx="9144000" cy="564360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03848" y="0"/>
            <a:ext cx="5809515" cy="414908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      В </a:t>
            </a:r>
            <a:r>
              <a:rPr lang="ru-RU" b="1" dirty="0" smtClean="0"/>
              <a:t>1903</a:t>
            </a:r>
            <a:r>
              <a:rPr lang="ru-RU" dirty="0" smtClean="0"/>
              <a:t> году Владимир     Александрович </a:t>
            </a:r>
            <a:r>
              <a:rPr lang="ru-RU" dirty="0" err="1" smtClean="0"/>
              <a:t>Русанов</a:t>
            </a:r>
            <a:r>
              <a:rPr lang="ru-RU" dirty="0" smtClean="0"/>
              <a:t>  написал   в своем дневнике:</a:t>
            </a:r>
          </a:p>
          <a:p>
            <a:pPr marL="0" indent="0">
              <a:buNone/>
            </a:pPr>
            <a:r>
              <a:rPr lang="ru-RU" dirty="0" smtClean="0"/>
              <a:t>«</a:t>
            </a:r>
            <a:r>
              <a:rPr lang="ru-RU" b="1" i="1" dirty="0" smtClean="0"/>
              <a:t>Придет ли время, когда на том берегу Печоры  будет построен город, а здесь разбит прекрасный парк, и этим  изумительным зрелищем природы будет наслаждаться рабочий  люд?»</a:t>
            </a:r>
            <a:endParaRPr lang="ru-RU" b="1" i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78" y="114327"/>
            <a:ext cx="2915816" cy="392042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4293096"/>
            <a:ext cx="41399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     3 ноября 1875 - </a:t>
            </a:r>
          </a:p>
          <a:p>
            <a:r>
              <a:rPr lang="ru-RU" sz="3200" b="1" dirty="0" smtClean="0"/>
              <a:t>    1913, Карское море.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044521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Единственный в России памятник полярному исследователю </a:t>
            </a:r>
            <a:r>
              <a:rPr lang="ru-RU" sz="3200" dirty="0" err="1" smtClean="0"/>
              <a:t>В.А.Русанову</a:t>
            </a:r>
            <a:endParaRPr lang="ru-RU" sz="3200" dirty="0"/>
          </a:p>
        </p:txBody>
      </p:sp>
      <p:pic>
        <p:nvPicPr>
          <p:cNvPr id="9218" name="Picture 2" descr="C:\Users\пк\Desktop\Печора ФОТО\Rusanov_monumen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475656" y="1540923"/>
            <a:ext cx="6624735" cy="49685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Историческая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79512" y="1484784"/>
                <a:ext cx="8640960" cy="5184576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ru-RU" dirty="0" smtClean="0"/>
                  <a:t>Зачеркните в таблице буквы</a:t>
                </a:r>
                <a:r>
                  <a:rPr lang="ru-RU" dirty="0"/>
                  <a:t>,</a:t>
                </a:r>
                <a:r>
                  <a:rPr lang="ru-RU" dirty="0" smtClean="0"/>
                  <a:t> соответствующие найденным ответам. Оставшиеся буквы позволят прочитать слово.</a:t>
                </a:r>
              </a:p>
              <a:p>
                <a:pPr marL="0" indent="0">
                  <a:buNone/>
                </a:pPr>
                <a:endParaRPr lang="ru-RU" dirty="0" smtClean="0"/>
              </a:p>
              <a:p>
                <a:pPr marL="0" indent="0">
                  <a:buNone/>
                </a:pPr>
                <a:r>
                  <a:rPr lang="ru-RU" dirty="0" smtClean="0"/>
                  <a:t>1) 2*</a:t>
                </a:r>
                <a14:m>
                  <m:oMath xmlns:m="http://schemas.openxmlformats.org/officeDocument/2006/math">
                    <m:r>
                      <a:rPr lang="ru-RU" i="1" dirty="0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ru-RU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b="0" i="1" dirty="0" smtClean="0">
                            <a:latin typeface="Cambria Math" panose="02040503050406030204" pitchFamily="18" charset="0"/>
                          </a:rPr>
                          <m:t>5</m:t>
                        </m:r>
                      </m:e>
                      <m:sup>
                        <m:r>
                          <a:rPr lang="ru-RU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dirty="0" smtClean="0"/>
                  <a:t>        2) 3*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ru-RU" dirty="0" smtClean="0"/>
                  <a:t>        3) 0,2 *5          4) 0,05*4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1484784"/>
                <a:ext cx="8640960" cy="5184576"/>
              </a:xfrm>
              <a:blipFill rotWithShape="0">
                <a:blip r:embed="rId2"/>
                <a:stretch>
                  <a:fillRect l="-1763" t="-152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6940927"/>
              </p:ext>
            </p:extLst>
          </p:nvPr>
        </p:nvGraphicFramePr>
        <p:xfrm>
          <a:off x="179510" y="5157192"/>
          <a:ext cx="8712968" cy="17429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/>
                <a:gridCol w="648074"/>
                <a:gridCol w="936102"/>
                <a:gridCol w="576066"/>
                <a:gridCol w="1008110"/>
                <a:gridCol w="504058"/>
                <a:gridCol w="864096"/>
                <a:gridCol w="576064"/>
                <a:gridCol w="1152128"/>
                <a:gridCol w="864094"/>
                <a:gridCol w="792088"/>
              </a:tblGrid>
              <a:tr h="828534">
                <a:tc>
                  <a:txBody>
                    <a:bodyPr/>
                    <a:lstStyle/>
                    <a:p>
                      <a:r>
                        <a:rPr lang="ru-RU" sz="4400" dirty="0" smtClean="0"/>
                        <a:t>50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dirty="0" smtClean="0"/>
                        <a:t>5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dirty="0" smtClean="0"/>
                        <a:t>24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dirty="0" smtClean="0"/>
                        <a:t>4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  0,2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dirty="0" smtClean="0"/>
                        <a:t>2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dirty="0" smtClean="0"/>
                        <a:t>10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dirty="0" smtClean="0"/>
                        <a:t>1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0,01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0,1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dirty="0" smtClean="0"/>
                        <a:t>20</a:t>
                      </a:r>
                      <a:endParaRPr lang="ru-RU" sz="4400" dirty="0"/>
                    </a:p>
                  </a:txBody>
                  <a:tcPr/>
                </a:tc>
              </a:tr>
              <a:tr h="467610"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 г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б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 р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ы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 д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з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ж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о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  в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а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я</a:t>
                      </a:r>
                      <a:endParaRPr lang="ru-RU" sz="5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687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Круговые примеры</a:t>
            </a:r>
            <a:endParaRPr lang="ru-RU" b="1" dirty="0"/>
          </a:p>
        </p:txBody>
      </p:sp>
      <p:graphicFrame>
        <p:nvGraphicFramePr>
          <p:cNvPr id="4198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2503736"/>
              </p:ext>
            </p:extLst>
          </p:nvPr>
        </p:nvGraphicFramePr>
        <p:xfrm>
          <a:off x="285750" y="1285875"/>
          <a:ext cx="8858250" cy="5572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01" name="Document" r:id="rId4" imgW="9252332" imgH="4392688" progId="Word.Document.12">
                  <p:embed/>
                </p:oleObj>
              </mc:Choice>
              <mc:Fallback>
                <p:oleObj name="Document" r:id="rId4" imgW="9252332" imgH="4392688" progId="Word.Document.12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750" y="1285875"/>
                        <a:ext cx="8858250" cy="5572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8147248" cy="6583362"/>
          </a:xfrm>
        </p:spPr>
        <p:txBody>
          <a:bodyPr>
            <a:normAutofit/>
          </a:bodyPr>
          <a:lstStyle/>
          <a:p>
            <a:r>
              <a:rPr lang="ru-RU" sz="7200" dirty="0" smtClean="0"/>
              <a:t>«Ленинец»</a:t>
            </a:r>
            <a:br>
              <a:rPr lang="ru-RU" sz="7200" dirty="0" smtClean="0"/>
            </a:br>
            <a:r>
              <a:rPr lang="ru-RU" sz="7200" dirty="0"/>
              <a:t/>
            </a:r>
            <a:br>
              <a:rPr lang="ru-RU" sz="7200" dirty="0"/>
            </a:br>
            <a:r>
              <a:rPr lang="ru-RU" dirty="0" smtClean="0"/>
              <a:t>Что означает это название?</a:t>
            </a:r>
            <a:br>
              <a:rPr lang="ru-RU" dirty="0" smtClean="0"/>
            </a:br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18548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Отметьте выражения, которые являются одночленами  </a:t>
            </a:r>
            <a:endParaRPr lang="ru-RU" b="1" dirty="0"/>
          </a:p>
        </p:txBody>
      </p:sp>
      <p:graphicFrame>
        <p:nvGraphicFramePr>
          <p:cNvPr id="40976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10725003"/>
              </p:ext>
            </p:extLst>
          </p:nvPr>
        </p:nvGraphicFramePr>
        <p:xfrm>
          <a:off x="42834" y="1988840"/>
          <a:ext cx="9144000" cy="59102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90" name="Документ" r:id="rId4" imgW="9252332" imgH="5922442" progId="Word.Document.12">
                  <p:embed/>
                </p:oleObj>
              </mc:Choice>
              <mc:Fallback>
                <p:oleObj name="Документ" r:id="rId4" imgW="9252332" imgH="5922442" progId="Word.Document.12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34" y="1988840"/>
                        <a:ext cx="9144000" cy="591027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1949 год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построен ДКЖ, памятник архитектуры, охраняемый ЮНЕСКО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844824"/>
            <a:ext cx="6624736" cy="4823637"/>
          </a:xfrm>
        </p:spPr>
      </p:pic>
    </p:spTree>
    <p:extLst>
      <p:ext uri="{BB962C8B-B14F-4D97-AF65-F5344CB8AC3E}">
        <p14:creationId xmlns:p14="http://schemas.microsoft.com/office/powerpoint/2010/main" val="4261721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532</TotalTime>
  <Words>230</Words>
  <Application>Microsoft Office PowerPoint</Application>
  <PresentationFormat>Экран (4:3)</PresentationFormat>
  <Paragraphs>77</Paragraphs>
  <Slides>15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Cambria Math</vt:lpstr>
      <vt:lpstr>Тема Office</vt:lpstr>
      <vt:lpstr>Документ</vt:lpstr>
      <vt:lpstr>Document</vt:lpstr>
      <vt:lpstr>Обобщающий урок по теме  «Одночлены». 7 класс  МОУ «СОШ №2» г. Печора </vt:lpstr>
      <vt:lpstr>Найдите букву, соответствующую ответу, и запишите в порядке номеров данных примеров</vt:lpstr>
      <vt:lpstr>Презентация PowerPoint</vt:lpstr>
      <vt:lpstr>Единственный в России памятник полярному исследователю В.А.Русанову</vt:lpstr>
      <vt:lpstr>Историческая</vt:lpstr>
      <vt:lpstr>Круговые примеры</vt:lpstr>
      <vt:lpstr>«Ленинец»  Что означает это название?  </vt:lpstr>
      <vt:lpstr>Отметьте выражения, которые являются одночленами  </vt:lpstr>
      <vt:lpstr>1949 год  построен ДКЖ, памятник архитектуры, охраняемый ЮНЕСКО</vt:lpstr>
      <vt:lpstr>Вычислите, а затем запишите числители полученных чисел по порядку</vt:lpstr>
      <vt:lpstr>1979 год начинает действовать Печорская ГРЭС, мощность которой равна 1.260.000 кВт</vt:lpstr>
      <vt:lpstr>Выполните умножение одночленов </vt:lpstr>
      <vt:lpstr>                        Печоре - 65 лет</vt:lpstr>
      <vt:lpstr>Река Печора длиной в 1.809  км (1.809.000 м) Ширина русла достигает 2 км (2.000м) Площадь бассейна 322.000 кв.км</vt:lpstr>
      <vt:lpstr>1942 год построен железнодорожный мост длиной 717 м (71.700 см)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«Математика вокруг нас». Математический  справочник «Наш город».</dc:title>
  <dc:creator>user</dc:creator>
  <cp:lastModifiedBy>Fylhtq</cp:lastModifiedBy>
  <cp:revision>46</cp:revision>
  <dcterms:created xsi:type="dcterms:W3CDTF">2013-10-08T14:57:53Z</dcterms:created>
  <dcterms:modified xsi:type="dcterms:W3CDTF">2015-05-23T03:48:09Z</dcterms:modified>
</cp:coreProperties>
</file>