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7" r:id="rId2"/>
    <p:sldId id="316" r:id="rId3"/>
    <p:sldId id="317" r:id="rId4"/>
    <p:sldId id="286" r:id="rId5"/>
    <p:sldId id="287" r:id="rId6"/>
    <p:sldId id="278" r:id="rId7"/>
    <p:sldId id="279" r:id="rId8"/>
    <p:sldId id="283" r:id="rId9"/>
    <p:sldId id="262" r:id="rId10"/>
    <p:sldId id="264" r:id="rId11"/>
    <p:sldId id="265" r:id="rId12"/>
    <p:sldId id="268" r:id="rId13"/>
    <p:sldId id="266" r:id="rId14"/>
    <p:sldId id="267" r:id="rId15"/>
    <p:sldId id="269" r:id="rId16"/>
    <p:sldId id="290" r:id="rId17"/>
    <p:sldId id="270" r:id="rId18"/>
    <p:sldId id="289" r:id="rId19"/>
    <p:sldId id="302" r:id="rId20"/>
    <p:sldId id="292" r:id="rId21"/>
    <p:sldId id="291" r:id="rId22"/>
    <p:sldId id="293" r:id="rId23"/>
    <p:sldId id="296" r:id="rId24"/>
    <p:sldId id="295" r:id="rId25"/>
    <p:sldId id="29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57D7E-D8FF-4ACA-A850-ACB5BF2951CA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9A9B1-32EB-450C-96DB-5A20FF2ECC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176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9A9B1-32EB-450C-96DB-5A20FF2ECC1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9A9B1-32EB-450C-96DB-5A20FF2ECC1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5A2F5-9F88-410C-AF37-95688002BA1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D46CC-53A5-4115-A9F4-F4942A05DD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tutfon.ru/wallpapers/image.raw?view=image&amp;type=orig&amp;id=10459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_60507bc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5157192"/>
            <a:ext cx="9144000" cy="129614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Гимнастика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14291"/>
            <a:ext cx="7929617" cy="830997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Monotype Corsiva" pitchFamily="66" charset="0"/>
              </a:rPr>
              <a:t>Бревно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556792"/>
            <a:ext cx="2714074" cy="4524315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200" b="1" dirty="0" smtClean="0">
                <a:solidFill>
                  <a:srgbClr val="C00000"/>
                </a:solidFill>
              </a:rPr>
              <a:t>Бревно</a:t>
            </a:r>
            <a:r>
              <a:rPr lang="ru-RU" sz="2200" dirty="0" smtClean="0">
                <a:solidFill>
                  <a:srgbClr val="002060"/>
                </a:solidFill>
              </a:rPr>
              <a:t> — один из снарядов в спортивной гимнастике, горизонтальный брус длиной </a:t>
            </a:r>
            <a:r>
              <a:rPr lang="en-US" sz="2200" dirty="0" smtClean="0">
                <a:solidFill>
                  <a:srgbClr val="002060"/>
                </a:solidFill>
              </a:rPr>
              <a:t>                 </a:t>
            </a:r>
            <a:r>
              <a:rPr lang="ru-RU" sz="2200" dirty="0" smtClean="0">
                <a:solidFill>
                  <a:srgbClr val="C00000"/>
                </a:solidFill>
              </a:rPr>
              <a:t>5 метров </a:t>
            </a:r>
            <a:r>
              <a:rPr lang="ru-RU" sz="2200" dirty="0" smtClean="0">
                <a:solidFill>
                  <a:srgbClr val="002060"/>
                </a:solidFill>
              </a:rPr>
              <a:t>и шириной</a:t>
            </a:r>
            <a:r>
              <a:rPr lang="ru-RU" sz="2200" dirty="0" smtClean="0"/>
              <a:t> </a:t>
            </a:r>
            <a:r>
              <a:rPr lang="en-US" sz="2200" dirty="0" smtClean="0"/>
              <a:t>                       </a:t>
            </a:r>
            <a:r>
              <a:rPr lang="ru-RU" sz="2200" dirty="0" smtClean="0">
                <a:solidFill>
                  <a:srgbClr val="C00000"/>
                </a:solidFill>
              </a:rPr>
              <a:t>10 сантиметров</a:t>
            </a:r>
            <a:r>
              <a:rPr lang="ru-RU" sz="2200" dirty="0" smtClean="0"/>
              <a:t>, </a:t>
            </a:r>
            <a:r>
              <a:rPr lang="ru-RU" sz="2200" dirty="0" smtClean="0">
                <a:solidFill>
                  <a:srgbClr val="002060"/>
                </a:solidFill>
              </a:rPr>
              <a:t>поставленный на высоте</a:t>
            </a:r>
            <a:r>
              <a:rPr lang="ru-RU" sz="2200" dirty="0" smtClean="0"/>
              <a:t> </a:t>
            </a:r>
            <a:r>
              <a:rPr lang="en-US" sz="2200" dirty="0" smtClean="0"/>
              <a:t>                         </a:t>
            </a:r>
            <a:r>
              <a:rPr lang="ru-RU" sz="2200" dirty="0" smtClean="0">
                <a:solidFill>
                  <a:srgbClr val="C00000"/>
                </a:solidFill>
              </a:rPr>
              <a:t>125 сантиметров</a:t>
            </a:r>
            <a:r>
              <a:rPr lang="ru-RU" sz="2200" dirty="0" smtClean="0"/>
              <a:t>. </a:t>
            </a:r>
            <a:r>
              <a:rPr lang="ru-RU" sz="2200" dirty="0" smtClean="0">
                <a:solidFill>
                  <a:srgbClr val="002060"/>
                </a:solidFill>
              </a:rPr>
              <a:t>Снаряд покрыт кожей или замшей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5" name="Picture 8" descr="m-722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84168" y="1484785"/>
            <a:ext cx="2714644" cy="46085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2290" name="Picture 2" descr="C:\Documents and Settings\admin\Рабочий стол\sport_gimnastika_foto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2808312" cy="446449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858180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Опорный прыжок (женщины)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2571768" cy="4801314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При исполнении опорного прыжка спортсмен </a:t>
            </a:r>
            <a:r>
              <a:rPr lang="ru-RU" b="1" u="sng" dirty="0" smtClean="0">
                <a:solidFill>
                  <a:srgbClr val="C00000"/>
                </a:solidFill>
              </a:rPr>
              <a:t>разбегается по дорожке</a:t>
            </a:r>
            <a:r>
              <a:rPr lang="ru-RU" dirty="0" smtClean="0">
                <a:solidFill>
                  <a:srgbClr val="C00000"/>
                </a:solidFill>
              </a:rPr>
              <a:t>, затем </a:t>
            </a:r>
            <a:r>
              <a:rPr lang="ru-RU" b="1" u="sng" dirty="0" smtClean="0">
                <a:solidFill>
                  <a:srgbClr val="C00000"/>
                </a:solidFill>
              </a:rPr>
              <a:t>отталкивается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при помощи специального наклонного пружинящего мостика и </a:t>
            </a:r>
            <a:r>
              <a:rPr lang="ru-RU" b="1" u="sng" dirty="0" smtClean="0">
                <a:solidFill>
                  <a:srgbClr val="C00000"/>
                </a:solidFill>
              </a:rPr>
              <a:t>совершает прыжок</a:t>
            </a:r>
            <a:r>
              <a:rPr lang="ru-RU" dirty="0" smtClean="0">
                <a:solidFill>
                  <a:srgbClr val="002060"/>
                </a:solidFill>
              </a:rPr>
              <a:t>, в ходе которого он должен произвести </a:t>
            </a:r>
            <a:r>
              <a:rPr lang="ru-RU" b="1" u="sng" dirty="0" smtClean="0">
                <a:solidFill>
                  <a:srgbClr val="C00000"/>
                </a:solidFill>
              </a:rPr>
              <a:t>дополнительное отталкивание от снаряда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(гимнастический конь или специальный снаряд).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7" descr="AliciaSacramone08VJedJacobsohnGETTY823887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1928801"/>
            <a:ext cx="2636861" cy="4000529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6143636" y="1500174"/>
            <a:ext cx="2714644" cy="4841975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900" dirty="0" smtClean="0">
                <a:solidFill>
                  <a:srgbClr val="002060"/>
                </a:solidFill>
              </a:rPr>
              <a:t>В ходе прыжка спортсмен совершает </a:t>
            </a:r>
            <a:r>
              <a:rPr lang="ru-RU" sz="1900" b="1" u="sng" dirty="0" smtClean="0">
                <a:solidFill>
                  <a:srgbClr val="C00000"/>
                </a:solidFill>
              </a:rPr>
              <a:t>дополнительные акробатические элементы в воздухе</a:t>
            </a:r>
            <a:r>
              <a:rPr lang="ru-RU" sz="1900" dirty="0" smtClean="0">
                <a:solidFill>
                  <a:srgbClr val="C00000"/>
                </a:solidFill>
              </a:rPr>
              <a:t> </a:t>
            </a:r>
            <a:r>
              <a:rPr lang="ru-RU" sz="1900" dirty="0" smtClean="0">
                <a:solidFill>
                  <a:srgbClr val="002060"/>
                </a:solidFill>
              </a:rPr>
              <a:t>(сальто, пируэты, вращения). Выступление оценивается по сложности выполненных элементов, их чистоте, отсутствию ошибок. Особое внимание уделяется</a:t>
            </a:r>
            <a:r>
              <a:rPr lang="en-US" sz="1900" dirty="0" smtClean="0">
                <a:solidFill>
                  <a:srgbClr val="002060"/>
                </a:solidFill>
              </a:rPr>
              <a:t> </a:t>
            </a:r>
            <a:r>
              <a:rPr lang="en-US" sz="1900" dirty="0" smtClean="0"/>
              <a:t>                 </a:t>
            </a:r>
            <a:r>
              <a:rPr lang="ru-RU" sz="1900" dirty="0" smtClean="0"/>
              <a:t> </a:t>
            </a:r>
            <a:r>
              <a:rPr lang="ru-RU" sz="1900" b="1" u="sng" dirty="0" smtClean="0">
                <a:solidFill>
                  <a:srgbClr val="C00000"/>
                </a:solidFill>
              </a:rPr>
              <a:t>качеству приземления. </a:t>
            </a:r>
            <a:endParaRPr lang="ru-RU" sz="19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357166"/>
            <a:ext cx="76438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Опорный прыжок </a:t>
            </a:r>
            <a:r>
              <a:rPr lang="en-US" sz="4000" b="1" i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(мужчины)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7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571612"/>
            <a:ext cx="3000396" cy="392909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1026" name="Picture 2" descr="C:\Documents and Settings\admin\Рабочий стол\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00174"/>
            <a:ext cx="3071834" cy="392909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357166"/>
            <a:ext cx="7929618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Вольные упражнения (женщины)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4286256"/>
            <a:ext cx="5643602" cy="2031325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Вольные упражнения </a:t>
            </a:r>
            <a:r>
              <a:rPr lang="ru-RU" sz="2000" dirty="0" smtClean="0">
                <a:solidFill>
                  <a:srgbClr val="002060"/>
                </a:solidFill>
              </a:rPr>
              <a:t>проходят на «ковре» — квадратном помосте. Женские вольные упражнения — единственный вид программы спортивной гимнастики, выполняющийся под музыку. В женских соревнованиях судьи  учитывают уровень хореографической подготовки. </a:t>
            </a:r>
          </a:p>
        </p:txBody>
      </p:sp>
      <p:pic>
        <p:nvPicPr>
          <p:cNvPr id="2050" name="Picture 2" descr="C:\Documents and Settings\admin\Рабочий стол\sport_gimnastika_foto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60"/>
            <a:ext cx="4071966" cy="2714644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ash"/>
          </a:ln>
        </p:spPr>
      </p:pic>
      <p:pic>
        <p:nvPicPr>
          <p:cNvPr id="2052" name="Picture 4" descr="http://www.vyatskiydom.ru/gfh/short.asp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85860"/>
            <a:ext cx="4143404" cy="2714644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85728"/>
            <a:ext cx="7715304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Вольные упражнения (мужчины)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428736"/>
            <a:ext cx="3214710" cy="4776692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Вольные упражнения </a:t>
            </a:r>
            <a:r>
              <a:rPr lang="ru-RU" sz="2000" dirty="0" smtClean="0">
                <a:solidFill>
                  <a:srgbClr val="002060"/>
                </a:solidFill>
              </a:rPr>
              <a:t>входят в программу как женских, так и мужских турниров. Выступление спортсмена оценивается по сложности выполненных элементов, их чистоте, отсутствию ошибок. У мужчин на вольных упражнениях гимнаст должен включить в свою комбинацию элементы из различных структурных групп. Всего таких групп 4 плюс соскок (соскоком на вольных упражнениях считается заключительная акробатическая диагональ). </a:t>
            </a:r>
          </a:p>
        </p:txBody>
      </p:sp>
      <p:pic>
        <p:nvPicPr>
          <p:cNvPr id="28673" name="Picture 1" descr="C:\Documents and Settings\admin\Рабочий стол\sport_gimnastika_foto_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3286148" cy="5143536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357166"/>
            <a:ext cx="7715303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Упражнения на коне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1500174"/>
            <a:ext cx="2932932" cy="4745915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Конь</a:t>
            </a:r>
            <a:r>
              <a:rPr lang="ru-RU" sz="2400" dirty="0" smtClean="0">
                <a:solidFill>
                  <a:srgbClr val="C0000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— один из снарядов в спортивной гимнастике. Упражнения на коне входят в программу </a:t>
            </a:r>
            <a:r>
              <a:rPr lang="ru-RU" sz="2400" dirty="0" smtClean="0">
                <a:solidFill>
                  <a:srgbClr val="C00000"/>
                </a:solidFill>
              </a:rPr>
              <a:t>мужских </a:t>
            </a:r>
            <a:r>
              <a:rPr lang="ru-RU" sz="2400" dirty="0" smtClean="0">
                <a:solidFill>
                  <a:srgbClr val="002060"/>
                </a:solidFill>
              </a:rPr>
              <a:t>соревнований, кроме того, конь может использоваться в качестве снаряда для опорного прыжка. </a:t>
            </a:r>
          </a:p>
        </p:txBody>
      </p:sp>
      <p:pic>
        <p:nvPicPr>
          <p:cNvPr id="11266" name="Picture 2" descr="C:\Documents and Settings\admin\Рабочий стол\sport_gimnastika_foto_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85860"/>
            <a:ext cx="3384946" cy="520065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786742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Упражнения на кольцах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1268760"/>
            <a:ext cx="2643206" cy="5324535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Кольца</a:t>
            </a:r>
            <a:r>
              <a:rPr lang="ru-RU" sz="2000" dirty="0" smtClean="0">
                <a:solidFill>
                  <a:srgbClr val="002060"/>
                </a:solidFill>
              </a:rPr>
              <a:t> — один из снарядов в спортивной гимнастике. </a:t>
            </a:r>
            <a:r>
              <a:rPr lang="ru-RU" sz="2000" dirty="0" smtClean="0">
                <a:solidFill>
                  <a:srgbClr val="C00000"/>
                </a:solidFill>
              </a:rPr>
              <a:t>Упражнения на кольцах входят в программу мужских соревнований. </a:t>
            </a:r>
            <a:r>
              <a:rPr lang="ru-RU" sz="2000" dirty="0" smtClean="0">
                <a:solidFill>
                  <a:srgbClr val="002060"/>
                </a:solidFill>
              </a:rPr>
              <a:t>Кольца — подвижный снаряд, представляющий собой два кольца из недеформируемого материала, подвешенные на высоте на специальных тросах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8" descr="0_13ddc_a1a98e48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20" y="1714488"/>
            <a:ext cx="2608231" cy="414340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13316" name="Picture 4" descr="C:\Documents and Settings\admin\Рабочий стол\0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714488"/>
            <a:ext cx="2771775" cy="414340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57166"/>
            <a:ext cx="7929617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Параллельные брусья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357298"/>
            <a:ext cx="2643190" cy="4801314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Параллельные брусья</a:t>
            </a:r>
            <a:r>
              <a:rPr lang="ru-RU" dirty="0" smtClean="0">
                <a:solidFill>
                  <a:srgbClr val="002060"/>
                </a:solidFill>
              </a:rPr>
              <a:t> — спортивный снаряд, применяющийся в спортивной гимнастике у мужчин. У женщин используются разновысокие брусья. Брусья —снаряд, который сочетает в себе как силовые элементы, так и маховые и позволяет  спортсмену использовать максимальное количество элементов из самых разных структурных групп.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4293096"/>
            <a:ext cx="5040560" cy="1862048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900" dirty="0" smtClean="0">
                <a:solidFill>
                  <a:srgbClr val="002060"/>
                </a:solidFill>
              </a:rPr>
              <a:t>В комбинацию гимнаста могут входить статические положения — угол, стойка на руках, элементы над и под жердями, элементы в упоре и упоре на руках, элементы с вращением по сальто и без. Концовка комбинации — это соскок</a:t>
            </a:r>
            <a:r>
              <a:rPr lang="ru-RU" sz="2000" dirty="0" smtClean="0">
                <a:solidFill>
                  <a:srgbClr val="002060"/>
                </a:solidFill>
              </a:rPr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3554" name="Picture 2" descr="Спортивная гимнастика Брусья">
            <a:hlinkClick r:id="rId2" tooltip="Спортивная гимнастика Брусь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285860"/>
            <a:ext cx="4005088" cy="273630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715304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Перекладина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3240" y="1428736"/>
            <a:ext cx="2500330" cy="4770537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solidFill>
                  <a:srgbClr val="C00000"/>
                </a:solidFill>
              </a:rPr>
              <a:t>Перекладина</a:t>
            </a:r>
            <a:r>
              <a:rPr lang="ru-RU" sz="1900" dirty="0" smtClean="0">
                <a:solidFill>
                  <a:srgbClr val="C00000"/>
                </a:solidFill>
              </a:rPr>
              <a:t> или </a:t>
            </a:r>
            <a:r>
              <a:rPr lang="ru-RU" sz="1900" b="1" dirty="0" smtClean="0">
                <a:solidFill>
                  <a:srgbClr val="C00000"/>
                </a:solidFill>
              </a:rPr>
              <a:t>турник</a:t>
            </a:r>
            <a:r>
              <a:rPr lang="ru-RU" sz="1900" dirty="0" smtClean="0">
                <a:solidFill>
                  <a:srgbClr val="002060"/>
                </a:solidFill>
              </a:rPr>
              <a:t> — один из снарядов в спортивной гимнастике. Упражнения на перекладине входят в программу мужских соревнований. Перекладина — штанга из стали, закреплённая на вертикальных стойках и зафиксированная при помощи стальных растяжек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8" descr="400px-Figure_on_horizontal_b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9322" y="1928802"/>
            <a:ext cx="2357454" cy="364333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928802"/>
            <a:ext cx="2428892" cy="3743327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358214" y="6072206"/>
            <a:ext cx="500066" cy="571504"/>
          </a:xfrm>
          <a:prstGeom prst="actionButtonHom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358246" cy="707886"/>
          </a:xfrm>
          <a:prstGeom prst="rect">
            <a:avLst/>
          </a:prstGeom>
          <a:ln w="38100">
            <a:solidFill>
              <a:srgbClr val="00206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История художественной гимнастики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357298"/>
            <a:ext cx="2500330" cy="4801314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Художественная гимнастика </a:t>
            </a:r>
            <a:r>
              <a:rPr lang="ru-RU" dirty="0" smtClean="0">
                <a:solidFill>
                  <a:srgbClr val="002060"/>
                </a:solidFill>
              </a:rPr>
              <a:t>— сравнительно молодой вид спорта; своим появлением он обязан мэтрам балета прославленного </a:t>
            </a:r>
            <a:r>
              <a:rPr lang="ru-RU" dirty="0" err="1" smtClean="0">
                <a:solidFill>
                  <a:srgbClr val="002060"/>
                </a:solidFill>
              </a:rPr>
              <a:t>Мариинского</a:t>
            </a:r>
            <a:r>
              <a:rPr lang="ru-RU" dirty="0" smtClean="0">
                <a:solidFill>
                  <a:srgbClr val="002060"/>
                </a:solidFill>
              </a:rPr>
              <a:t> театра.             За небольшой срок своего существования этот вид спорта завоевал мировую признательность и имеет многочисленных поклонников во всех уголках земного шара.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1214422"/>
            <a:ext cx="3786214" cy="5355312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 апреле 1941 года, был организован и проведен первый чемпионат по художественной гимнастике. </a:t>
            </a:r>
            <a:r>
              <a:rPr lang="ru-RU" dirty="0" smtClean="0">
                <a:solidFill>
                  <a:srgbClr val="002060"/>
                </a:solidFill>
              </a:rPr>
              <a:t>Гимнастки начинают выезжать за пределы СССР с показательными выступлениями в Бельгию, Францию, ФРГ. После этого художественная гимнастика была признана Международной федерацией гимнастики видом спорта. </a:t>
            </a:r>
            <a:r>
              <a:rPr lang="ru-RU" dirty="0" smtClean="0">
                <a:solidFill>
                  <a:srgbClr val="C00000"/>
                </a:solidFill>
              </a:rPr>
              <a:t>В 1960 году в Софии проводится первая официальная международная встреча</a:t>
            </a:r>
            <a:r>
              <a:rPr lang="ru-RU" dirty="0" smtClean="0">
                <a:solidFill>
                  <a:srgbClr val="002060"/>
                </a:solidFill>
              </a:rPr>
              <a:t>: Болгария - СССР - Чехословакия, а спустя 3 года </a:t>
            </a:r>
            <a:r>
              <a:rPr lang="ru-RU" u="sng" dirty="0" smtClean="0">
                <a:solidFill>
                  <a:srgbClr val="C00000"/>
                </a:solidFill>
              </a:rPr>
              <a:t>Будапеште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проходят </a:t>
            </a:r>
            <a:r>
              <a:rPr lang="ru-RU" u="sng" dirty="0" smtClean="0">
                <a:solidFill>
                  <a:srgbClr val="C00000"/>
                </a:solidFill>
              </a:rPr>
              <a:t>первые официальные международные соревнования, названные Кубком Европы.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11" descr="14-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071802" y="2214554"/>
            <a:ext cx="178595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136904" cy="707886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rgbClr val="FF0000"/>
                </a:solidFill>
                <a:latin typeface="Monotype Corsiva" pitchFamily="66" charset="0"/>
              </a:rPr>
              <a:t>Происхождение слова «Гимнастика»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571612"/>
            <a:ext cx="3571900" cy="4154984"/>
          </a:xfrm>
          <a:prstGeom prst="rect">
            <a:avLst/>
          </a:prstGeom>
          <a:ln w="28575">
            <a:solidFill>
              <a:srgbClr val="00206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Слово </a:t>
            </a:r>
            <a:r>
              <a:rPr lang="ru-RU" sz="2400" b="1" dirty="0" smtClean="0">
                <a:solidFill>
                  <a:srgbClr val="C00000"/>
                </a:solidFill>
              </a:rPr>
              <a:t>«гимнастика» </a:t>
            </a:r>
            <a:r>
              <a:rPr lang="ru-RU" sz="2400" dirty="0" smtClean="0">
                <a:solidFill>
                  <a:srgbClr val="002060"/>
                </a:solidFill>
              </a:rPr>
              <a:t>произошло от греческого </a:t>
            </a:r>
            <a:r>
              <a:rPr lang="ru-RU" sz="2400" dirty="0" smtClean="0">
                <a:solidFill>
                  <a:srgbClr val="C00000"/>
                </a:solidFill>
              </a:rPr>
              <a:t>« </a:t>
            </a:r>
            <a:r>
              <a:rPr lang="ru-RU" sz="2400" dirty="0" err="1" smtClean="0">
                <a:solidFill>
                  <a:srgbClr val="C00000"/>
                </a:solidFill>
              </a:rPr>
              <a:t>гимнасио</a:t>
            </a:r>
            <a:r>
              <a:rPr lang="ru-RU" sz="2400" dirty="0" smtClean="0">
                <a:solidFill>
                  <a:srgbClr val="C00000"/>
                </a:solidFill>
              </a:rPr>
              <a:t>», </a:t>
            </a:r>
            <a:r>
              <a:rPr lang="ru-RU" sz="2400" dirty="0" smtClean="0">
                <a:solidFill>
                  <a:srgbClr val="002060"/>
                </a:solidFill>
              </a:rPr>
              <a:t>что означает: </a:t>
            </a:r>
            <a:r>
              <a:rPr lang="ru-RU" sz="2400" i="1" u="sng" dirty="0" smtClean="0">
                <a:solidFill>
                  <a:srgbClr val="002060"/>
                </a:solidFill>
              </a:rPr>
              <a:t>тренирую, упражняю. </a:t>
            </a:r>
            <a:r>
              <a:rPr lang="ru-RU" sz="2400" dirty="0" smtClean="0">
                <a:solidFill>
                  <a:srgbClr val="002060"/>
                </a:solidFill>
              </a:rPr>
              <a:t> В любом виде спорта есть элементы гимнастики. Само название и чёткую структуру гимнастика получила в </a:t>
            </a:r>
            <a:r>
              <a:rPr lang="ru-RU" sz="2400" dirty="0" smtClean="0">
                <a:solidFill>
                  <a:srgbClr val="C00000"/>
                </a:solidFill>
              </a:rPr>
              <a:t>Древней Греции. 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Picture 9" descr="im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00562" y="1428736"/>
            <a:ext cx="3259137" cy="2260601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  <p:pic>
        <p:nvPicPr>
          <p:cNvPr id="9" name="Picture 6" descr="CAYBADQ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143380"/>
            <a:ext cx="2592387" cy="203835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57166"/>
            <a:ext cx="7786742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Художественная гимнастика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357298"/>
            <a:ext cx="2071686" cy="4708981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Художественная гимнастика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— вид спорта, выполнение под музыку различных гимнастических и танцевальных упражнений без предмета, </a:t>
            </a:r>
            <a:r>
              <a:rPr lang="en-US" sz="2000" dirty="0" smtClean="0">
                <a:solidFill>
                  <a:srgbClr val="002060"/>
                </a:solidFill>
              </a:rPr>
              <a:t>                 </a:t>
            </a:r>
            <a:r>
              <a:rPr lang="ru-RU" sz="2000" dirty="0" smtClean="0">
                <a:solidFill>
                  <a:srgbClr val="002060"/>
                </a:solidFill>
              </a:rPr>
              <a:t>а также </a:t>
            </a:r>
            <a:r>
              <a:rPr lang="en-US" sz="2000" dirty="0" smtClean="0">
                <a:solidFill>
                  <a:srgbClr val="002060"/>
                </a:solidFill>
              </a:rPr>
              <a:t>                      </a:t>
            </a:r>
            <a:r>
              <a:rPr lang="ru-RU" sz="2000" dirty="0" smtClean="0">
                <a:solidFill>
                  <a:srgbClr val="002060"/>
                </a:solidFill>
              </a:rPr>
              <a:t>с предметом (скакалка, обруч, мяч, булавы, лента).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5072074"/>
            <a:ext cx="5500726" cy="1631216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В последнее время выступления без предмета не проводятся на соревнованиях мирового класса. При групповых выступлениях используются или одновременно два вида предметов или один вид.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8" name="Picture 8" descr="774px-Rhythmic_gymnasts_pos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643306" y="1285860"/>
            <a:ext cx="4786346" cy="3575048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785786" y="6215082"/>
            <a:ext cx="1857388" cy="5107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предметы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57422" y="188640"/>
            <a:ext cx="40719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Скакалка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Documents and Settings\admin\Рабочий стол\499504_f2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96752"/>
            <a:ext cx="3427314" cy="5256584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  <p:pic>
        <p:nvPicPr>
          <p:cNvPr id="5" name="Picture 3" descr="C:\Documents and Settings\admin\Рабочий стол\Le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196752"/>
            <a:ext cx="3498752" cy="5282952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188640"/>
            <a:ext cx="40719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Обруч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4" name="Picture 4" descr="C:\Documents and Settings\admin\Рабочий стол\Francesca+Jones+FIG+Rhythmic+Gymnastics+Olympic+udZniyTrM3H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196752"/>
            <a:ext cx="3569050" cy="5441826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  <p:pic>
        <p:nvPicPr>
          <p:cNvPr id="7" name="Picture 5" descr="C:\Documents and Settings\admin\Рабочий стол\19th+Commonwealth+Games+Day+10+Rhythmic+Gymnastics+VX3o2K6EgfB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96752"/>
            <a:ext cx="3498752" cy="5441826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188640"/>
            <a:ext cx="40719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Мяч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admin\Рабочий стол\so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3" y="1196752"/>
            <a:ext cx="3357587" cy="5304082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  <p:pic>
        <p:nvPicPr>
          <p:cNvPr id="6" name="Picture 3" descr="C:\Documents and Settings\admin\Рабочий стол\xin_58080319220673513423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196752"/>
            <a:ext cx="3357586" cy="5232644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428604"/>
            <a:ext cx="40719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Булава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Picture 2" descr="C:\Documents and Settings\admin\Рабочий стол\000cf1bdd24509aa058b1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3282728" cy="4929222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  <p:pic>
        <p:nvPicPr>
          <p:cNvPr id="3076" name="Picture 4" descr="C:\Documents and Settings\admin\Рабочий стол\zhu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412776"/>
            <a:ext cx="3372694" cy="5020816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332656"/>
            <a:ext cx="4071966" cy="707886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Лента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Documents and Settings\admin\Рабочий стол\rhythmic_gymnastics-210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3214710" cy="4953162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  <p:pic>
        <p:nvPicPr>
          <p:cNvPr id="1027" name="Picture 3" descr="C:\Documents and Settings\admin\Рабочий стол\0013729c05180a1a60a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3143272" cy="4929222"/>
          </a:xfrm>
          <a:prstGeom prst="rect">
            <a:avLst/>
          </a:prstGeom>
          <a:noFill/>
          <a:ln w="28575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136904" cy="707886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rgbClr val="FF0000"/>
                </a:solidFill>
                <a:latin typeface="Monotype Corsiva" pitchFamily="66" charset="0"/>
              </a:rPr>
              <a:t>Происхождение слова «Гимнастика»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428736"/>
            <a:ext cx="3643338" cy="2308324"/>
          </a:xfrm>
          <a:prstGeom prst="rect">
            <a:avLst/>
          </a:prstGeom>
          <a:ln w="28575">
            <a:solidFill>
              <a:srgbClr val="00206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 то время гимнастикой называли практически все физические упражнения. Она помогала приобрести силу, развить гибкость, ловкость, выносливость.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2285984" y="4000504"/>
            <a:ext cx="4857784" cy="2677656"/>
          </a:xfrm>
          <a:prstGeom prst="rect">
            <a:avLst/>
          </a:prstGeom>
          <a:ln w="28575">
            <a:solidFill>
              <a:srgbClr val="002060"/>
            </a:solidFill>
            <a:prstDash val="sysDash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Сейчас гимнастику выделяют как отдельный вид спорта. Гимнастика является важнейшим направлением физической культуре, с помощью которой возможно развитие всех физических качеств.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7" name="Picture 4" descr="learnenglish-central-stories-ancient-olympics-330x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428736"/>
            <a:ext cx="3143272" cy="2449511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707886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spc="50" dirty="0" smtClean="0">
                <a:ln w="11430"/>
                <a:solidFill>
                  <a:srgbClr val="FF0000"/>
                </a:solidFill>
                <a:latin typeface="Monotype Corsiva" pitchFamily="66" charset="0"/>
              </a:rPr>
              <a:t>Происхождение слова «Гимнастика»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340768"/>
            <a:ext cx="3240360" cy="4893647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600" b="1" i="1" u="sng" dirty="0" smtClean="0">
                <a:solidFill>
                  <a:srgbClr val="FF0000"/>
                </a:solidFill>
              </a:rPr>
              <a:t>Гимнастика</a:t>
            </a:r>
            <a:r>
              <a:rPr lang="ru-RU" sz="2600" dirty="0" smtClean="0">
                <a:solidFill>
                  <a:srgbClr val="FF0000"/>
                </a:solidFill>
              </a:rPr>
              <a:t> </a:t>
            </a:r>
            <a:r>
              <a:rPr lang="ru-RU" sz="2600" dirty="0" smtClean="0">
                <a:solidFill>
                  <a:schemeClr val="accent6">
                    <a:lumMod val="75000"/>
                  </a:schemeClr>
                </a:solidFill>
              </a:rPr>
              <a:t>- </a:t>
            </a:r>
            <a:r>
              <a:rPr lang="ru-RU" sz="2600" dirty="0" smtClean="0">
                <a:solidFill>
                  <a:srgbClr val="002060"/>
                </a:solidFill>
              </a:rPr>
              <a:t>система методически проводимых приемов движения тела и частей его (физических упражнений) с целью укрепления организма и достижения определенных результатов. </a:t>
            </a:r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vimage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571612"/>
            <a:ext cx="4433146" cy="4104456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1"/>
          <p:cNvSpPr>
            <a:spLocks noChangeArrowheads="1"/>
          </p:cNvSpPr>
          <p:nvPr/>
        </p:nvSpPr>
        <p:spPr bwMode="auto">
          <a:xfrm>
            <a:off x="2285984" y="642918"/>
            <a:ext cx="4824413" cy="914400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  <a:prstDash val="sysDash"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Гимнастика</a:t>
            </a: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5214942" y="2500306"/>
            <a:ext cx="3168650" cy="1008062"/>
          </a:xfrm>
          <a:prstGeom prst="roundRect">
            <a:avLst>
              <a:gd name="adj" fmla="val 16667"/>
            </a:avLst>
          </a:prstGeom>
          <a:ln w="57150"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Художественная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827584" y="2492896"/>
            <a:ext cx="3168352" cy="1057845"/>
          </a:xfrm>
          <a:prstGeom prst="roundRect">
            <a:avLst>
              <a:gd name="adj" fmla="val 16667"/>
            </a:avLst>
          </a:prstGeom>
          <a:ln w="57150"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Спортивная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323528" y="4509120"/>
            <a:ext cx="1728787" cy="914400"/>
          </a:xfrm>
          <a:prstGeom prst="roundRect">
            <a:avLst>
              <a:gd name="adj" fmla="val 16667"/>
            </a:avLst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Мужская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929190" y="4500570"/>
            <a:ext cx="1728787" cy="914400"/>
          </a:xfrm>
          <a:prstGeom prst="roundRect">
            <a:avLst>
              <a:gd name="adj" fmla="val 16667"/>
            </a:avLst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Мужская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2428860" y="4500570"/>
            <a:ext cx="1727200" cy="936625"/>
          </a:xfrm>
          <a:prstGeom prst="roundRect">
            <a:avLst>
              <a:gd name="adj" fmla="val 16667"/>
            </a:avLst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Женская</a:t>
            </a: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6858016" y="4429132"/>
            <a:ext cx="1727200" cy="936625"/>
          </a:xfrm>
          <a:prstGeom prst="roundRect">
            <a:avLst>
              <a:gd name="adj" fmla="val 16667"/>
            </a:avLst>
          </a:prstGeom>
          <a:ln w="3810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</a:rPr>
              <a:t>Женская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3714744" y="1643050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857752" y="1643050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1428728" y="3643314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5857884" y="3571876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571736" y="3643314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7000892" y="3571876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Управляющая кнопка: в конец 14">
            <a:hlinkClick r:id="rId3" action="ppaction://hlinksldjump" highlightClick="1"/>
          </p:cNvPr>
          <p:cNvSpPr/>
          <p:nvPr/>
        </p:nvSpPr>
        <p:spPr>
          <a:xfrm>
            <a:off x="1857356" y="5786454"/>
            <a:ext cx="642942" cy="428628"/>
          </a:xfrm>
          <a:prstGeom prst="actionButtonEn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в начало 19">
            <a:hlinkClick r:id="rId4" action="ppaction://hlinksldjump" highlightClick="1"/>
          </p:cNvPr>
          <p:cNvSpPr/>
          <p:nvPr/>
        </p:nvSpPr>
        <p:spPr>
          <a:xfrm>
            <a:off x="6500826" y="5786454"/>
            <a:ext cx="642942" cy="428628"/>
          </a:xfrm>
          <a:prstGeom prst="actionButtonBeginning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Rot="1" noChangeArrowheads="1"/>
          </p:cNvSpPr>
          <p:nvPr/>
        </p:nvSpPr>
        <p:spPr>
          <a:xfrm>
            <a:off x="285720" y="214290"/>
            <a:ext cx="8572560" cy="785818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Спортивная гимнастика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85860"/>
            <a:ext cx="4857784" cy="1089529"/>
          </a:xfrm>
          <a:prstGeom prst="rect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Спортивная гимнастика</a:t>
            </a:r>
            <a:r>
              <a:rPr lang="ru-RU" dirty="0" smtClean="0"/>
              <a:t> — вид спорта, включающий соревнования на гимнастических снарядах, в вольных упражнениях и в опорных прыжках.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4714884"/>
            <a:ext cx="4572000" cy="1870640"/>
          </a:xfrm>
          <a:prstGeom prst="rect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современной программе гимнастического многоборья: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 smtClean="0"/>
              <a:t>для женщин — на брусьях разной высоты, бревне, в опорных прыжках, вольных упражнениях; для мужчин — в вольных упражнениях, опорных прыжках, на коне, кольцах, параллельных брусьях и перекладине. </a:t>
            </a:r>
            <a:endParaRPr lang="ru-RU" dirty="0"/>
          </a:p>
        </p:txBody>
      </p:sp>
      <p:pic>
        <p:nvPicPr>
          <p:cNvPr id="8" name="Рисунок 7" descr="1032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3816424" cy="2736304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8373778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556792"/>
            <a:ext cx="3384376" cy="2783232"/>
          </a:xfrm>
          <a:prstGeom prst="rect">
            <a:avLst/>
          </a:prstGeom>
          <a:ln w="28575"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214290"/>
            <a:ext cx="8568952" cy="707886"/>
          </a:xfrm>
          <a:prstGeom prst="rect">
            <a:avLst/>
          </a:prstGeom>
          <a:ln w="38100">
            <a:solidFill>
              <a:srgbClr val="002060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История </a:t>
            </a:r>
            <a:r>
              <a:rPr lang="en-US" sz="4000" b="1" i="1" dirty="0" smtClean="0">
                <a:solidFill>
                  <a:srgbClr val="FF0000"/>
                </a:solidFill>
                <a:latin typeface="Monotype Corsiva" pitchFamily="66" charset="0"/>
              </a:rPr>
              <a:t> C</a:t>
            </a:r>
            <a:r>
              <a:rPr lang="ru-RU" sz="4000" b="1" i="1" dirty="0" err="1" smtClean="0">
                <a:solidFill>
                  <a:srgbClr val="FF0000"/>
                </a:solidFill>
                <a:latin typeface="Monotype Corsiva" pitchFamily="66" charset="0"/>
              </a:rPr>
              <a:t>портивной</a:t>
            </a:r>
            <a:r>
              <a:rPr lang="ru-RU" sz="4000" b="1" i="1" dirty="0" smtClean="0">
                <a:solidFill>
                  <a:srgbClr val="FF0000"/>
                </a:solidFill>
                <a:latin typeface="Monotype Corsiva" pitchFamily="66" charset="0"/>
              </a:rPr>
              <a:t>  гимнастики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52736"/>
            <a:ext cx="8424936" cy="1865126"/>
          </a:xfrm>
          <a:prstGeom prst="rect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dirty="0" smtClean="0"/>
              <a:t>Гимнастические упражнения входили в систему физического воспитания ещё в </a:t>
            </a:r>
            <a:r>
              <a:rPr lang="ru-RU" b="1" u="sng" dirty="0" smtClean="0">
                <a:solidFill>
                  <a:srgbClr val="C00000"/>
                </a:solidFill>
              </a:rPr>
              <a:t>Древней Греции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b="1" u="sng" dirty="0" smtClean="0">
                <a:solidFill>
                  <a:srgbClr val="C00000"/>
                </a:solidFill>
              </a:rPr>
              <a:t>служили средством подготовки юношей к участию в Олимпийских играх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С конца XVIII — начала XIX века в западноевропейских и русской системах физического воспитания использовались упражнения на гимнастических снарядах, опорные прыжки. Во 2-й половине XIX века в ряде стран Западной Европы стали проводиться соревнования по некоторым видам гимнастических упражнений. </a:t>
            </a:r>
            <a:r>
              <a:rPr lang="en-US" dirty="0" smtClean="0"/>
              <a:t> </a:t>
            </a:r>
            <a:r>
              <a:rPr lang="ru-RU" b="1" u="sng" dirty="0" smtClean="0">
                <a:solidFill>
                  <a:srgbClr val="C00000"/>
                </a:solidFill>
              </a:rPr>
              <a:t>Первые состязания в России состоялись в 1885 году в Москве.</a:t>
            </a:r>
            <a:endParaRPr lang="ru-RU" b="1" u="sng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Admin\Рабочий стол\de8226569c4f74d44834b5b7193b13f0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140968"/>
            <a:ext cx="4286280" cy="352839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5572132" y="6286520"/>
            <a:ext cx="1152128" cy="369332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1954 г.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357166"/>
            <a:ext cx="4214842" cy="6304483"/>
          </a:xfrm>
          <a:prstGeom prst="rect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2400" b="1" u="sng" dirty="0" smtClean="0">
                <a:solidFill>
                  <a:srgbClr val="C00000"/>
                </a:solidFill>
              </a:rPr>
              <a:t>В 1881 году создана Международная федерация гимнастики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dirty="0" smtClean="0">
                <a:solidFill>
                  <a:srgbClr val="002060"/>
                </a:solidFill>
              </a:rPr>
              <a:t>С 1896 года спортивная гимнастика включена в программу Олимпийских игр, с 1928 года в Олимпийских играх участвуют женщины. </a:t>
            </a:r>
            <a:r>
              <a:rPr lang="en-US" sz="2400" dirty="0" smtClean="0">
                <a:solidFill>
                  <a:srgbClr val="002060"/>
                </a:solidFill>
              </a:rPr>
              <a:t>                                         </a:t>
            </a:r>
            <a:r>
              <a:rPr lang="ru-RU" sz="2400" b="1" u="sng" dirty="0" smtClean="0">
                <a:solidFill>
                  <a:srgbClr val="C00000"/>
                </a:solidFill>
              </a:rPr>
              <a:t>С 1903 года проводятся чемпионаты мира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(до 1913 — раз в 2 года, с 1922 — раз в 4 года), с 1934 в чемпионатах участвуют женщины.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В 1-й половине XX века </a:t>
            </a:r>
            <a:r>
              <a:rPr lang="ru-RU" sz="2400" dirty="0" smtClean="0">
                <a:solidFill>
                  <a:srgbClr val="002060"/>
                </a:solidFill>
              </a:rPr>
              <a:t>наибольших успехов в Олимпийских играх и чемпионатах мира добились гимнасты Чехословакии, Италии, Франции, Швейцарии, Германии, Финляндии, Венгрии, Югославии, США.</a:t>
            </a:r>
          </a:p>
        </p:txBody>
      </p:sp>
      <p:pic>
        <p:nvPicPr>
          <p:cNvPr id="1026" name="Picture 2" descr="C:\Documents and Settings\admin\Рабочий стол\02547804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857232"/>
            <a:ext cx="3143272" cy="50800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14290"/>
            <a:ext cx="7858180" cy="830997"/>
          </a:xfrm>
          <a:prstGeom prst="rect">
            <a:avLst/>
          </a:prstGeom>
          <a:ln w="38100">
            <a:solidFill>
              <a:srgbClr val="00206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</a:rPr>
              <a:t>Разновысокие брусья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Picture 8" descr="Kidz-Gym-Uneven-Ba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772816"/>
            <a:ext cx="2357454" cy="3857652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1556792"/>
            <a:ext cx="2357454" cy="4524315"/>
          </a:xfrm>
          <a:prstGeom prst="rect">
            <a:avLst/>
          </a:prstGeom>
          <a:ln w="38100">
            <a:solidFill>
              <a:srgbClr val="002060"/>
            </a:solidFill>
            <a:prstDash val="lg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Разновысокие брусья</a:t>
            </a:r>
            <a:r>
              <a:rPr lang="ru-RU" sz="2400" dirty="0" smtClean="0"/>
              <a:t> — </a:t>
            </a:r>
            <a:r>
              <a:rPr lang="ru-RU" sz="2400" i="1" dirty="0" smtClean="0"/>
              <a:t>спортивный снаряд, применяющийся в спортивной гимнастике </a:t>
            </a:r>
            <a:r>
              <a:rPr lang="en-US" sz="2400" i="1" dirty="0" smtClean="0"/>
              <a:t>        </a:t>
            </a:r>
            <a:r>
              <a:rPr lang="ru-RU" sz="2400" i="1" dirty="0" smtClean="0"/>
              <a:t>у женщин. </a:t>
            </a:r>
            <a:r>
              <a:rPr lang="en-US" sz="2400" i="1" dirty="0" smtClean="0"/>
              <a:t>                </a:t>
            </a:r>
            <a:r>
              <a:rPr lang="ru-RU" sz="2400" i="1" dirty="0" smtClean="0"/>
              <a:t>У мужчин используются параллельные брусья</a:t>
            </a:r>
            <a:r>
              <a:rPr lang="ru-RU" sz="2400" dirty="0" smtClean="0"/>
              <a:t>. </a:t>
            </a:r>
          </a:p>
        </p:txBody>
      </p:sp>
      <p:pic>
        <p:nvPicPr>
          <p:cNvPr id="10242" name="Picture 2" descr="C:\Documents and Settings\admin\Рабочий стол\sport_gimnastika_foto_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556792"/>
            <a:ext cx="3035166" cy="4536504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602</Words>
  <Application>Microsoft Office PowerPoint</Application>
  <PresentationFormat>Экран (4:3)</PresentationFormat>
  <Paragraphs>58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85</cp:revision>
  <dcterms:created xsi:type="dcterms:W3CDTF">2013-01-15T16:59:34Z</dcterms:created>
  <dcterms:modified xsi:type="dcterms:W3CDTF">2015-04-24T08:46:33Z</dcterms:modified>
</cp:coreProperties>
</file>