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59" r:id="rId6"/>
    <p:sldId id="262" r:id="rId7"/>
    <p:sldId id="268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javascript:%20window.close();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3456384"/>
          </a:xfr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r>
              <a:rPr lang="ru-RU" sz="6000" b="1" i="1" dirty="0" smtClean="0"/>
              <a:t>Любовная тема в романе И. А. Обломов»</a:t>
            </a:r>
            <a:endParaRPr lang="ru-RU" sz="6000" b="1" i="1" dirty="0"/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838200" y="762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5" name="Picture 3" descr="C:\Мои документы\Гончаров рисунки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18720"/>
            <a:ext cx="284293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82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OblOl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4544" y="135183"/>
            <a:ext cx="5682208" cy="6642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20870" y="332656"/>
            <a:ext cx="49231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Любовь Обломова с самого начала несла в себе противоречие, предопределившее и её силу, и её ущербность. Это любовь романтика-мечтателя, пушкинского Ленского; она возвышенна, </a:t>
            </a:r>
            <a:r>
              <a:rPr lang="ru-RU" sz="2000" b="1" dirty="0" err="1">
                <a:solidFill>
                  <a:srgbClr val="0070C0"/>
                </a:solidFill>
              </a:rPr>
              <a:t>восторжена</a:t>
            </a:r>
            <a:r>
              <a:rPr lang="ru-RU" sz="2000" b="1" dirty="0">
                <a:solidFill>
                  <a:srgbClr val="0070C0"/>
                </a:solidFill>
              </a:rPr>
              <a:t>, идеальна…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         Такая любовь питается мечтой о счастье, его ожиданием. Ольга – идеал для Обломова. Но идеал для него только мечта. Ольга и любима им как мечта. Он вполне счастлив предвкушением счастья.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         Попытки реализовать мечту для таких влюбленных часто влекут за собой опасность потерять её вообще. Романтической любви противопоказано столкновение с бытом, а ведь оно неизбежно при всякой попытке превратить мечту о счастье  в реальность.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529702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OblOl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5920" y="45642"/>
            <a:ext cx="5810225" cy="679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3518" y="45642"/>
            <a:ext cx="6780729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 Ольга, своей волей приобщая  Обломова к действию, искушает их любовь, создаёт неестественную для неё среду. Поэтому их роман с самого начала таит в себе элемент разрушения».</a:t>
            </a:r>
          </a:p>
          <a:p>
            <a:r>
              <a:rPr lang="ru-RU" sz="3200" b="1" dirty="0">
                <a:solidFill>
                  <a:srgbClr val="0070C0"/>
                </a:solidFill>
              </a:rPr>
              <a:t>         Вот поэтому и уместны на сегодняшнем уроке слова </a:t>
            </a:r>
            <a:r>
              <a:rPr lang="ru-RU" sz="3200" b="1" dirty="0" err="1">
                <a:solidFill>
                  <a:srgbClr val="0070C0"/>
                </a:solidFill>
              </a:rPr>
              <a:t>А.Блока</a:t>
            </a:r>
            <a:r>
              <a:rPr lang="ru-RU" sz="3200" b="1" dirty="0">
                <a:solidFill>
                  <a:srgbClr val="0070C0"/>
                </a:solidFill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</a:rPr>
              <a:t>: «Мелодией </a:t>
            </a:r>
            <a:r>
              <a:rPr lang="ru-RU" sz="3200" b="1" dirty="0">
                <a:solidFill>
                  <a:srgbClr val="0070C0"/>
                </a:solidFill>
              </a:rPr>
              <a:t>одной звучат печаль и радость».  Особенно в любви, печаль и радость, как две сестры, идут рядом, рука об руку, плечом к плечу.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9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9464" y="188640"/>
            <a:ext cx="4824536" cy="646330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7200" b="1" i="1" dirty="0">
                <a:solidFill>
                  <a:srgbClr val="0070C0"/>
                </a:solidFill>
              </a:rPr>
              <a:t>Мелодией одной звучат печаль и радость</a:t>
            </a:r>
            <a:r>
              <a:rPr lang="ru-RU" sz="7200" b="1" i="1" dirty="0" smtClean="0">
                <a:solidFill>
                  <a:srgbClr val="0070C0"/>
                </a:solidFill>
              </a:rPr>
              <a:t>.                                                                                                                             </a:t>
            </a:r>
            <a:r>
              <a:rPr lang="ru-RU" sz="5400" b="1" i="1" dirty="0" smtClean="0">
                <a:solidFill>
                  <a:srgbClr val="0070C0"/>
                </a:solidFill>
              </a:rPr>
              <a:t>А</a:t>
            </a:r>
            <a:r>
              <a:rPr lang="ru-RU" sz="5400" b="1" i="1" dirty="0">
                <a:solidFill>
                  <a:srgbClr val="0070C0"/>
                </a:solidFill>
              </a:rPr>
              <a:t>. </a:t>
            </a:r>
            <a:r>
              <a:rPr lang="ru-RU" sz="5400" b="1" i="1" dirty="0" smtClean="0">
                <a:solidFill>
                  <a:srgbClr val="0070C0"/>
                </a:solidFill>
              </a:rPr>
              <a:t>Блок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Обломов и Ольга в Летнем саду. Художник Г. Мазурин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574"/>
            <a:ext cx="4067944" cy="6811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312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Н. В. Щеглов “Ольга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3059113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23973" y="260648"/>
            <a:ext cx="6060824" cy="629710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2800" dirty="0">
                <a:solidFill>
                  <a:srgbClr val="0070C0"/>
                </a:solidFill>
              </a:rPr>
              <a:t>«</a:t>
            </a:r>
            <a: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  <a:t>Ольга в строгом смысле не была красавица… но если б ее обратить в статую, она была бы статуя грации и гармонии. Несколько высокому росту строго отвечала величина головы, величине головы — овал и размеры лица; все это, в свою очередь, гармонировало с плечами, плечи — с станом…</a:t>
            </a:r>
            <a:b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</a:br>
            <a: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  <a:t>Нос образовал чуть заметно выпуклую, грациозную линию; губы тонкие и большею </a:t>
            </a:r>
            <a:r>
              <a:rPr lang="ru-RU" altLang="ru-RU" sz="2800" b="1" dirty="0" err="1">
                <a:solidFill>
                  <a:srgbClr val="0070C0"/>
                </a:solidFill>
                <a:latin typeface="Algerian" pitchFamily="82" charset="0"/>
              </a:rPr>
              <a:t>частию</a:t>
            </a:r>
            <a: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  <a:t> сжатые: признак непрерывно устремленной на что-нибудь мысли. То же присутствие говорящей мысли светилось в зорком, всегда бодром, ничего не пропускающем взгляде темных, </a:t>
            </a:r>
            <a:r>
              <a:rPr lang="ru-RU" altLang="ru-RU" sz="2800" b="1" dirty="0" smtClean="0">
                <a:solidFill>
                  <a:srgbClr val="0070C0"/>
                </a:solidFill>
                <a:latin typeface="Algerian" pitchFamily="82" charset="0"/>
              </a:rPr>
              <a:t>серо-голубых </a:t>
            </a:r>
            <a: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  <a:t>глаз.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651" y="532985"/>
            <a:ext cx="28438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>
                <a:solidFill>
                  <a:srgbClr val="990033"/>
                </a:solidFill>
                <a:latin typeface="Georgia" pitchFamily="18" charset="0"/>
              </a:rPr>
              <a:t>Ольга Ильинская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43360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Н. В. Щеглов “Ольга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614" y="620688"/>
            <a:ext cx="3059113" cy="414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5976664" cy="664181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  <a:t>Брови придавали особенную красоту глазам: они не были дугообразны, не округляли глаз двумя тоненькими, нащипанными пальцем ниточками — нет, это были две русые, пушистые, почти прямые полоски, которые редко лежали симметрично: одна на линию была выше другой, от этого над бровью лежала маленькая складка, в которой как будто что-то говорило, будто там покоилась мысль.</a:t>
            </a:r>
            <a:b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</a:br>
            <a:r>
              <a:rPr lang="ru-RU" altLang="ru-RU" sz="2800" b="1" dirty="0">
                <a:solidFill>
                  <a:srgbClr val="0070C0"/>
                </a:solidFill>
                <a:latin typeface="Algerian" pitchFamily="82" charset="0"/>
              </a:rPr>
              <a:t>Ходила Ольга с наклоненной немного вперед головой, так стройно, благородно покоившейся на тонкой, гордой, шее; двигалась всем телом ровно, шагая легко, почти неуловимо…» </a:t>
            </a:r>
            <a:endParaRPr lang="ru-RU" altLang="ru-RU" sz="2800" b="1" dirty="0">
              <a:solidFill>
                <a:srgbClr val="0070C0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00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 flipV="1">
            <a:off x="11268744" y="-3195736"/>
            <a:ext cx="4176464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В ней нет «ни жеманства,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ни кокетства, никакой лжи,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никакой мишуры». «Если б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 ее обратить в статую, она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была бы статуя грации и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гармонии». Не была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красавицей, но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преображалась во время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 пения.</a:t>
            </a:r>
            <a:endParaRPr lang="ru-RU" altLang="ru-RU" sz="36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3" name="Picture 5" descr="Olg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63927"/>
            <a:ext cx="3352800" cy="420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42006" y="404664"/>
            <a:ext cx="658822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В ней нет «ни жеманства,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ни кокетства, никакой лжи,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никакой мишуры». «Если б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 ее обратить в статую, она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была бы статуя грации и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гармонии». Не была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красавицей, но 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преображалась во время</a:t>
            </a:r>
          </a:p>
          <a:p>
            <a:pPr algn="ctr"/>
            <a:r>
              <a:rPr lang="ru-RU" altLang="ru-RU" sz="3600" b="1" dirty="0">
                <a:solidFill>
                  <a:srgbClr val="0070C0"/>
                </a:solidFill>
                <a:latin typeface="Georgia" pitchFamily="18" charset="0"/>
              </a:rPr>
              <a:t> пения.</a:t>
            </a:r>
            <a:endParaRPr lang="ru-RU" altLang="ru-RU" sz="3600" b="1" dirty="0">
              <a:solidFill>
                <a:srgbClr val="0070C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24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blOl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6002" y="404664"/>
            <a:ext cx="4532756" cy="561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1605" y="404664"/>
            <a:ext cx="52857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«…уж прочел несколько книг…»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Но именно в этом дублировании чужой жизни таилась причина «</a:t>
            </a:r>
            <a:r>
              <a:rPr lang="ru-RU" sz="2400" b="1" dirty="0" err="1">
                <a:solidFill>
                  <a:srgbClr val="0070C0"/>
                </a:solidFill>
              </a:rPr>
              <a:t>полувозрождения</a:t>
            </a:r>
            <a:r>
              <a:rPr lang="ru-RU" sz="2400" b="1" dirty="0">
                <a:solidFill>
                  <a:srgbClr val="0070C0"/>
                </a:solidFill>
              </a:rPr>
              <a:t>» Обломова. Ему кажется, что жизнь его полна. Но автор дает понять, что герой поднялся только до того «исходного положения», с которого может начаться настоящая жизнь.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«Он догнал жизнь, т.е. усвоил опять все, от чего отстал давно….» 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Он усвоил только то, что вращалось в кругу «ежедневных разговоров в доме  Ольги, что читалось в получаемых газетах».  «Всё остальное утопало в сфере чистой любви». </a:t>
            </a:r>
          </a:p>
        </p:txBody>
      </p:sp>
    </p:spTree>
    <p:extLst>
      <p:ext uri="{BB962C8B-B14F-4D97-AF65-F5344CB8AC3E}">
        <p14:creationId xmlns:p14="http://schemas.microsoft.com/office/powerpoint/2010/main" val="1401144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7416" y="383795"/>
            <a:ext cx="52565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 «Это опять была не та настоящая жизнь, которая и есть само движение. Это опять полусон, и Обломов … засыпал в своей сладостной дремоте…и опять ему снилась Обломовка»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Помимо всего ему необходимы постоянные инъекции уверенности в чувстве Ольги.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   «…не могу не сомневаться…  при вас я уверен во всем… вас нет  -  начинается такая мучительная игра в сомнения…»</a:t>
            </a:r>
            <a:endParaRPr lang="ru-RU" sz="2800" dirty="0"/>
          </a:p>
        </p:txBody>
      </p:sp>
      <p:pic>
        <p:nvPicPr>
          <p:cNvPr id="3" name="Picture 8" descr="OblOl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98" y="404664"/>
            <a:ext cx="4072119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502666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OblOlg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552" y="86411"/>
            <a:ext cx="5306589" cy="656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63888" y="131488"/>
            <a:ext cx="558011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Обломов мечтал о «стыдливом согласии, о слезах» и был разочарован спокойствием избранницы.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Устами </a:t>
            </a:r>
            <a:r>
              <a:rPr lang="ru-RU" sz="2800" b="1" dirty="0" err="1">
                <a:solidFill>
                  <a:srgbClr val="0070C0"/>
                </a:solidFill>
              </a:rPr>
              <a:t>Штольца</a:t>
            </a:r>
            <a:r>
              <a:rPr lang="ru-RU" sz="2800" b="1" dirty="0">
                <a:solidFill>
                  <a:srgbClr val="0070C0"/>
                </a:solidFill>
              </a:rPr>
              <a:t> в романе «Обломов» Гончаров говорил о том, что «любовь с силой архимедова рычага движет миром». Под влиянием любви человек может внутренне преобразиться, обрести цель в жизни. В любви он черпает энергию. В этом её радостная сторона, её  благотворное влияние.</a:t>
            </a:r>
          </a:p>
        </p:txBody>
      </p:sp>
    </p:spTree>
    <p:extLst>
      <p:ext uri="{BB962C8B-B14F-4D97-AF65-F5344CB8AC3E}">
        <p14:creationId xmlns:p14="http://schemas.microsoft.com/office/powerpoint/2010/main" val="2406440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463" y="769441"/>
            <a:ext cx="4264914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/>
              <a:t> </a:t>
            </a:r>
            <a:r>
              <a:rPr lang="ru-RU" sz="3600" b="1" dirty="0"/>
              <a:t>До «нечаянного» признания </a:t>
            </a:r>
            <a:r>
              <a:rPr lang="ru-RU" sz="3600" b="1" dirty="0" smtClean="0"/>
              <a:t>Обломова</a:t>
            </a:r>
            <a:endParaRPr lang="ru-RU" sz="3600" b="1" dirty="0"/>
          </a:p>
          <a:p>
            <a:pPr>
              <a:lnSpc>
                <a:spcPct val="90000"/>
              </a:lnSpc>
              <a:defRPr/>
            </a:pPr>
            <a:r>
              <a:rPr lang="ru-RU" sz="3600" dirty="0"/>
              <a:t> легка, всегда весела, жива, “отчасти насмешлива”, открыта, доверчива, простодушна, </a:t>
            </a:r>
            <a:r>
              <a:rPr lang="ru-RU" sz="3600" dirty="0" err="1"/>
              <a:t>неуверенна</a:t>
            </a:r>
            <a:r>
              <a:rPr lang="ru-RU" sz="3600" dirty="0"/>
              <a:t>, “зависима” от </a:t>
            </a:r>
            <a:r>
              <a:rPr lang="ru-RU" sz="3600" dirty="0" err="1" smtClean="0"/>
              <a:t>Штольца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79377" y="1268760"/>
            <a:ext cx="4485111" cy="457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3600" b="1" dirty="0"/>
              <a:t>После </a:t>
            </a:r>
            <a:r>
              <a:rPr lang="ru-RU" sz="3600" b="1" dirty="0" smtClean="0"/>
              <a:t>признания</a:t>
            </a:r>
            <a:endParaRPr lang="ru-RU" sz="3600" b="1" dirty="0"/>
          </a:p>
          <a:p>
            <a:pPr>
              <a:lnSpc>
                <a:spcPct val="90000"/>
              </a:lnSpc>
              <a:defRPr/>
            </a:pPr>
            <a:r>
              <a:rPr lang="ru-RU" sz="3600" dirty="0"/>
              <a:t>задумчива, сдержанна, настойчива, тверда, уверенна, расчётлива, сдержанна, боязлива, </a:t>
            </a:r>
          </a:p>
          <a:p>
            <a:pPr>
              <a:lnSpc>
                <a:spcPct val="90000"/>
              </a:lnSpc>
              <a:defRPr/>
            </a:pPr>
            <a:r>
              <a:rPr lang="ru-RU" sz="3600" dirty="0"/>
              <a:t>  “на одном уровне” со </a:t>
            </a:r>
            <a:r>
              <a:rPr lang="ru-RU" sz="3600" dirty="0" err="1"/>
              <a:t>Штольцем</a:t>
            </a:r>
            <a:r>
              <a:rPr lang="ru-RU" sz="3600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47074" y="0"/>
            <a:ext cx="37444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4400" b="1" i="1" dirty="0">
                <a:solidFill>
                  <a:srgbClr val="00B0F0"/>
                </a:solidFill>
              </a:rPr>
              <a:t>Ильинская</a:t>
            </a:r>
            <a:endParaRPr lang="ru-RU" altLang="ru-RU" sz="44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332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638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Любовная тема в романе И. А. Обломов»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</dc:creator>
  <cp:lastModifiedBy>XTreme.ws</cp:lastModifiedBy>
  <cp:revision>5</cp:revision>
  <dcterms:created xsi:type="dcterms:W3CDTF">2015-01-21T14:50:51Z</dcterms:created>
  <dcterms:modified xsi:type="dcterms:W3CDTF">2015-02-22T15:55:47Z</dcterms:modified>
</cp:coreProperties>
</file>