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79" r:id="rId4"/>
    <p:sldId id="262" r:id="rId5"/>
    <p:sldId id="280" r:id="rId6"/>
    <p:sldId id="274" r:id="rId7"/>
    <p:sldId id="263" r:id="rId8"/>
    <p:sldId id="264" r:id="rId9"/>
    <p:sldId id="268" r:id="rId10"/>
    <p:sldId id="269" r:id="rId11"/>
    <p:sldId id="270" r:id="rId12"/>
    <p:sldId id="271" r:id="rId13"/>
    <p:sldId id="272" r:id="rId14"/>
    <p:sldId id="273" r:id="rId15"/>
    <p:sldId id="257" r:id="rId16"/>
    <p:sldId id="258" r:id="rId17"/>
    <p:sldId id="259" r:id="rId18"/>
    <p:sldId id="277" r:id="rId19"/>
    <p:sldId id="276" r:id="rId20"/>
    <p:sldId id="275" r:id="rId21"/>
    <p:sldId id="278" r:id="rId22"/>
    <p:sldId id="265" r:id="rId23"/>
    <p:sldId id="266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ED7241A-B6CF-4E0C-86E5-F2F6AB60719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5A2890-453F-455F-BD43-A24C2B57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mb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1.gif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404664"/>
            <a:ext cx="471654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Мой дом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6" name="Рисунок 5" descr="0b76c31f0537e4786c07ea80d2ce90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628800"/>
            <a:ext cx="4642048" cy="3368715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Щлюшка\Мои документы\Мои рисунки\для презентации\спальн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3" name="WordArt 3"/>
          <p:cNvSpPr>
            <a:spLocks noChangeArrowheads="1" noChangeShapeType="1" noTextEdit="1"/>
          </p:cNvSpPr>
          <p:nvPr/>
        </p:nvSpPr>
        <p:spPr bwMode="auto">
          <a:xfrm>
            <a:off x="3357554" y="6215082"/>
            <a:ext cx="857256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bed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7215206" y="142852"/>
            <a:ext cx="1800225" cy="4286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wardrobe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0" y="6286520"/>
            <a:ext cx="1524000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cushion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6010275" y="6286520"/>
            <a:ext cx="3133725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chest of drawers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0" y="1714488"/>
            <a:ext cx="2581275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bedside table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28" name="WordArt 8"/>
          <p:cNvSpPr>
            <a:spLocks noChangeArrowheads="1" noChangeShapeType="1" noTextEdit="1"/>
          </p:cNvSpPr>
          <p:nvPr/>
        </p:nvSpPr>
        <p:spPr bwMode="auto">
          <a:xfrm>
            <a:off x="1571604" y="5072074"/>
            <a:ext cx="962025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stool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29" name="WordArt 9"/>
          <p:cNvSpPr>
            <a:spLocks noChangeArrowheads="1" noChangeShapeType="1" noTextEdit="1"/>
          </p:cNvSpPr>
          <p:nvPr/>
        </p:nvSpPr>
        <p:spPr bwMode="auto">
          <a:xfrm>
            <a:off x="5357818" y="3571876"/>
            <a:ext cx="981075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chair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30" name="WordArt 10"/>
          <p:cNvSpPr>
            <a:spLocks noChangeArrowheads="1" noChangeShapeType="1" noTextEdit="1"/>
          </p:cNvSpPr>
          <p:nvPr/>
        </p:nvSpPr>
        <p:spPr bwMode="auto">
          <a:xfrm>
            <a:off x="4071934" y="2428868"/>
            <a:ext cx="942975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lamp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31" name="WordArt 11"/>
          <p:cNvSpPr>
            <a:spLocks noChangeArrowheads="1" noChangeShapeType="1" noTextEdit="1"/>
          </p:cNvSpPr>
          <p:nvPr/>
        </p:nvSpPr>
        <p:spPr bwMode="auto">
          <a:xfrm>
            <a:off x="642910" y="714356"/>
            <a:ext cx="1428750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window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0732" name="WordArt 12"/>
          <p:cNvSpPr>
            <a:spLocks noChangeArrowheads="1" noChangeShapeType="1" noTextEdit="1"/>
          </p:cNvSpPr>
          <p:nvPr/>
        </p:nvSpPr>
        <p:spPr bwMode="auto">
          <a:xfrm>
            <a:off x="5214942" y="500042"/>
            <a:ext cx="914400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desk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33" name="Прямая со стрелкой 32"/>
          <p:cNvCxnSpPr>
            <a:stCxn id="30731" idx="2"/>
            <a:endCxn id="30731" idx="2"/>
          </p:cNvCxnSpPr>
          <p:nvPr/>
        </p:nvCxnSpPr>
        <p:spPr>
          <a:xfrm rot="5400000">
            <a:off x="1357285" y="114298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Стрелка углом 43"/>
          <p:cNvSpPr/>
          <p:nvPr/>
        </p:nvSpPr>
        <p:spPr>
          <a:xfrm>
            <a:off x="1785918" y="142852"/>
            <a:ext cx="456626" cy="57150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Стрелка вниз 45"/>
          <p:cNvSpPr/>
          <p:nvPr/>
        </p:nvSpPr>
        <p:spPr>
          <a:xfrm>
            <a:off x="5715008" y="1000108"/>
            <a:ext cx="142876" cy="2071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углом 46"/>
          <p:cNvSpPr/>
          <p:nvPr/>
        </p:nvSpPr>
        <p:spPr>
          <a:xfrm>
            <a:off x="4929190" y="1857364"/>
            <a:ext cx="242312" cy="57150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Стрелка вниз 47"/>
          <p:cNvSpPr/>
          <p:nvPr/>
        </p:nvSpPr>
        <p:spPr>
          <a:xfrm>
            <a:off x="7858148" y="642918"/>
            <a:ext cx="14287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верх 48"/>
          <p:cNvSpPr/>
          <p:nvPr/>
        </p:nvSpPr>
        <p:spPr>
          <a:xfrm>
            <a:off x="3571868" y="5214950"/>
            <a:ext cx="142876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низ 49"/>
          <p:cNvSpPr/>
          <p:nvPr/>
        </p:nvSpPr>
        <p:spPr>
          <a:xfrm>
            <a:off x="1428728" y="2285992"/>
            <a:ext cx="142876" cy="22145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углом 50"/>
          <p:cNvSpPr/>
          <p:nvPr/>
        </p:nvSpPr>
        <p:spPr>
          <a:xfrm>
            <a:off x="8143900" y="5429264"/>
            <a:ext cx="242312" cy="8686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Стрелка влево 51"/>
          <p:cNvSpPr/>
          <p:nvPr/>
        </p:nvSpPr>
        <p:spPr>
          <a:xfrm>
            <a:off x="4929190" y="3643314"/>
            <a:ext cx="428628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углом 53"/>
          <p:cNvSpPr/>
          <p:nvPr/>
        </p:nvSpPr>
        <p:spPr>
          <a:xfrm rot="2134350">
            <a:off x="1098842" y="4846315"/>
            <a:ext cx="374020" cy="52295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5" name="Стрелка углом 54"/>
          <p:cNvSpPr/>
          <p:nvPr/>
        </p:nvSpPr>
        <p:spPr>
          <a:xfrm>
            <a:off x="357158" y="6072206"/>
            <a:ext cx="813816" cy="28575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4" grpId="0"/>
      <p:bldP spid="30725" grpId="0"/>
      <p:bldP spid="30726" grpId="0"/>
      <p:bldP spid="30727" grpId="0"/>
      <p:bldP spid="30728" grpId="0"/>
      <p:bldP spid="30729" grpId="0"/>
      <p:bldP spid="30730" grpId="0"/>
      <p:bldP spid="30731" grpId="0"/>
      <p:bldP spid="30732" grpId="0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работа\открытый урок 5а\DESCRIB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079"/>
          </a:xfrm>
          <a:prstGeom prst="rect">
            <a:avLst/>
          </a:prstGeom>
          <a:noFill/>
        </p:spPr>
      </p:pic>
      <p:sp>
        <p:nvSpPr>
          <p:cNvPr id="31747" name="WordArt 3"/>
          <p:cNvSpPr>
            <a:spLocks noChangeArrowheads="1" noChangeShapeType="1" noTextEdit="1"/>
          </p:cNvSpPr>
          <p:nvPr/>
        </p:nvSpPr>
        <p:spPr bwMode="auto">
          <a:xfrm>
            <a:off x="6643702" y="6143644"/>
            <a:ext cx="1076325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Toilet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4500562" y="1928802"/>
            <a:ext cx="866775" cy="3571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Bath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1285852" y="2643182"/>
            <a:ext cx="2028825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washbasin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1750" name="WordArt 6"/>
          <p:cNvSpPr>
            <a:spLocks noChangeArrowheads="1" noChangeShapeType="1" noTextEdit="1"/>
          </p:cNvSpPr>
          <p:nvPr/>
        </p:nvSpPr>
        <p:spPr bwMode="auto">
          <a:xfrm>
            <a:off x="2285984" y="1000108"/>
            <a:ext cx="1200150" cy="4286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mirror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6286512" y="3500438"/>
            <a:ext cx="1038225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towel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2" name="Стрелка углом 11"/>
          <p:cNvSpPr/>
          <p:nvPr/>
        </p:nvSpPr>
        <p:spPr>
          <a:xfrm>
            <a:off x="6500826" y="1357298"/>
            <a:ext cx="285752" cy="221457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86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 влево 14"/>
          <p:cNvSpPr/>
          <p:nvPr/>
        </p:nvSpPr>
        <p:spPr>
          <a:xfrm>
            <a:off x="3857620" y="6357958"/>
            <a:ext cx="2764358" cy="1428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2143108" y="3214686"/>
            <a:ext cx="142876" cy="621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929190" y="2357430"/>
            <a:ext cx="142876" cy="1714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углом 18"/>
          <p:cNvSpPr/>
          <p:nvPr/>
        </p:nvSpPr>
        <p:spPr>
          <a:xfrm flipH="1">
            <a:off x="1285852" y="642918"/>
            <a:ext cx="1214446" cy="357190"/>
          </a:xfrm>
          <a:prstGeom prst="bentArrow">
            <a:avLst>
              <a:gd name="adj1" fmla="val 25000"/>
              <a:gd name="adj2" fmla="val 50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  <p:bldP spid="31749" grpId="0"/>
      <p:bldP spid="31750" grpId="0"/>
      <p:bldP spid="31751" grpId="0"/>
      <p:bldP spid="12" grpId="0" animBg="1"/>
      <p:bldP spid="15" grpId="0" animBg="1"/>
      <p:bldP spid="16" grpId="0" animBg="1"/>
      <p:bldP spid="17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Щлюшка\Мои документы\Мои рисунки\modern-kitch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834" y="0"/>
            <a:ext cx="9173834" cy="6858000"/>
          </a:xfrm>
          <a:prstGeom prst="rect">
            <a:avLst/>
          </a:prstGeom>
          <a:noFill/>
        </p:spPr>
      </p:pic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8343900" y="1785926"/>
            <a:ext cx="800100" cy="3571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sink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5500694" y="1357298"/>
            <a:ext cx="1323975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cooker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2928926" y="142852"/>
            <a:ext cx="1133475" cy="4286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fridge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1000100" y="6286520"/>
            <a:ext cx="1200150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chairs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7429520" y="5572140"/>
            <a:ext cx="971550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table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20561913">
            <a:off x="2267361" y="6273516"/>
            <a:ext cx="1573478" cy="1576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2176082">
            <a:off x="5404435" y="4809394"/>
            <a:ext cx="2355798" cy="1305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rot="19705784">
            <a:off x="6540489" y="2735898"/>
            <a:ext cx="2043434" cy="1833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rot="18336694">
            <a:off x="4173010" y="2378422"/>
            <a:ext cx="1665671" cy="1577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904004">
            <a:off x="2832842" y="541775"/>
            <a:ext cx="125808" cy="2679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2" grpId="0"/>
      <p:bldP spid="32773" grpId="0"/>
      <p:bldP spid="32774" grpId="0"/>
      <p:bldP spid="32775" grpId="0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работа\открытый урок 5а\РАбочая тетрадь упражнение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5861" cy="6857999"/>
          </a:xfrm>
          <a:prstGeom prst="rect">
            <a:avLst/>
          </a:prstGeom>
          <a:noFill/>
        </p:spPr>
      </p:pic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7358082" y="285728"/>
            <a:ext cx="1433510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paintings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0" y="5143512"/>
            <a:ext cx="1724025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armchair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0" y="214290"/>
            <a:ext cx="1071538" cy="3572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window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3798" name="WordArt 6"/>
          <p:cNvSpPr>
            <a:spLocks noChangeArrowheads="1" noChangeShapeType="1" noTextEdit="1"/>
          </p:cNvSpPr>
          <p:nvPr/>
        </p:nvSpPr>
        <p:spPr bwMode="auto">
          <a:xfrm>
            <a:off x="7286644" y="6429396"/>
            <a:ext cx="819150" cy="4286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sofa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3799" name="WordArt 7"/>
          <p:cNvSpPr>
            <a:spLocks noChangeArrowheads="1" noChangeShapeType="1" noTextEdit="1"/>
          </p:cNvSpPr>
          <p:nvPr/>
        </p:nvSpPr>
        <p:spPr bwMode="auto">
          <a:xfrm>
            <a:off x="4143372" y="6215082"/>
            <a:ext cx="1900235" cy="3571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coffee table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15272" y="2285992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cushion</a:t>
            </a:r>
            <a:endParaRPr lang="ru-RU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3800" name="WordArt 8"/>
          <p:cNvSpPr>
            <a:spLocks noChangeArrowheads="1" noChangeShapeType="1" noTextEdit="1"/>
          </p:cNvSpPr>
          <p:nvPr/>
        </p:nvSpPr>
        <p:spPr bwMode="auto">
          <a:xfrm>
            <a:off x="1857357" y="2928934"/>
            <a:ext cx="785818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lamp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788300">
            <a:off x="1010130" y="759168"/>
            <a:ext cx="858920" cy="105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3857439">
            <a:off x="6162658" y="-379832"/>
            <a:ext cx="159723" cy="2482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2177839">
            <a:off x="512597" y="2375365"/>
            <a:ext cx="1510967" cy="998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 rot="5937363">
            <a:off x="634857" y="4418754"/>
            <a:ext cx="1126890" cy="1539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5592682">
            <a:off x="6668370" y="5254539"/>
            <a:ext cx="2217584" cy="1426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4907539">
            <a:off x="3870486" y="5129440"/>
            <a:ext cx="1970260" cy="1414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20631355">
            <a:off x="6645323" y="2520417"/>
            <a:ext cx="1271094" cy="19193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3796" grpId="0"/>
      <p:bldP spid="33797" grpId="0"/>
      <p:bldP spid="33798" grpId="0"/>
      <p:bldP spid="33799" grpId="0"/>
      <p:bldP spid="8" grpId="0"/>
      <p:bldP spid="33800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142852"/>
            <a:ext cx="7686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Say and spell the word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 descr="D:\работа\открытый урок 5а\ван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142984"/>
            <a:ext cx="1862130" cy="1455734"/>
          </a:xfrm>
          <a:prstGeom prst="rect">
            <a:avLst/>
          </a:prstGeom>
          <a:noFill/>
        </p:spPr>
      </p:pic>
      <p:pic>
        <p:nvPicPr>
          <p:cNvPr id="1028" name="Picture 4" descr="D:\работа\открытый урок 5а\див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928670"/>
            <a:ext cx="2025638" cy="1797046"/>
          </a:xfrm>
          <a:prstGeom prst="rect">
            <a:avLst/>
          </a:prstGeom>
          <a:noFill/>
        </p:spPr>
      </p:pic>
      <p:pic>
        <p:nvPicPr>
          <p:cNvPr id="1032" name="Picture 8" descr="D:\работа\открытый урок 5а\книжный шкаф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857496"/>
            <a:ext cx="1372347" cy="1785931"/>
          </a:xfrm>
          <a:prstGeom prst="rect">
            <a:avLst/>
          </a:prstGeom>
          <a:noFill/>
        </p:spPr>
      </p:pic>
      <p:pic>
        <p:nvPicPr>
          <p:cNvPr id="1033" name="Picture 9" descr="D:\работа\открытый урок 5а\плит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143380"/>
            <a:ext cx="1281113" cy="2476483"/>
          </a:xfrm>
          <a:prstGeom prst="rect">
            <a:avLst/>
          </a:prstGeom>
          <a:noFill/>
        </p:spPr>
      </p:pic>
      <p:pic>
        <p:nvPicPr>
          <p:cNvPr id="1034" name="Picture 10" descr="D:\работа\открытый урок 5а\кресл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2857496"/>
            <a:ext cx="1575910" cy="1617651"/>
          </a:xfrm>
          <a:prstGeom prst="rect">
            <a:avLst/>
          </a:prstGeom>
          <a:noFill/>
        </p:spPr>
      </p:pic>
      <p:pic>
        <p:nvPicPr>
          <p:cNvPr id="1035" name="Picture 11" descr="C:\Documents and Settings\Щлюшка\Мои документы\Мои рисунки\SG_pion-b_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857496"/>
            <a:ext cx="2250282" cy="1500188"/>
          </a:xfrm>
          <a:prstGeom prst="rect">
            <a:avLst/>
          </a:prstGeom>
          <a:noFill/>
        </p:spPr>
      </p:pic>
      <p:pic>
        <p:nvPicPr>
          <p:cNvPr id="1036" name="Picture 12" descr="C:\Documents and Settings\Щлюшка\Мои документы\Мои рисунки\2209383_502374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1071546"/>
            <a:ext cx="1232305" cy="1643073"/>
          </a:xfrm>
          <a:prstGeom prst="rect">
            <a:avLst/>
          </a:prstGeom>
          <a:noFill/>
        </p:spPr>
      </p:pic>
      <p:pic>
        <p:nvPicPr>
          <p:cNvPr id="1037" name="Picture 13" descr="C:\Documents and Settings\Щлюшка\Мои документы\Мои рисунки\E013N_5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6959218" y="2744384"/>
            <a:ext cx="1381125" cy="1869282"/>
          </a:xfrm>
          <a:prstGeom prst="rect">
            <a:avLst/>
          </a:prstGeom>
          <a:noFill/>
        </p:spPr>
      </p:pic>
      <p:pic>
        <p:nvPicPr>
          <p:cNvPr id="1038" name="Picture 14" descr="C:\Documents and Settings\Щлюшка\Мои документы\Мои рисунки\1282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0826" y="1000108"/>
            <a:ext cx="2325686" cy="1796592"/>
          </a:xfrm>
          <a:prstGeom prst="rect">
            <a:avLst/>
          </a:prstGeom>
          <a:noFill/>
        </p:spPr>
      </p:pic>
      <p:pic>
        <p:nvPicPr>
          <p:cNvPr id="1039" name="Picture 15" descr="D:\работа\открытый урок 5а\стул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48503" y="4857760"/>
            <a:ext cx="2095497" cy="1571623"/>
          </a:xfrm>
          <a:prstGeom prst="rect">
            <a:avLst/>
          </a:prstGeom>
          <a:noFill/>
        </p:spPr>
      </p:pic>
      <p:pic>
        <p:nvPicPr>
          <p:cNvPr id="1040" name="Picture 16" descr="D:\работа\открытый урок 5а\холодильник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15074" y="4500570"/>
            <a:ext cx="1200756" cy="1881185"/>
          </a:xfrm>
          <a:prstGeom prst="rect">
            <a:avLst/>
          </a:prstGeom>
          <a:noFill/>
        </p:spPr>
      </p:pic>
      <p:pic>
        <p:nvPicPr>
          <p:cNvPr id="1041" name="Picture 17" descr="C:\Documents and Settings\Щлюшка\Мои документы\Мои рисунки\frtable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7686" y="4929198"/>
            <a:ext cx="1743964" cy="1400146"/>
          </a:xfrm>
          <a:prstGeom prst="rect">
            <a:avLst/>
          </a:prstGeom>
          <a:noFill/>
        </p:spPr>
      </p:pic>
      <p:pic>
        <p:nvPicPr>
          <p:cNvPr id="1042" name="Picture 18" descr="C:\Documents and Settings\Щлюшка\Мои документы\Мои рисунки\0_90b84_23dda190_orig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5984" y="4500570"/>
            <a:ext cx="1571636" cy="1959779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35_f17v6bneoh1hco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4381541" cy="4741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My flat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1320062089_razdelenie-komnat-na-zoni-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412776"/>
            <a:ext cx="3960440" cy="4777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04664"/>
            <a:ext cx="7056784" cy="6196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ne_room_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7224802" cy="5418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Rabbit’s house.</a:t>
            </a:r>
            <a:endParaRPr lang="ru-RU" smtClean="0"/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844675"/>
            <a:ext cx="800735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Rabbit has a small house. He has a kitchen and a living room. This is his living room. It is small, but nice. There is a window in the living room. It is big. There is a sofa and two armchairs in the living room. There is a TV on the table. There is a mirror and a clock on the wall. There is a brown carpet on the floor. Rabbit likes to read. There are 5 books on the shelf. </a:t>
            </a:r>
            <a:endParaRPr lang="ru-RU" smtClean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FF99FF"/>
                </a:solidFill>
              </a:rPr>
              <a:t>Заполни кроссворд и в выделенных клетках ты прочтёшь слово. Правильно подобрать слова тебе помогут предложения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89138"/>
            <a:ext cx="867727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6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5076825" y="2346325"/>
            <a:ext cx="1935163" cy="3635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03C5A"/>
                </a:solidFill>
              </a:rPr>
              <a:t>l   o    c   k</a:t>
            </a:r>
            <a:endParaRPr lang="ru-RU" sz="2400" dirty="0" smtClean="0">
              <a:solidFill>
                <a:srgbClr val="F03C5A"/>
              </a:solidFill>
            </a:endParaRPr>
          </a:p>
        </p:txBody>
      </p:sp>
      <p:sp>
        <p:nvSpPr>
          <p:cNvPr id="21512" name="Rectangle 8"/>
          <p:cNvSpPr>
            <a:spLocks noRot="1" noChangeArrowheads="1"/>
          </p:cNvSpPr>
          <p:nvPr/>
        </p:nvSpPr>
        <p:spPr bwMode="auto">
          <a:xfrm>
            <a:off x="6300788" y="2781300"/>
            <a:ext cx="19335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40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   n    d   o</a:t>
            </a:r>
            <a:endParaRPr lang="ru-RU" sz="240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13" name="Rectangle 9"/>
          <p:cNvSpPr>
            <a:spLocks noRot="1" noChangeArrowheads="1"/>
          </p:cNvSpPr>
          <p:nvPr/>
        </p:nvSpPr>
        <p:spPr bwMode="auto">
          <a:xfrm>
            <a:off x="6372225" y="3213100"/>
            <a:ext cx="2160588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   a        l </a:t>
            </a:r>
            <a:r>
              <a:rPr lang="ru-RU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endParaRPr lang="ru-RU" sz="24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14" name="Rectangle 10"/>
          <p:cNvSpPr>
            <a:spLocks noRot="1" noChangeArrowheads="1"/>
          </p:cNvSpPr>
          <p:nvPr/>
        </p:nvSpPr>
        <p:spPr bwMode="auto">
          <a:xfrm>
            <a:off x="6300788" y="3643313"/>
            <a:ext cx="21605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   h          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endParaRPr lang="ru-RU" sz="24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28" name="Rectangle 24"/>
          <p:cNvSpPr>
            <a:spLocks noRot="1" noChangeArrowheads="1"/>
          </p:cNvSpPr>
          <p:nvPr/>
        </p:nvSpPr>
        <p:spPr bwMode="auto">
          <a:xfrm>
            <a:off x="6286512" y="4000504"/>
            <a:ext cx="21605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h 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  </a:t>
            </a: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   </a:t>
            </a:r>
            <a:endParaRPr lang="ru-RU" sz="24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29" name="Rectangle 25"/>
          <p:cNvSpPr>
            <a:spLocks noRot="1" noChangeArrowheads="1"/>
          </p:cNvSpPr>
          <p:nvPr/>
        </p:nvSpPr>
        <p:spPr bwMode="auto">
          <a:xfrm>
            <a:off x="6227763" y="4437063"/>
            <a:ext cx="25923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   d   r  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 </a:t>
            </a:r>
            <a:r>
              <a:rPr lang="en-US" sz="2400" dirty="0" err="1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ru-RU" sz="24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30" name="Rectangle 26"/>
          <p:cNvSpPr>
            <a:spLocks noRot="1" noChangeArrowheads="1"/>
          </p:cNvSpPr>
          <p:nvPr/>
        </p:nvSpPr>
        <p:spPr bwMode="auto">
          <a:xfrm>
            <a:off x="5715008" y="4857760"/>
            <a:ext cx="21605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a  </a:t>
            </a: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</a:t>
            </a:r>
            <a:r>
              <a:rPr lang="en-US" sz="2400" dirty="0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t   </a:t>
            </a:r>
            <a:r>
              <a:rPr lang="en-US" sz="24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    </a:t>
            </a:r>
            <a:endParaRPr lang="ru-RU" sz="24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3" grpId="0"/>
      <p:bldP spid="21514" grpId="0"/>
      <p:bldP spid="21528" grpId="0"/>
      <p:bldP spid="21529" grpId="0"/>
      <p:bldP spid="215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972008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dirty="0" smtClean="0">
                <a:solidFill>
                  <a:srgbClr val="002060"/>
                </a:solidFill>
              </a:rPr>
              <a:t>An Englishman's house is his castle.</a:t>
            </a:r>
            <a:endParaRPr lang="en-US" sz="8000" dirty="0" smtClean="0">
              <a:solidFill>
                <a:srgbClr val="002060"/>
              </a:solidFill>
            </a:endParaRPr>
          </a:p>
          <a:p>
            <a:r>
              <a:rPr lang="ru-RU" sz="8000" dirty="0" smtClean="0">
                <a:solidFill>
                  <a:srgbClr val="002060"/>
                </a:solidFill>
              </a:rPr>
              <a:t>Мой дом - моя крепость.</a:t>
            </a:r>
          </a:p>
          <a:p>
            <a:r>
              <a:rPr lang="en-US" sz="8000" b="1" dirty="0" smtClean="0">
                <a:solidFill>
                  <a:srgbClr val="002060"/>
                </a:solidFill>
              </a:rPr>
              <a:t>East or West, home is best.</a:t>
            </a:r>
            <a:endParaRPr lang="en-US" sz="8000" dirty="0" smtClean="0">
              <a:solidFill>
                <a:srgbClr val="002060"/>
              </a:solidFill>
            </a:endParaRPr>
          </a:p>
          <a:p>
            <a:r>
              <a:rPr lang="ru-RU" sz="8000" dirty="0" smtClean="0">
                <a:solidFill>
                  <a:srgbClr val="002060"/>
                </a:solidFill>
              </a:rPr>
              <a:t>В гостях хорошо, а дома лучше.</a:t>
            </a:r>
          </a:p>
          <a:p>
            <a:r>
              <a:rPr lang="en-US" sz="8000" b="1" dirty="0" smtClean="0">
                <a:solidFill>
                  <a:srgbClr val="002060"/>
                </a:solidFill>
              </a:rPr>
              <a:t>There is no place like home.</a:t>
            </a:r>
            <a:endParaRPr lang="en-US" sz="8000" dirty="0" smtClean="0">
              <a:solidFill>
                <a:srgbClr val="002060"/>
              </a:solidFill>
            </a:endParaRPr>
          </a:p>
          <a:p>
            <a:r>
              <a:rPr lang="ru-RU" sz="8000" dirty="0" smtClean="0">
                <a:solidFill>
                  <a:srgbClr val="002060"/>
                </a:solidFill>
              </a:rPr>
              <a:t>Нет места подобного дому.</a:t>
            </a:r>
          </a:p>
          <a:p>
            <a:r>
              <a:rPr lang="en-US" sz="8000" b="1" dirty="0" smtClean="0">
                <a:solidFill>
                  <a:srgbClr val="002060"/>
                </a:solidFill>
              </a:rPr>
              <a:t>Every bird likes its own nest.</a:t>
            </a:r>
            <a:endParaRPr lang="en-US" sz="8000" dirty="0" smtClean="0">
              <a:solidFill>
                <a:srgbClr val="002060"/>
              </a:solidFill>
            </a:endParaRPr>
          </a:p>
          <a:p>
            <a:r>
              <a:rPr lang="ru-RU" sz="8000" dirty="0" smtClean="0">
                <a:solidFill>
                  <a:srgbClr val="002060"/>
                </a:solidFill>
              </a:rPr>
              <a:t>Всяк кулик свое болото хвалит.</a:t>
            </a:r>
          </a:p>
          <a:p>
            <a:r>
              <a:rPr lang="en-US" sz="8000" b="1" dirty="0" smtClean="0">
                <a:solidFill>
                  <a:srgbClr val="002060"/>
                </a:solidFill>
              </a:rPr>
              <a:t>Every dog is a lion at home.</a:t>
            </a:r>
            <a:endParaRPr lang="en-US" sz="8000" dirty="0" smtClean="0">
              <a:solidFill>
                <a:srgbClr val="002060"/>
              </a:solidFill>
            </a:endParaRPr>
          </a:p>
          <a:p>
            <a:r>
              <a:rPr lang="ru-RU" sz="8000" dirty="0" smtClean="0">
                <a:solidFill>
                  <a:srgbClr val="002060"/>
                </a:solidFill>
              </a:rPr>
              <a:t> Всяк кулик на своем болоте велик.</a:t>
            </a:r>
          </a:p>
          <a:p>
            <a:r>
              <a:rPr lang="en-US" sz="8000" b="1" dirty="0" smtClean="0">
                <a:solidFill>
                  <a:srgbClr val="002060"/>
                </a:solidFill>
              </a:rPr>
              <a:t>Dry bread at home is better than roast meat abroad.</a:t>
            </a:r>
            <a:endParaRPr lang="en-US" sz="8000" dirty="0" smtClean="0">
              <a:solidFill>
                <a:srgbClr val="002060"/>
              </a:solidFill>
            </a:endParaRPr>
          </a:p>
          <a:p>
            <a:r>
              <a:rPr lang="ru-RU" sz="8000" dirty="0" smtClean="0">
                <a:solidFill>
                  <a:srgbClr val="002060"/>
                </a:solidFill>
              </a:rPr>
              <a:t>Дома и солома съедобна.</a:t>
            </a:r>
          </a:p>
          <a:p>
            <a:r>
              <a:rPr lang="en-US" sz="8000" b="1" dirty="0" smtClean="0">
                <a:solidFill>
                  <a:srgbClr val="002060"/>
                </a:solidFill>
              </a:rPr>
              <a:t>He has no home whose home is everywhere.</a:t>
            </a:r>
            <a:endParaRPr lang="en-US" sz="8000" dirty="0" smtClean="0">
              <a:solidFill>
                <a:srgbClr val="002060"/>
              </a:solidFill>
            </a:endParaRPr>
          </a:p>
          <a:p>
            <a:r>
              <a:rPr lang="ru-RU" sz="8000" dirty="0" smtClean="0">
                <a:solidFill>
                  <a:srgbClr val="002060"/>
                </a:solidFill>
              </a:rPr>
              <a:t>У того нет дома, у кого он везде.</a:t>
            </a:r>
          </a:p>
          <a:p>
            <a:r>
              <a:rPr lang="en-US" sz="8000" b="1" dirty="0" smtClean="0">
                <a:solidFill>
                  <a:srgbClr val="002060"/>
                </a:solidFill>
              </a:rPr>
              <a:t>Home is home though it be never so homely.</a:t>
            </a:r>
            <a:endParaRPr lang="en-US" sz="8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8000" dirty="0" smtClean="0">
                <a:solidFill>
                  <a:srgbClr val="002060"/>
                </a:solidFill>
              </a:rPr>
              <a:t>    Своя земля и в горсти мила.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Пословицы про дом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Какое слово лишнее? Обведи его.</a:t>
            </a:r>
          </a:p>
        </p:txBody>
      </p:sp>
      <p:sp>
        <p:nvSpPr>
          <p:cNvPr id="1024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898525" y="2046288"/>
            <a:ext cx="7705725" cy="41910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en-US" sz="3600" dirty="0" smtClean="0">
                <a:solidFill>
                  <a:srgbClr val="0000CC"/>
                </a:solidFill>
              </a:rPr>
              <a:t>Living room, kitchen, hall, mirror, bedroom.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en-US" sz="3600" dirty="0" smtClean="0">
                <a:solidFill>
                  <a:srgbClr val="0000CC"/>
                </a:solidFill>
              </a:rPr>
              <a:t>Sofa, armchair, table, bed, wall.</a:t>
            </a:r>
            <a:endParaRPr lang="ru-RU" sz="3600" dirty="0" smtClean="0">
              <a:solidFill>
                <a:srgbClr val="0000CC"/>
              </a:solidFill>
            </a:endParaRP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en-US" sz="3600" dirty="0" smtClean="0">
                <a:solidFill>
                  <a:srgbClr val="0000CC"/>
                </a:solidFill>
              </a:rPr>
              <a:t>Play, read, jump, shelf, write.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en-US" sz="3600" dirty="0" smtClean="0">
                <a:solidFill>
                  <a:srgbClr val="0000CC"/>
                </a:solidFill>
              </a:rPr>
              <a:t>Classroom, book, computer, books.</a:t>
            </a:r>
            <a:endParaRPr lang="ru-RU" sz="3600" dirty="0" smtClean="0">
              <a:solidFill>
                <a:srgbClr val="0000CC"/>
              </a:solidFill>
            </a:endParaRP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1403648" y="3645024"/>
            <a:ext cx="1152525" cy="720725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1547664" y="2564904"/>
            <a:ext cx="1368425" cy="792163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5364088" y="4221088"/>
            <a:ext cx="1152525" cy="720725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1475656" y="4869160"/>
            <a:ext cx="2519362" cy="792163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8" grpId="0" animBg="1"/>
      <p:bldP spid="1024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Вставь пропущенные слова </a:t>
            </a:r>
            <a:r>
              <a:rPr lang="en-US" smtClean="0">
                <a:solidFill>
                  <a:srgbClr val="F03C5A"/>
                </a:solidFill>
              </a:rPr>
              <a:t>is</a:t>
            </a:r>
            <a:r>
              <a:rPr lang="ru-RU" smtClean="0"/>
              <a:t> или</a:t>
            </a:r>
            <a:r>
              <a:rPr lang="en-US" smtClean="0"/>
              <a:t> </a:t>
            </a:r>
            <a:r>
              <a:rPr lang="en-US" smtClean="0">
                <a:solidFill>
                  <a:srgbClr val="F03C5A"/>
                </a:solidFill>
              </a:rPr>
              <a:t>are</a:t>
            </a:r>
            <a:r>
              <a:rPr lang="ru-RU" smtClean="0"/>
              <a:t>.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133600"/>
            <a:ext cx="8855075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620838" y="1989138"/>
            <a:ext cx="706437" cy="793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03C5A"/>
                </a:solidFill>
              </a:rPr>
              <a:t>is</a:t>
            </a:r>
            <a:endParaRPr lang="ru-RU" smtClean="0">
              <a:solidFill>
                <a:srgbClr val="F03C5A"/>
              </a:solidFill>
            </a:endParaRPr>
          </a:p>
        </p:txBody>
      </p:sp>
      <p:sp>
        <p:nvSpPr>
          <p:cNvPr id="12294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900113" y="2420938"/>
            <a:ext cx="771525" cy="6588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03C5A"/>
                </a:solidFill>
              </a:rPr>
              <a:t>Is</a:t>
            </a:r>
            <a:endParaRPr lang="ru-RU" smtClean="0">
              <a:solidFill>
                <a:srgbClr val="F03C5A"/>
              </a:solidFill>
            </a:endParaRPr>
          </a:p>
        </p:txBody>
      </p:sp>
      <p:sp>
        <p:nvSpPr>
          <p:cNvPr id="12295" name="Rectangle 7"/>
          <p:cNvSpPr>
            <a:spLocks noRot="1" noChangeArrowheads="1"/>
          </p:cNvSpPr>
          <p:nvPr/>
        </p:nvSpPr>
        <p:spPr bwMode="auto">
          <a:xfrm>
            <a:off x="8434388" y="2420938"/>
            <a:ext cx="7096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</a:t>
            </a:r>
            <a:endParaRPr lang="ru-RU" sz="280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6" name="Rectangle 8"/>
          <p:cNvSpPr>
            <a:spLocks noRot="1" noChangeArrowheads="1"/>
          </p:cNvSpPr>
          <p:nvPr/>
        </p:nvSpPr>
        <p:spPr bwMode="auto">
          <a:xfrm>
            <a:off x="1574800" y="2852738"/>
            <a:ext cx="854060" cy="43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 dirty="0" err="1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aree</a:t>
            </a:r>
            <a:endParaRPr lang="ru-RU" sz="28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7" name="Rectangle 9"/>
          <p:cNvSpPr>
            <a:spLocks noRot="1" noChangeArrowheads="1"/>
          </p:cNvSpPr>
          <p:nvPr/>
        </p:nvSpPr>
        <p:spPr bwMode="auto">
          <a:xfrm>
            <a:off x="1552575" y="3302000"/>
            <a:ext cx="7096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are</a:t>
            </a:r>
            <a:endParaRPr lang="ru-RU" sz="280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8" name="Rectangle 10"/>
          <p:cNvSpPr>
            <a:spLocks noRot="1" noChangeArrowheads="1"/>
          </p:cNvSpPr>
          <p:nvPr/>
        </p:nvSpPr>
        <p:spPr bwMode="auto">
          <a:xfrm>
            <a:off x="1547813" y="3716338"/>
            <a:ext cx="7096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 dirty="0" err="1" smtClean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</a:t>
            </a:r>
            <a:endParaRPr lang="ru-RU" sz="28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9" name="Rectangle 11"/>
          <p:cNvSpPr>
            <a:spLocks noRot="1" noChangeArrowheads="1"/>
          </p:cNvSpPr>
          <p:nvPr/>
        </p:nvSpPr>
        <p:spPr bwMode="auto">
          <a:xfrm>
            <a:off x="1679575" y="4121150"/>
            <a:ext cx="7096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F0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</a:t>
            </a:r>
            <a:endParaRPr lang="ru-RU" sz="2800" dirty="0">
              <a:solidFill>
                <a:srgbClr val="F03C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/>
      <p:bldP spid="12294" grpId="0" build="p"/>
      <p:bldP spid="12295" grpId="0"/>
      <p:bldP spid="12296" grpId="0"/>
      <p:bldP spid="12297" grpId="0"/>
      <p:bldP spid="12298" grpId="0"/>
      <p:bldP spid="122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8229600" cy="1384300"/>
          </a:xfrm>
        </p:spPr>
        <p:txBody>
          <a:bodyPr/>
          <a:lstStyle/>
          <a:p>
            <a:r>
              <a:rPr lang="en-US"/>
              <a:t>        </a:t>
            </a:r>
            <a:r>
              <a:rPr lang="en-US">
                <a:solidFill>
                  <a:srgbClr val="FFFF66"/>
                </a:solidFill>
              </a:rPr>
              <a:t>Let’s do a little test!</a:t>
            </a:r>
            <a:endParaRPr lang="ru-RU">
              <a:solidFill>
                <a:srgbClr val="FFFF66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41438"/>
            <a:ext cx="8229600" cy="489743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1. Вставьте слова </a:t>
            </a:r>
            <a:r>
              <a:rPr lang="en-US" sz="2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is</a:t>
            </a:r>
            <a:r>
              <a:rPr lang="ru-RU" sz="2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/ </a:t>
            </a:r>
            <a:r>
              <a:rPr lang="en-US" sz="2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are </a:t>
            </a:r>
            <a:r>
              <a:rPr lang="ru-RU" sz="2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нужной форме.</a:t>
            </a:r>
            <a:endParaRPr lang="en-US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1. There ........ a lot of interesting places in Britain.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2. ........ there four cinemas and a theatre in your city?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3. There ........ a supermarket and many shops here.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4. There ........ any cafes near my house.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5. There ........ a beautiful rose in the vase.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6.  .......  there a book and ten pens?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7.  There ....... a lot of toys in the box,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8.  Look! There ...... jam on your skirt.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9.  There ....... a big  sofa in the room.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10. There ....... many pictures in this book</a:t>
            </a:r>
            <a:r>
              <a:rPr lang="en-US" sz="2400">
                <a:solidFill>
                  <a:srgbClr val="99FFCC"/>
                </a:solidFill>
              </a:rPr>
              <a:t>.</a:t>
            </a:r>
            <a:endParaRPr lang="ru-RU" sz="2400" b="1" i="1">
              <a:solidFill>
                <a:srgbClr val="99FFCC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75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75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5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84300"/>
          </a:xfrm>
        </p:spPr>
        <p:txBody>
          <a:bodyPr/>
          <a:lstStyle/>
          <a:p>
            <a:r>
              <a:rPr lang="en-US" sz="4800" b="1">
                <a:solidFill>
                  <a:srgbClr val="FF9933"/>
                </a:solidFill>
              </a:rPr>
              <a:t>                CHECK</a:t>
            </a:r>
            <a:endParaRPr lang="ru-RU" sz="4800" b="1">
              <a:solidFill>
                <a:srgbClr val="FF9933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588" y="1268413"/>
            <a:ext cx="8507412" cy="511175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</a:t>
            </a:r>
            <a:endParaRPr lang="en-US">
              <a:solidFill>
                <a:srgbClr val="FF3300"/>
              </a:solidFill>
            </a:endParaRP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are                      10 points - “5”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Are                     7-9 points - “4”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is                        4-6 points - “3”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are                     &gt; 4 points - “2”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is          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Is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are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is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is</a:t>
            </a:r>
          </a:p>
          <a:p>
            <a:pPr marL="609600" indent="-609600">
              <a:lnSpc>
                <a:spcPct val="80000"/>
              </a:lnSpc>
              <a:buClr>
                <a:srgbClr val="00FFFF"/>
              </a:buClr>
            </a:pP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>
              <a:lnSpc>
                <a:spcPct val="80000"/>
              </a:lnSpc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384300"/>
          </a:xfrm>
        </p:spPr>
        <p:txBody>
          <a:bodyPr>
            <a:normAutofit fontScale="90000"/>
          </a:bodyPr>
          <a:lstStyle/>
          <a:p>
            <a:r>
              <a:rPr lang="en-US" sz="5400">
                <a:solidFill>
                  <a:srgbClr val="FF3300"/>
                </a:solidFill>
              </a:rPr>
              <a:t>Thank you for the lesson</a:t>
            </a:r>
            <a:endParaRPr lang="ru-RU" sz="5400">
              <a:solidFill>
                <a:srgbClr val="FF3300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800" b="1">
                <a:solidFill>
                  <a:srgbClr val="FF0000"/>
                </a:solidFill>
              </a:rPr>
              <a:t>GOOD-BYE</a:t>
            </a:r>
          </a:p>
          <a:p>
            <a:pPr algn="ctr">
              <a:buFontTx/>
              <a:buNone/>
            </a:pPr>
            <a:endParaRPr lang="en-US" sz="4800" b="1">
              <a:solidFill>
                <a:srgbClr val="FF0000"/>
              </a:solidFill>
            </a:endParaRPr>
          </a:p>
          <a:p>
            <a:endParaRPr lang="ru-RU" sz="4800" b="1">
              <a:solidFill>
                <a:srgbClr val="FF0000"/>
              </a:solidFill>
            </a:endParaRPr>
          </a:p>
        </p:txBody>
      </p:sp>
      <p:pic>
        <p:nvPicPr>
          <p:cNvPr id="50182" name="Picture 6" descr="1174618165_b2aw2yc6h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773238"/>
            <a:ext cx="7272337" cy="5084762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Речевая зарядка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Listen and read:</a:t>
            </a:r>
            <a:endParaRPr lang="ru-RU" smtClean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43608" y="1664273"/>
            <a:ext cx="77765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en-US" sz="3600" dirty="0">
                <a:solidFill>
                  <a:srgbClr val="FF0066"/>
                </a:solidFill>
              </a:rPr>
              <a:t>[u:]-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9900"/>
                </a:solidFill>
              </a:rPr>
              <a:t>room, bathroom, living room</a:t>
            </a:r>
            <a:endParaRPr lang="ru-RU" sz="3600" dirty="0">
              <a:solidFill>
                <a:srgbClr val="FF9900"/>
              </a:solidFill>
            </a:endParaRPr>
          </a:p>
          <a:p>
            <a:pPr eaLnBrk="1" hangingPunct="1"/>
            <a:r>
              <a:rPr lang="en-US" sz="3600" dirty="0">
                <a:solidFill>
                  <a:srgbClr val="FF0066"/>
                </a:solidFill>
              </a:rPr>
              <a:t>[</a:t>
            </a:r>
            <a:r>
              <a:rPr lang="ru-RU" sz="3600" dirty="0" err="1">
                <a:solidFill>
                  <a:srgbClr val="FF0066"/>
                </a:solidFill>
              </a:rPr>
              <a:t>ͻ</a:t>
            </a:r>
            <a:r>
              <a:rPr lang="en-US" sz="3600" dirty="0">
                <a:solidFill>
                  <a:srgbClr val="FF0066"/>
                </a:solidFill>
              </a:rPr>
              <a:t>:]-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9900"/>
                </a:solidFill>
              </a:rPr>
              <a:t>wall, hall, floor, door,  small</a:t>
            </a:r>
            <a:endParaRPr lang="ru-RU" sz="3600" dirty="0">
              <a:solidFill>
                <a:srgbClr val="FF9900"/>
              </a:solidFill>
            </a:endParaRPr>
          </a:p>
          <a:p>
            <a:pPr eaLnBrk="1" hangingPunct="1"/>
            <a:r>
              <a:rPr lang="en-US" sz="3600" dirty="0">
                <a:solidFill>
                  <a:srgbClr val="FF0066"/>
                </a:solidFill>
              </a:rPr>
              <a:t>[æ] -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9900"/>
                </a:solidFill>
              </a:rPr>
              <a:t>has, have, flat, pantry</a:t>
            </a:r>
            <a:endParaRPr lang="ru-RU" sz="3600" dirty="0">
              <a:solidFill>
                <a:srgbClr val="FF9900"/>
              </a:solidFill>
            </a:endParaRPr>
          </a:p>
          <a:p>
            <a:pPr eaLnBrk="1" hangingPunct="1"/>
            <a:r>
              <a:rPr lang="en-US" sz="3600" dirty="0">
                <a:solidFill>
                  <a:srgbClr val="FF0066"/>
                </a:solidFill>
              </a:rPr>
              <a:t>[e</a:t>
            </a:r>
            <a:r>
              <a:rPr lang="ru-RU" sz="3600" dirty="0" err="1">
                <a:solidFill>
                  <a:srgbClr val="FF0066"/>
                </a:solidFill>
              </a:rPr>
              <a:t>ә</a:t>
            </a:r>
            <a:r>
              <a:rPr lang="en-US" sz="3600" dirty="0">
                <a:solidFill>
                  <a:srgbClr val="FF0066"/>
                </a:solidFill>
              </a:rPr>
              <a:t>]-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9900"/>
                </a:solidFill>
              </a:rPr>
              <a:t>hair, where, there , chair, share</a:t>
            </a:r>
            <a:endParaRPr lang="ru-RU" sz="3600" dirty="0">
              <a:solidFill>
                <a:srgbClr val="FF9900"/>
              </a:solidFill>
            </a:endParaRPr>
          </a:p>
          <a:p>
            <a:pPr algn="ctr">
              <a:buFontTx/>
              <a:buChar char="•"/>
            </a:pPr>
            <a:endParaRPr lang="ru-RU" sz="36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292100"/>
            <a:ext cx="8280401" cy="1384300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rgbClr val="99FFCC"/>
                </a:solidFill>
              </a:rPr>
              <a:t>        </a:t>
            </a:r>
            <a:r>
              <a:rPr lang="en-US" sz="5400" b="1" dirty="0">
                <a:solidFill>
                  <a:srgbClr val="99FFCC"/>
                </a:solidFill>
              </a:rPr>
              <a:t>Listen and read:</a:t>
            </a:r>
            <a:endParaRPr lang="ru-RU" sz="5400" b="1" dirty="0">
              <a:solidFill>
                <a:srgbClr val="99FFCC"/>
              </a:solidFill>
            </a:endParaRP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8229600" cy="4114800"/>
          </a:xfrm>
        </p:spPr>
        <p:txBody>
          <a:bodyPr/>
          <a:lstStyle/>
          <a:p>
            <a:pPr>
              <a:buClr>
                <a:srgbClr val="00FFFF"/>
              </a:buClr>
            </a:pPr>
            <a:r>
              <a:rPr lang="en-US">
                <a:solidFill>
                  <a:srgbClr val="FF0066"/>
                </a:solidFill>
              </a:rPr>
              <a:t>w</a:t>
            </a:r>
            <a:r>
              <a:rPr lang="en-US"/>
              <a:t>all, </a:t>
            </a:r>
            <a:r>
              <a:rPr lang="en-US">
                <a:solidFill>
                  <a:srgbClr val="FF0066"/>
                </a:solidFill>
              </a:rPr>
              <a:t>w</a:t>
            </a:r>
            <a:r>
              <a:rPr lang="en-US"/>
              <a:t>ardrobe, </a:t>
            </a:r>
            <a:r>
              <a:rPr lang="en-US">
                <a:solidFill>
                  <a:srgbClr val="FF0066"/>
                </a:solidFill>
              </a:rPr>
              <a:t>w</a:t>
            </a:r>
            <a:r>
              <a:rPr lang="en-US"/>
              <a:t>indow, </a:t>
            </a:r>
            <a:r>
              <a:rPr lang="en-US">
                <a:solidFill>
                  <a:srgbClr val="FF0066"/>
                </a:solidFill>
              </a:rPr>
              <a:t>w</a:t>
            </a:r>
            <a:r>
              <a:rPr lang="en-US"/>
              <a:t>hat</a:t>
            </a:r>
          </a:p>
          <a:p>
            <a:pPr>
              <a:buClr>
                <a:srgbClr val="00FFFF"/>
              </a:buClr>
            </a:pPr>
            <a:r>
              <a:rPr lang="en-US">
                <a:solidFill>
                  <a:srgbClr val="FF0066"/>
                </a:solidFill>
              </a:rPr>
              <a:t>Ch</a:t>
            </a:r>
            <a:r>
              <a:rPr lang="en-US"/>
              <a:t>air, arm</a:t>
            </a:r>
            <a:r>
              <a:rPr lang="en-US">
                <a:solidFill>
                  <a:srgbClr val="FF0066"/>
                </a:solidFill>
              </a:rPr>
              <a:t>ch</a:t>
            </a:r>
            <a:r>
              <a:rPr lang="en-US"/>
              <a:t>air, pic</a:t>
            </a:r>
            <a:r>
              <a:rPr lang="en-US">
                <a:solidFill>
                  <a:srgbClr val="FF0066"/>
                </a:solidFill>
              </a:rPr>
              <a:t>tur</a:t>
            </a:r>
            <a:r>
              <a:rPr lang="en-US"/>
              <a:t>e, kit</a:t>
            </a:r>
            <a:r>
              <a:rPr lang="en-US">
                <a:solidFill>
                  <a:srgbClr val="FF0066"/>
                </a:solidFill>
              </a:rPr>
              <a:t>ch</a:t>
            </a:r>
            <a:r>
              <a:rPr lang="en-US"/>
              <a:t>en</a:t>
            </a:r>
          </a:p>
          <a:p>
            <a:pPr>
              <a:buClr>
                <a:srgbClr val="00FFFF"/>
              </a:buClr>
            </a:pPr>
            <a:r>
              <a:rPr lang="en-US">
                <a:solidFill>
                  <a:srgbClr val="FF0066"/>
                </a:solidFill>
              </a:rPr>
              <a:t>t</a:t>
            </a:r>
            <a:r>
              <a:rPr lang="en-US"/>
              <a:t>able, carpe</a:t>
            </a:r>
            <a:r>
              <a:rPr lang="en-US">
                <a:solidFill>
                  <a:srgbClr val="FF0066"/>
                </a:solidFill>
              </a:rPr>
              <a:t>t</a:t>
            </a:r>
            <a:r>
              <a:rPr lang="en-US"/>
              <a:t>, compu</a:t>
            </a:r>
            <a:r>
              <a:rPr lang="en-US">
                <a:solidFill>
                  <a:srgbClr val="FF0066"/>
                </a:solidFill>
              </a:rPr>
              <a:t>t</a:t>
            </a:r>
            <a:r>
              <a:rPr lang="en-US"/>
              <a:t>er, </a:t>
            </a:r>
            <a:r>
              <a:rPr lang="en-US">
                <a:solidFill>
                  <a:srgbClr val="FF0066"/>
                </a:solidFill>
              </a:rPr>
              <a:t>T</a:t>
            </a:r>
            <a:r>
              <a:rPr lang="en-US"/>
              <a:t>V-se</a:t>
            </a:r>
            <a:r>
              <a:rPr lang="en-US">
                <a:solidFill>
                  <a:srgbClr val="FF0066"/>
                </a:solidFill>
              </a:rPr>
              <a:t>t</a:t>
            </a:r>
          </a:p>
          <a:p>
            <a:pPr>
              <a:buClr>
                <a:srgbClr val="00FFFF"/>
              </a:buClr>
            </a:pP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ere is, </a:t>
            </a: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ere are, </a:t>
            </a: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is, </a:t>
            </a: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at</a:t>
            </a:r>
          </a:p>
          <a:p>
            <a:pPr>
              <a:buClr>
                <a:srgbClr val="00FFFF"/>
              </a:buClr>
            </a:pPr>
            <a:r>
              <a:rPr lang="en-US"/>
              <a:t>Ba</a:t>
            </a: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, ba</a:t>
            </a: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room, </a:t>
            </a: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ree, </a:t>
            </a:r>
            <a:r>
              <a:rPr lang="en-US">
                <a:solidFill>
                  <a:srgbClr val="FF0066"/>
                </a:solidFill>
              </a:rPr>
              <a:t>th</a:t>
            </a:r>
            <a:r>
              <a:rPr lang="en-US"/>
              <a:t>ank</a:t>
            </a:r>
          </a:p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500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368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/>
              <a:t>Complete the words.</a:t>
            </a:r>
            <a:br>
              <a:rPr lang="en-US" smtClean="0"/>
            </a:br>
            <a:r>
              <a:rPr lang="ru-RU" smtClean="0"/>
              <a:t>Вставь пропущенные буквы</a:t>
            </a:r>
            <a:r>
              <a:rPr lang="en-US" smtClean="0"/>
              <a:t>  </a:t>
            </a:r>
            <a:endParaRPr lang="ru-RU" smtClean="0"/>
          </a:p>
        </p:txBody>
      </p:sp>
      <p:sp>
        <p:nvSpPr>
          <p:cNvPr id="20484" name="Rectangle 4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844675"/>
            <a:ext cx="8007350" cy="21002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/>
              <a:t>B_ _ r_ _ m, h_ _ se, p_ _ tr_,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/>
              <a:t>li_ _n_ r_ _m, ki_ c_en, ba_hr_o_,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/>
              <a:t>h_ _l, w_ _d_w, f_oo_, ta_ _e, d_o_.</a:t>
            </a:r>
            <a:endParaRPr lang="ru-RU" sz="3600" smtClean="0"/>
          </a:p>
        </p:txBody>
      </p:sp>
      <p:sp>
        <p:nvSpPr>
          <p:cNvPr id="20485" name="Rectangle 5"/>
          <p:cNvSpPr>
            <a:spLocks noRot="1" noChangeArrowheads="1"/>
          </p:cNvSpPr>
          <p:nvPr/>
        </p:nvSpPr>
        <p:spPr bwMode="auto">
          <a:xfrm>
            <a:off x="900113" y="4076700"/>
            <a:ext cx="800735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Bedroom, house, pantry,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living room, kitchen, bathroom,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hall, window, floor, table, door.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932"/>
            <a:ext cx="9396536" cy="682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6264275" cy="8651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>
                <a:solidFill>
                  <a:srgbClr val="66FFCC"/>
                </a:solidFill>
              </a:rPr>
              <a:t>Match the descriptions of the rooms with the pictures.</a:t>
            </a:r>
            <a:br>
              <a:rPr lang="en-US" sz="3200">
                <a:solidFill>
                  <a:srgbClr val="66FFCC"/>
                </a:solidFill>
              </a:rPr>
            </a:br>
            <a:endParaRPr lang="ru-RU" sz="3200">
              <a:solidFill>
                <a:srgbClr val="66FFCC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52513"/>
            <a:ext cx="6408738" cy="58054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200" dirty="0">
                <a:effectLst/>
              </a:rPr>
              <a:t>1</a:t>
            </a:r>
            <a:r>
              <a:rPr lang="en-US" sz="2200" dirty="0">
                <a:solidFill>
                  <a:srgbClr val="000000"/>
                </a:solidFill>
                <a:effectLst/>
              </a:rPr>
              <a:t>. People can prepare breakfast, dinner or supper in this room. Women usually spend much time there. We have a fridge, a table, a cooker and a cupboard in this room. </a:t>
            </a:r>
            <a:endParaRPr lang="en-US" sz="2200" i="1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>
                <a:solidFill>
                  <a:srgbClr val="000000"/>
                </a:solidFill>
                <a:effectLst/>
              </a:rPr>
              <a:t>2</a:t>
            </a:r>
            <a:r>
              <a:rPr lang="en-US" sz="2200" i="1" dirty="0">
                <a:solidFill>
                  <a:srgbClr val="000000"/>
                </a:solidFill>
                <a:effectLst/>
              </a:rPr>
              <a:t>. </a:t>
            </a:r>
            <a:r>
              <a:rPr lang="en-US" sz="2200" dirty="0">
                <a:solidFill>
                  <a:srgbClr val="000000"/>
                </a:solidFill>
                <a:effectLst/>
              </a:rPr>
              <a:t>There are beds or a sofa in this room. You can see a little table and a wardrobe there. People have a rest in this room.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>
                <a:solidFill>
                  <a:srgbClr val="000000"/>
                </a:solidFill>
                <a:effectLst/>
              </a:rPr>
              <a:t>3. This room is not very large. We take a shower or have a bath in this room. You can clean your teeth, wash your hands and face there.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>
                <a:solidFill>
                  <a:srgbClr val="000000"/>
                </a:solidFill>
                <a:effectLst/>
              </a:rPr>
              <a:t>4. There is a TV set,  some chairs and a sofa in this room. We can see some flowers on the walls. There is often a carpet on the floor. It is usually the largest room in the house. People watch television, listen to music, or sit around and speak there. </a:t>
            </a:r>
            <a:endParaRPr lang="en-US" sz="2200" i="1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>
                <a:solidFill>
                  <a:srgbClr val="000000"/>
                </a:solidFill>
                <a:effectLst/>
              </a:rPr>
              <a:t>5.</a:t>
            </a:r>
            <a:r>
              <a:rPr lang="en-US" sz="22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200" dirty="0">
                <a:solidFill>
                  <a:srgbClr val="000000"/>
                </a:solidFill>
                <a:effectLst/>
              </a:rPr>
              <a:t>This room is not very large. People take off their overcoats, hats, boots or shoes there. There is usually a mirror and a little table there. </a:t>
            </a:r>
            <a:endParaRPr lang="ru-RU" sz="2200" dirty="0">
              <a:solidFill>
                <a:srgbClr val="000000"/>
              </a:solidFill>
              <a:effectLst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412875"/>
            <a:ext cx="17272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0"/>
            <a:ext cx="17272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FF9933"/>
                </a:solidFill>
              </a:rPr>
              <a:t>                 </a:t>
            </a:r>
            <a:r>
              <a:rPr lang="en-US" sz="4800" b="1">
                <a:solidFill>
                  <a:srgbClr val="FF3300"/>
                </a:solidFill>
              </a:rPr>
              <a:t>CHECK</a:t>
            </a:r>
            <a:endParaRPr lang="ru-RU" sz="4800" b="1">
              <a:solidFill>
                <a:srgbClr val="FF33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Clr>
                <a:srgbClr val="99FFCC"/>
              </a:buClr>
              <a:buFontTx/>
              <a:buAutoNum type="arabicPeriod"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Kitchen</a:t>
            </a:r>
          </a:p>
          <a:p>
            <a:pPr marL="609600" indent="-609600">
              <a:buClr>
                <a:srgbClr val="99FFCC"/>
              </a:buClr>
              <a:buFontTx/>
              <a:buAutoNum type="arabicPeriod"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Bedroom</a:t>
            </a:r>
          </a:p>
          <a:p>
            <a:pPr marL="609600" indent="-609600">
              <a:buClr>
                <a:srgbClr val="99FFCC"/>
              </a:buClr>
              <a:buFontTx/>
              <a:buAutoNum type="arabicPeriod"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Bathroom</a:t>
            </a:r>
          </a:p>
          <a:p>
            <a:pPr marL="609600" indent="-609600">
              <a:buClr>
                <a:srgbClr val="99FFCC"/>
              </a:buClr>
              <a:buFontTx/>
              <a:buAutoNum type="arabicPeriod"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Living room</a:t>
            </a:r>
          </a:p>
          <a:p>
            <a:pPr marL="609600" indent="-609600">
              <a:buClr>
                <a:srgbClr val="99FFCC"/>
              </a:buClr>
              <a:buFontTx/>
              <a:buAutoNum type="arabicPeriod"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Hall</a:t>
            </a:r>
          </a:p>
          <a:p>
            <a:pPr marL="609600" indent="-609600">
              <a:buFontTx/>
              <a:buNone/>
            </a:pPr>
            <a:endParaRPr lang="en-U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0011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REMEMBERING NEW WORDS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928802"/>
            <a:ext cx="771530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800" b="1" dirty="0">
                <a:solidFill>
                  <a:schemeClr val="accent6">
                    <a:lumMod val="75000"/>
                  </a:schemeClr>
                </a:solidFill>
              </a:rPr>
              <a:t>When  you learn new words, associate them with the place they are in. This way, you can remember them more easily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</TotalTime>
  <Words>896</Words>
  <Application>Microsoft Office PowerPoint</Application>
  <PresentationFormat>Экран (4:3)</PresentationFormat>
  <Paragraphs>128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Открытая</vt:lpstr>
      <vt:lpstr>Слайд 1</vt:lpstr>
      <vt:lpstr>Пословицы про дом</vt:lpstr>
      <vt:lpstr>Речевая зарядка  Listen and read:</vt:lpstr>
      <vt:lpstr>        Listen and read:</vt:lpstr>
      <vt:lpstr>Complete the words. Вставь пропущенные буквы  </vt:lpstr>
      <vt:lpstr>Слайд 6</vt:lpstr>
      <vt:lpstr>Match the descriptions of the rooms with the pictures. </vt:lpstr>
      <vt:lpstr>                 CHECK</vt:lpstr>
      <vt:lpstr>Слайд 9</vt:lpstr>
      <vt:lpstr>Слайд 10</vt:lpstr>
      <vt:lpstr>Слайд 11</vt:lpstr>
      <vt:lpstr>Слайд 12</vt:lpstr>
      <vt:lpstr>Слайд 13</vt:lpstr>
      <vt:lpstr>Слайд 14</vt:lpstr>
      <vt:lpstr>My flat</vt:lpstr>
      <vt:lpstr>Слайд 16</vt:lpstr>
      <vt:lpstr>Слайд 17</vt:lpstr>
      <vt:lpstr>Rabbit’s house.</vt:lpstr>
      <vt:lpstr>Заполни кроссворд и в выделенных клетках ты прочтёшь слово. Правильно подобрать слова тебе помогут предложения</vt:lpstr>
      <vt:lpstr>Какое слово лишнее? Обведи его.</vt:lpstr>
      <vt:lpstr>Вставь пропущенные слова is или are.</vt:lpstr>
      <vt:lpstr>        Let’s do a little test!</vt:lpstr>
      <vt:lpstr>                CHECK</vt:lpstr>
      <vt:lpstr>Thank you for the lesson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user</cp:lastModifiedBy>
  <cp:revision>18</cp:revision>
  <dcterms:created xsi:type="dcterms:W3CDTF">2014-03-01T20:29:20Z</dcterms:created>
  <dcterms:modified xsi:type="dcterms:W3CDTF">2014-09-26T00:14:14Z</dcterms:modified>
</cp:coreProperties>
</file>