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59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5;&#1082;&#1072;&#1090;&#1077;&#1088;&#1080;&#1085;&#1072;\Desktop\&#1055;&#1080;&#1088;&#1072;&#1090;&#1099;%20&#1082;&#1072;&#1088;&#1080;&#1073;&#1089;&#1082;&#1086;&#1075;&#1086;%20&#1084;&#1086;&#1088;&#1103;%20&#1089;&#1082;&#1083;&#1077;&#1081;&#1082;&#1072;.mp3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ooya.ru/wp-content/uploads/2013/12/202850_jpg_640x1000_q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85776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ученица 10 «А» класса Корнеева Екатерина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Москва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Пираты карибского моря склей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643966" y="214290"/>
            <a:ext cx="304800" cy="304800"/>
          </a:xfrm>
          <a:prstGeom prst="rect">
            <a:avLst/>
          </a:prstGeom>
        </p:spPr>
      </p:pic>
      <p:pic>
        <p:nvPicPr>
          <p:cNvPr id="11266" name="Picture 2" descr="http://st.kinopoisk.ru/im/kadr/1/5/8/kinopoisk.ru-Pirates-of-the-Caribbean_3A-On-Stranger-Tides-15804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4" descr="http://hq.ellf.ru/2007/05/20070528-Johnny.Depp.at.Pirates.of.the.Carribean.3.Promo.HQ.01.th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85860"/>
            <a:ext cx="3143240" cy="4185748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143240" y="2643182"/>
            <a:ext cx="4071966" cy="1714512"/>
          </a:xfrm>
          <a:prstGeom prst="wedgeRoundRectCallout">
            <a:avLst>
              <a:gd name="adj1" fmla="val -77814"/>
              <a:gd name="adj2" fmla="val -75612"/>
              <a:gd name="adj3" fmla="val 16667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Итак, прогресс</a:t>
            </a:r>
            <a:r>
              <a:rPr lang="ru-RU" dirty="0" smtClean="0">
                <a:solidFill>
                  <a:schemeClr val="tx1"/>
                </a:solidFill>
              </a:rPr>
              <a:t> (лат. </a:t>
            </a:r>
            <a:r>
              <a:rPr lang="ru-RU" dirty="0" err="1" smtClean="0">
                <a:solidFill>
                  <a:schemeClr val="tx1"/>
                </a:solidFill>
              </a:rPr>
              <a:t>progressus</a:t>
            </a:r>
            <a:r>
              <a:rPr lang="ru-RU" dirty="0" smtClean="0">
                <a:solidFill>
                  <a:schemeClr val="tx1"/>
                </a:solidFill>
              </a:rPr>
              <a:t> — движение вперёд, успех) — направление развития от низшего к высшему, поступательное движение вперед, к лучшему.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428992" y="285728"/>
            <a:ext cx="4572032" cy="2286016"/>
          </a:xfrm>
          <a:prstGeom prst="wedgeRoundRectCallout">
            <a:avLst>
              <a:gd name="adj1" fmla="val -77059"/>
              <a:gd name="adj2" fmla="val 24010"/>
              <a:gd name="adj3" fmla="val 16667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Добрый день, хотя кому он добрый? Я знаю, что не нуждаюсь в представлении, но постараюсь быть вежливым. Меня зовут Капитан Джек Воробей, смекаете? Итак, внемлите моим словам, несчастные, ибо я буду объяснять что такое прогресс.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5" showWhenStopped="0">
                <p:cTn id="3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s5.afisha.net/Afisha7files/Afisha65/userimg/2007-03-12/19567794/g_BlackPearl_big_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201" cy="6858000"/>
          </a:xfrm>
          <a:prstGeom prst="rect">
            <a:avLst/>
          </a:prstGeom>
          <a:noFill/>
        </p:spPr>
      </p:pic>
      <p:sp>
        <p:nvSpPr>
          <p:cNvPr id="6" name="Блок-схема: процесс 5"/>
          <p:cNvSpPr/>
          <p:nvPr/>
        </p:nvSpPr>
        <p:spPr>
          <a:xfrm>
            <a:off x="6500794" y="142852"/>
            <a:ext cx="2643206" cy="1928826"/>
          </a:xfrm>
          <a:prstGeom prst="flowChartProcess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Социальной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Процесс приближения общества к свободе, равенству и справедливости</a:t>
            </a:r>
          </a:p>
          <a:p>
            <a:pPr algn="ctr"/>
            <a:endParaRPr lang="ru-RU" dirty="0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357554" y="4643446"/>
            <a:ext cx="2500330" cy="1928826"/>
          </a:xfrm>
          <a:prstGeom prst="flowChartProcess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Материальной</a:t>
            </a:r>
            <a:r>
              <a:rPr lang="ru-RU" dirty="0" smtClean="0">
                <a:solidFill>
                  <a:schemeClr val="tx1"/>
                </a:solidFill>
              </a:rPr>
              <a:t> Процесс развития материального производства и системы социальных отношений.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500430" y="1714488"/>
            <a:ext cx="2786082" cy="1785950"/>
          </a:xfrm>
          <a:prstGeom prst="flowChartProcess">
            <a:avLst/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Духовной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Процесс личностного роста: переход от материалистических к </a:t>
            </a:r>
            <a:r>
              <a:rPr lang="ru-RU" dirty="0" err="1" smtClean="0">
                <a:solidFill>
                  <a:schemeClr val="tx1"/>
                </a:solidFill>
              </a:rPr>
              <a:t>постматериалистическим</a:t>
            </a:r>
            <a:r>
              <a:rPr lang="ru-RU" dirty="0" smtClean="0">
                <a:solidFill>
                  <a:schemeClr val="tx1"/>
                </a:solidFill>
              </a:rPr>
              <a:t> ценностям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643670" y="3000372"/>
            <a:ext cx="2500330" cy="2428892"/>
          </a:xfrm>
          <a:prstGeom prst="flowChartProcess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Научной</a:t>
            </a:r>
            <a:r>
              <a:rPr lang="ru-RU" dirty="0" smtClean="0">
                <a:solidFill>
                  <a:schemeClr val="tx1"/>
                </a:solidFill>
              </a:rPr>
              <a:t>  Процесс </a:t>
            </a:r>
            <a:r>
              <a:rPr lang="ru-RU" dirty="0" smtClean="0">
                <a:solidFill>
                  <a:schemeClr val="tx1"/>
                </a:solidFill>
              </a:rPr>
              <a:t>непрерывного, расширяющегося и углубляющегося познания окружающего мира, его освоение.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Picture 6" descr="http://img1.liveinternet.ru/images/attach/b/2/21/559/21559056_20857057_vorob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39773"/>
            <a:ext cx="3208775" cy="4318227"/>
          </a:xfrm>
          <a:prstGeom prst="rect">
            <a:avLst/>
          </a:prstGeom>
          <a:noFill/>
        </p:spPr>
      </p:pic>
      <p:sp>
        <p:nvSpPr>
          <p:cNvPr id="10" name="Скругленная прямоугольная выноска 9"/>
          <p:cNvSpPr/>
          <p:nvPr/>
        </p:nvSpPr>
        <p:spPr>
          <a:xfrm>
            <a:off x="0" y="142852"/>
            <a:ext cx="4000528" cy="1428784"/>
          </a:xfrm>
          <a:prstGeom prst="wedgeRoundRectCallout">
            <a:avLst>
              <a:gd name="adj1" fmla="val 3210"/>
              <a:gd name="adj2" fmla="val 185819"/>
              <a:gd name="adj3" fmla="val 16667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 всем при </a:t>
            </a:r>
            <a:r>
              <a:rPr lang="ru-RU" dirty="0" smtClean="0">
                <a:solidFill>
                  <a:schemeClr val="tx1"/>
                </a:solidFill>
              </a:rPr>
              <a:t>этом, </a:t>
            </a:r>
            <a:r>
              <a:rPr lang="ru-RU" dirty="0" smtClean="0">
                <a:solidFill>
                  <a:schemeClr val="tx1"/>
                </a:solidFill>
              </a:rPr>
              <a:t>прогресс</a:t>
            </a:r>
            <a:r>
              <a:rPr lang="ru-RU" dirty="0" smtClean="0">
                <a:solidFill>
                  <a:schemeClr val="tx1"/>
                </a:solidFill>
              </a:rPr>
              <a:t> - это равномерное развитие следующих </a:t>
            </a:r>
            <a:r>
              <a:rPr lang="ru-RU" dirty="0" smtClean="0">
                <a:solidFill>
                  <a:schemeClr val="tx1"/>
                </a:solidFill>
              </a:rPr>
              <a:t>составляющих: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2" grpId="0" animBg="1"/>
      <p:bldP spid="15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allpapers-3d.ru/sstorage/53/2011/09/image_5301091116284090884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5072034" y="0"/>
            <a:ext cx="4071966" cy="1928802"/>
          </a:xfrm>
          <a:prstGeom prst="wedgeRoundRectCallout">
            <a:avLst>
              <a:gd name="adj1" fmla="val -46249"/>
              <a:gd name="adj2" fmla="val 63758"/>
              <a:gd name="adj3" fmla="val 16667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Но нет начала без конца, так и у прогресса есть противоположность и называется она регресс</a:t>
            </a:r>
            <a:r>
              <a:rPr lang="ru-RU" dirty="0" smtClean="0">
                <a:solidFill>
                  <a:schemeClr val="tx1"/>
                </a:solidFill>
              </a:rPr>
              <a:t>. Регресс — </a:t>
            </a:r>
            <a:r>
              <a:rPr lang="ru-RU" dirty="0" smtClean="0">
                <a:solidFill>
                  <a:schemeClr val="tx1"/>
                </a:solidFill>
              </a:rPr>
              <a:t>это переход </a:t>
            </a:r>
            <a:r>
              <a:rPr lang="ru-RU" dirty="0" smtClean="0">
                <a:solidFill>
                  <a:schemeClr val="tx1"/>
                </a:solidFill>
              </a:rPr>
              <a:t>от более высоких форм к более низким, понижение уровня организации, изменения к </a:t>
            </a:r>
            <a:r>
              <a:rPr lang="ru-RU" dirty="0" smtClean="0">
                <a:solidFill>
                  <a:schemeClr val="tx1"/>
                </a:solidFill>
              </a:rPr>
              <a:t>худшему.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 rot="12802071">
            <a:off x="735040" y="862434"/>
            <a:ext cx="1785950" cy="242889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верх 6"/>
          <p:cNvSpPr/>
          <p:nvPr/>
        </p:nvSpPr>
        <p:spPr>
          <a:xfrm rot="18527490">
            <a:off x="6745010" y="4028592"/>
            <a:ext cx="1785950" cy="242889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286388"/>
            <a:ext cx="3143272" cy="142876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 теперь посмотрите на них, да-да, именно ни этих туземцев, и скажите, они прогрессируют или регрессируют?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2000240"/>
            <a:ext cx="3143272" cy="142876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 я надеюсь, что всем здесь понятно, что прогрессивные существа не будут пытаться съесть Капитана Джека Воробья?!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7" grpId="0" animBg="1"/>
      <p:bldP spid="9" grpId="0" animBg="1"/>
      <p:bldP spid="9" grpId="1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recepty1.ru/uploads/taginator/Jan-2013/chernaya-zhemchuzh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079" cy="6858000"/>
          </a:xfrm>
          <a:prstGeom prst="rect">
            <a:avLst/>
          </a:prstGeom>
          <a:noFill/>
        </p:spPr>
      </p:pic>
      <p:pic>
        <p:nvPicPr>
          <p:cNvPr id="2050" name="Picture 2" descr="http://www.fresher.ru/manager_content/images2/35-nezabyvaemyx-citat-kapitana-dzheka-vorobya/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56"/>
            <a:ext cx="4405300" cy="352424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329642" cy="4829196"/>
          </a:xfrm>
          <a:blipFill>
            <a:blip r:embed="rId4"/>
            <a:tile tx="0" ty="0" sx="100000" sy="100000" flip="none" algn="tl"/>
          </a:blipFill>
          <a:ln w="38100">
            <a:solidFill>
              <a:srgbClr val="FF0000"/>
            </a:solidFill>
          </a:ln>
          <a:effectLst>
            <a:glow rad="228600">
              <a:srgbClr val="FF0000">
                <a:alpha val="40000"/>
              </a:srgbClr>
            </a:glow>
          </a:effectLst>
        </p:spPr>
        <p:txBody>
          <a:bodyPr>
            <a:normAutofit fontScale="70000" lnSpcReduction="20000"/>
          </a:bodyPr>
          <a:lstStyle/>
          <a:p>
            <a:pPr algn="just" fontAlgn="t">
              <a:buNone/>
            </a:pPr>
            <a:r>
              <a:rPr lang="ru-RU" dirty="0" smtClean="0">
                <a:solidFill>
                  <a:srgbClr val="663300"/>
                </a:solidFill>
              </a:rPr>
              <a:t>1.Прогресс </a:t>
            </a:r>
            <a:r>
              <a:rPr lang="ru-RU" dirty="0" smtClean="0">
                <a:solidFill>
                  <a:srgbClr val="663300"/>
                </a:solidFill>
              </a:rPr>
              <a:t>в одной области не является прогрессом в другой.</a:t>
            </a:r>
          </a:p>
          <a:p>
            <a:pPr algn="just" fontAlgn="t">
              <a:buNone/>
            </a:pPr>
            <a:r>
              <a:rPr lang="ru-RU" dirty="0" smtClean="0">
                <a:solidFill>
                  <a:srgbClr val="663300"/>
                </a:solidFill>
              </a:rPr>
              <a:t>Рост производства прогрессивно влияет на материальное благополучие людей</a:t>
            </a:r>
            <a:r>
              <a:rPr lang="ru-RU" b="1" dirty="0" smtClean="0">
                <a:solidFill>
                  <a:srgbClr val="663300"/>
                </a:solidFill>
              </a:rPr>
              <a:t> </a:t>
            </a:r>
            <a:r>
              <a:rPr lang="ru-RU" dirty="0" smtClean="0">
                <a:solidFill>
                  <a:srgbClr val="663300"/>
                </a:solidFill>
              </a:rPr>
              <a:t>→отрицательное влияние на экологию природы.</a:t>
            </a:r>
          </a:p>
          <a:p>
            <a:pPr algn="just" fontAlgn="t">
              <a:buNone/>
            </a:pPr>
            <a:r>
              <a:rPr lang="ru-RU" dirty="0" smtClean="0">
                <a:solidFill>
                  <a:srgbClr val="663300"/>
                </a:solidFill>
              </a:rPr>
              <a:t>Технические устройства, облегчающие работу и быт человека, → неблагоприятное влияние на здоровье человека.</a:t>
            </a:r>
          </a:p>
          <a:p>
            <a:pPr algn="just" fontAlgn="t">
              <a:buNone/>
            </a:pPr>
            <a:r>
              <a:rPr lang="ru-RU" dirty="0" smtClean="0">
                <a:solidFill>
                  <a:srgbClr val="663300"/>
                </a:solidFill>
              </a:rPr>
              <a:t>2.Прогресс сегодня может обернуться катастрофой.</a:t>
            </a:r>
          </a:p>
          <a:p>
            <a:pPr algn="just" fontAlgn="t">
              <a:buNone/>
            </a:pPr>
            <a:r>
              <a:rPr lang="ru-RU" dirty="0" smtClean="0">
                <a:solidFill>
                  <a:srgbClr val="663300"/>
                </a:solidFill>
              </a:rPr>
              <a:t>Открытия в области ядерной физики (рентгеновские лучи, деление ядра урана) →оружие массового поражения – ядерное оружие</a:t>
            </a:r>
          </a:p>
          <a:p>
            <a:pPr algn="just" fontAlgn="t">
              <a:buNone/>
            </a:pPr>
            <a:r>
              <a:rPr lang="ru-RU" dirty="0" smtClean="0">
                <a:solidFill>
                  <a:srgbClr val="663300"/>
                </a:solidFill>
              </a:rPr>
              <a:t>3.Прогресс в одной стране не влечет прогресс в другой.</a:t>
            </a:r>
          </a:p>
          <a:p>
            <a:pPr algn="just" fontAlgn="t">
              <a:buNone/>
            </a:pPr>
            <a:r>
              <a:rPr lang="ru-RU" dirty="0" smtClean="0">
                <a:solidFill>
                  <a:srgbClr val="663300"/>
                </a:solidFill>
              </a:rPr>
              <a:t>Тамерлан способствовал развитию своей страны → ограбление и разорение чужих земель.</a:t>
            </a:r>
          </a:p>
          <a:p>
            <a:pPr algn="just" fontAlgn="t">
              <a:buNone/>
            </a:pPr>
            <a:r>
              <a:rPr lang="ru-RU" dirty="0" smtClean="0">
                <a:solidFill>
                  <a:srgbClr val="663300"/>
                </a:solidFill>
              </a:rPr>
              <a:t>Колонизация европейцами Азии и Африки способствовала росту богатств и уровню развития народов Европы → разорение и стагнация общественной жизни в разоренных странах Востока.</a:t>
            </a:r>
          </a:p>
          <a:p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786314" y="214290"/>
            <a:ext cx="4071966" cy="1928802"/>
          </a:xfrm>
          <a:prstGeom prst="wedgeRoundRectCallout">
            <a:avLst>
              <a:gd name="adj1" fmla="val -92644"/>
              <a:gd name="adj2" fmla="val 82095"/>
              <a:gd name="adj3" fmla="val 16667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Но вернемся к прогрессу. Дело в том, что прогресс – это вещь относительная. Как такое может быть? Да легко! А теперь, умные детки, смотрим в красивый списочек, подготовленный Гиббсом.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lh6.googleusercontent.com/-k4Q9qYOrZZk/Uswz3YWoJbI/AAAAAAAAAWw/1G6zAxm16yk/s640/IMG_67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www.theage.com.au/ffximage/2006/06/23/depply_narrowweb__300x495,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24"/>
            <a:ext cx="2857500" cy="4714876"/>
          </a:xfrm>
          <a:prstGeom prst="rect">
            <a:avLst/>
          </a:prstGeom>
          <a:noFill/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4143372" y="428604"/>
            <a:ext cx="4071966" cy="1928802"/>
          </a:xfrm>
          <a:prstGeom prst="wedgeRoundRectCallout">
            <a:avLst>
              <a:gd name="adj1" fmla="val -92644"/>
              <a:gd name="adj2" fmla="val 82095"/>
              <a:gd name="adj3" fmla="val 16667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 да, не смотря ни на что, человечество никогда не регрессировало, но его движение вперед могло задерживаться и даже на время останавливаться, что называется стагнацией.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071934" y="4143380"/>
            <a:ext cx="4000528" cy="1643050"/>
          </a:xfrm>
          <a:prstGeom prst="wedgeRoundRectCallout">
            <a:avLst>
              <a:gd name="adj1" fmla="val -104073"/>
              <a:gd name="adj2" fmla="val -122665"/>
              <a:gd name="adj3" fmla="val 16667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 теперь смотрим что такое прогресс наглядно, дабы закрепить сегодняшний урок, смекаете?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mygazeta.com/i/2011/11/hom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899" y="714356"/>
            <a:ext cx="9109101" cy="5786454"/>
          </a:xfrm>
          <a:prstGeom prst="rect">
            <a:avLst/>
          </a:prstGeom>
          <a:noFill/>
        </p:spPr>
      </p:pic>
      <p:pic>
        <p:nvPicPr>
          <p:cNvPr id="6146" name="Picture 2" descr="http://pradigmshift.files.wordpress.com/2009/03/old-phone.jpg?w=4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3939634" cy="4357718"/>
          </a:xfrm>
          <a:prstGeom prst="rect">
            <a:avLst/>
          </a:prstGeom>
          <a:noFill/>
        </p:spPr>
      </p:pic>
      <p:pic>
        <p:nvPicPr>
          <p:cNvPr id="9218" name="Picture 2" descr="http://iostricks.net/wp-content/uploads/2014/11/iPhone-6-trick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428736"/>
            <a:ext cx="4500594" cy="30003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28662" y="5643578"/>
            <a:ext cx="2071702" cy="714380"/>
          </a:xfrm>
          <a:prstGeom prst="rect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Раньше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786454"/>
            <a:ext cx="2071702" cy="714380"/>
          </a:xfrm>
          <a:prstGeom prst="rect">
            <a:avLst/>
          </a:prstGeom>
          <a:solidFill>
            <a:srgbClr val="00B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Сейчас</a:t>
            </a:r>
            <a:endParaRPr lang="ru-RU" sz="3600" dirty="0"/>
          </a:p>
        </p:txBody>
      </p:sp>
      <p:pic>
        <p:nvPicPr>
          <p:cNvPr id="9" name="Picture 2" descr="http://vseokrasote.ru/uploads/base/56682837942513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142984"/>
            <a:ext cx="3683995" cy="3286124"/>
          </a:xfrm>
          <a:prstGeom prst="rect">
            <a:avLst/>
          </a:prstGeom>
          <a:noFill/>
        </p:spPr>
      </p:pic>
      <p:pic>
        <p:nvPicPr>
          <p:cNvPr id="9222" name="Picture 6" descr="http://vsepodarkitut.ru/published/publicdata/TRADE282VPT/attachments/SC/products_pictures/transparent-calculator-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81500" y="1643050"/>
            <a:ext cx="4762500" cy="3571875"/>
          </a:xfrm>
          <a:prstGeom prst="rect">
            <a:avLst/>
          </a:prstGeom>
          <a:noFill/>
        </p:spPr>
      </p:pic>
      <p:pic>
        <p:nvPicPr>
          <p:cNvPr id="11" name="Picture 8" descr="http://vseokrasote.ru/uploads/base/986672791613844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1428736"/>
            <a:ext cx="4953738" cy="3567116"/>
          </a:xfrm>
          <a:prstGeom prst="rect">
            <a:avLst/>
          </a:prstGeom>
          <a:noFill/>
        </p:spPr>
      </p:pic>
      <p:pic>
        <p:nvPicPr>
          <p:cNvPr id="9224" name="Picture 8" descr="http://ricmorgan.files.wordpress.com/2009/09/graphics-rm-mp3-player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1214422"/>
            <a:ext cx="3643266" cy="3643266"/>
          </a:xfrm>
          <a:prstGeom prst="rect">
            <a:avLst/>
          </a:prstGeom>
          <a:noFill/>
        </p:spPr>
      </p:pic>
      <p:pic>
        <p:nvPicPr>
          <p:cNvPr id="13" name="Picture 6" descr="http://vseokrasote.ru/uploads/base/2777765394969403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285860"/>
            <a:ext cx="4762500" cy="3571875"/>
          </a:xfrm>
          <a:prstGeom prst="rect">
            <a:avLst/>
          </a:prstGeom>
          <a:noFill/>
        </p:spPr>
      </p:pic>
      <p:pic>
        <p:nvPicPr>
          <p:cNvPr id="9226" name="Picture 10" descr="http://a-techno.com.ua/news/712/large_s_asus_transformer_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95515" y="1142984"/>
            <a:ext cx="4448485" cy="3976677"/>
          </a:xfrm>
          <a:prstGeom prst="rect">
            <a:avLst/>
          </a:prstGeom>
          <a:noFill/>
        </p:spPr>
      </p:pic>
      <p:pic>
        <p:nvPicPr>
          <p:cNvPr id="9228" name="Picture 12" descr="http://img11.nnm.me/b/2/8/7/7/94b443b3e4d454bc5e2d4f5a074_prev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1214422"/>
            <a:ext cx="4577204" cy="3429024"/>
          </a:xfrm>
          <a:prstGeom prst="rect">
            <a:avLst/>
          </a:prstGeom>
          <a:noFill/>
        </p:spPr>
      </p:pic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72066" y="500042"/>
            <a:ext cx="290512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00" dur="123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01" dur="123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0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03" dur="123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04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decel="100000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decel="100000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9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5" name="Picture 15" descr="http://img0.liveinternet.ru/images/attach/c/2/72/969/72969717_CHyornoe_mo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42"/>
            <a:ext cx="49911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38" name="Picture 18" descr="http://tv.akado.ru/images/data/akadotv/picture/imgbig/4045521/1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6750" y="4000504"/>
            <a:ext cx="4667250" cy="2609851"/>
          </a:xfrm>
          <a:prstGeom prst="rect">
            <a:avLst/>
          </a:prstGeom>
          <a:noFill/>
        </p:spPr>
      </p:pic>
      <p:sp>
        <p:nvSpPr>
          <p:cNvPr id="24" name="Скругленная прямоугольная выноска 23"/>
          <p:cNvSpPr/>
          <p:nvPr/>
        </p:nvSpPr>
        <p:spPr>
          <a:xfrm>
            <a:off x="5072034" y="1500174"/>
            <a:ext cx="4071966" cy="2071702"/>
          </a:xfrm>
          <a:prstGeom prst="wedgeRoundRectCallout">
            <a:avLst>
              <a:gd name="adj1" fmla="val 10234"/>
              <a:gd name="adj2" fmla="val 113949"/>
              <a:gd name="adj3" fmla="val 16667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Вот и закончился этот бесконечный урок и я буду искренне рад, если в ваших головах отложилась хоть какая-то часть информации. А если вы ничего не запомнили, то наше знакомство продолжится, но уже не со мной, а с самим </a:t>
            </a:r>
            <a:r>
              <a:rPr lang="ru-RU" dirty="0" err="1" smtClean="0">
                <a:solidFill>
                  <a:schemeClr val="tx1"/>
                </a:solidFill>
              </a:rPr>
              <a:t>Дейви</a:t>
            </a:r>
            <a:r>
              <a:rPr lang="ru-RU" dirty="0" smtClean="0">
                <a:solidFill>
                  <a:schemeClr val="tx1"/>
                </a:solidFill>
              </a:rPr>
              <a:t> Джонсом…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40" name="Picture 20" descr="http://www.prdisk.ru/images/preview_kevin_mcnally1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429132"/>
            <a:ext cx="2533650" cy="1905000"/>
          </a:xfrm>
          <a:prstGeom prst="rect">
            <a:avLst/>
          </a:prstGeom>
          <a:noFill/>
        </p:spPr>
      </p:pic>
      <p:sp>
        <p:nvSpPr>
          <p:cNvPr id="26" name="Скругленная прямоугольная выноска 25"/>
          <p:cNvSpPr/>
          <p:nvPr/>
        </p:nvSpPr>
        <p:spPr>
          <a:xfrm>
            <a:off x="2000232" y="3500438"/>
            <a:ext cx="3286148" cy="1214446"/>
          </a:xfrm>
          <a:prstGeom prst="wedgeRoundRectCallout">
            <a:avLst>
              <a:gd name="adj1" fmla="val -46613"/>
              <a:gd name="adj2" fmla="val 119873"/>
              <a:gd name="adj3" fmla="val 16667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Капитан, извините, но у нас проблемы! Ваш клад, на островах… В общем, вам лучше поторопиться!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Скругленная прямоугольная выноска 26"/>
          <p:cNvSpPr/>
          <p:nvPr/>
        </p:nvSpPr>
        <p:spPr>
          <a:xfrm>
            <a:off x="3929058" y="1785926"/>
            <a:ext cx="3286148" cy="1214446"/>
          </a:xfrm>
          <a:prstGeom prst="wedgeRoundRectCallout">
            <a:avLst>
              <a:gd name="adj1" fmla="val 27404"/>
              <a:gd name="adj2" fmla="val 205002"/>
              <a:gd name="adj3" fmla="val 16667"/>
            </a:avLst>
          </a:prstGeom>
          <a:solidFill>
            <a:srgbClr val="FFFF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Тысяча чертей! Быстро собери всю команду на Черной Жемчужине!!! Мы плывем на Гаити!!!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85786" y="2214554"/>
            <a:ext cx="7228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Продолжение следует…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34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4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4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decel="1000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decel="1000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11111E-6 L 0.96857 1.11111E-6 " pathEditMode="relative" ptsTypes="AA">
                                      <p:cBhvr>
                                        <p:cTn id="68" dur="3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  <p:bldP spid="2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354</Words>
  <PresentationFormat>Экран (4:3)</PresentationFormat>
  <Paragraphs>31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Прогресс</dc:title>
  <dc:creator>Екатерина</dc:creator>
  <cp:lastModifiedBy>Екатерина</cp:lastModifiedBy>
  <cp:revision>7</cp:revision>
  <dcterms:created xsi:type="dcterms:W3CDTF">2015-04-22T18:19:49Z</dcterms:created>
  <dcterms:modified xsi:type="dcterms:W3CDTF">2015-04-23T19:27:45Z</dcterms:modified>
</cp:coreProperties>
</file>